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5"/>
  </p:notesMasterIdLst>
  <p:handoutMasterIdLst>
    <p:handoutMasterId r:id="rId86"/>
  </p:handoutMasterIdLst>
  <p:sldIdLst>
    <p:sldId id="822" r:id="rId2"/>
    <p:sldId id="1608" r:id="rId3"/>
    <p:sldId id="1609" r:id="rId4"/>
    <p:sldId id="1610" r:id="rId5"/>
    <p:sldId id="1611" r:id="rId6"/>
    <p:sldId id="1612" r:id="rId7"/>
    <p:sldId id="1613" r:id="rId8"/>
    <p:sldId id="1523" r:id="rId9"/>
    <p:sldId id="1614" r:id="rId10"/>
    <p:sldId id="1615" r:id="rId11"/>
    <p:sldId id="1457" r:id="rId12"/>
    <p:sldId id="1617" r:id="rId13"/>
    <p:sldId id="1618" r:id="rId14"/>
    <p:sldId id="1507" r:id="rId15"/>
    <p:sldId id="1675" r:id="rId16"/>
    <p:sldId id="1574" r:id="rId17"/>
    <p:sldId id="1676" r:id="rId18"/>
    <p:sldId id="1620" r:id="rId19"/>
    <p:sldId id="1621" r:id="rId20"/>
    <p:sldId id="1677" r:id="rId21"/>
    <p:sldId id="1622" r:id="rId22"/>
    <p:sldId id="1678" r:id="rId23"/>
    <p:sldId id="1623" r:id="rId24"/>
    <p:sldId id="1624" r:id="rId25"/>
    <p:sldId id="1625" r:id="rId26"/>
    <p:sldId id="1679" r:id="rId27"/>
    <p:sldId id="1626" r:id="rId28"/>
    <p:sldId id="1680" r:id="rId29"/>
    <p:sldId id="1627" r:id="rId30"/>
    <p:sldId id="1628" r:id="rId31"/>
    <p:sldId id="1681" r:id="rId32"/>
    <p:sldId id="1629" r:id="rId33"/>
    <p:sldId id="1630" r:id="rId34"/>
    <p:sldId id="1682" r:id="rId35"/>
    <p:sldId id="1631" r:id="rId36"/>
    <p:sldId id="1632" r:id="rId37"/>
    <p:sldId id="1633" r:id="rId38"/>
    <p:sldId id="1634" r:id="rId39"/>
    <p:sldId id="1635" r:id="rId40"/>
    <p:sldId id="1636" r:id="rId41"/>
    <p:sldId id="1637" r:id="rId42"/>
    <p:sldId id="1638" r:id="rId43"/>
    <p:sldId id="1639" r:id="rId44"/>
    <p:sldId id="1640" r:id="rId45"/>
    <p:sldId id="1641" r:id="rId46"/>
    <p:sldId id="1642" r:id="rId47"/>
    <p:sldId id="1643" r:id="rId48"/>
    <p:sldId id="1644" r:id="rId49"/>
    <p:sldId id="1683" r:id="rId50"/>
    <p:sldId id="1645" r:id="rId51"/>
    <p:sldId id="1646" r:id="rId52"/>
    <p:sldId id="1684" r:id="rId53"/>
    <p:sldId id="1647" r:id="rId54"/>
    <p:sldId id="1648" r:id="rId55"/>
    <p:sldId id="1649" r:id="rId56"/>
    <p:sldId id="1650" r:id="rId57"/>
    <p:sldId id="1651" r:id="rId58"/>
    <p:sldId id="1652" r:id="rId59"/>
    <p:sldId id="1653" r:id="rId60"/>
    <p:sldId id="1654" r:id="rId61"/>
    <p:sldId id="1655" r:id="rId62"/>
    <p:sldId id="1686" r:id="rId63"/>
    <p:sldId id="1656" r:id="rId64"/>
    <p:sldId id="1657" r:id="rId65"/>
    <p:sldId id="1658" r:id="rId66"/>
    <p:sldId id="1659" r:id="rId67"/>
    <p:sldId id="1687" r:id="rId68"/>
    <p:sldId id="1660" r:id="rId69"/>
    <p:sldId id="1661" r:id="rId70"/>
    <p:sldId id="1662" r:id="rId71"/>
    <p:sldId id="1619" r:id="rId72"/>
    <p:sldId id="1664" r:id="rId73"/>
    <p:sldId id="1667" r:id="rId74"/>
    <p:sldId id="1665" r:id="rId75"/>
    <p:sldId id="1666" r:id="rId76"/>
    <p:sldId id="1668" r:id="rId77"/>
    <p:sldId id="1669" r:id="rId78"/>
    <p:sldId id="1671" r:id="rId79"/>
    <p:sldId id="1670" r:id="rId80"/>
    <p:sldId id="1672" r:id="rId81"/>
    <p:sldId id="1673" r:id="rId82"/>
    <p:sldId id="1674" r:id="rId83"/>
    <p:sldId id="1024" r:id="rId84"/>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08000"/>
    <a:srgbClr val="CC3300"/>
    <a:srgbClr val="FF3399"/>
    <a:srgbClr val="CC99FF"/>
    <a:srgbClr val="CCCCFF"/>
    <a:srgbClr val="0000FF"/>
    <a:srgbClr val="009900"/>
    <a:srgbClr val="FF99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8" autoAdjust="0"/>
    <p:restoredTop sz="98339" autoAdjust="0"/>
  </p:normalViewPr>
  <p:slideViewPr>
    <p:cSldViewPr>
      <p:cViewPr>
        <p:scale>
          <a:sx n="75" d="100"/>
          <a:sy n="75" d="100"/>
        </p:scale>
        <p:origin x="-1146" y="-54"/>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11/4/2019</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9E3E2-35BD-4BB8-8F7F-B21AC603A000}"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9144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517944"/>
            <a:ext cx="9144000" cy="34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1270000" y="0"/>
            <a:ext cx="7797800" cy="914400"/>
          </a:xfrm>
          <a:prstGeom prst="rect">
            <a:avLst/>
          </a:prstGeom>
          <a:noFill/>
          <a:ln w="9525">
            <a:noFill/>
            <a:miter lim="800000"/>
            <a:headEnd/>
            <a:tailEnd/>
          </a:ln>
          <a:effectLst/>
        </p:spPr>
        <p:txBody>
          <a:bodyPr wrap="none" anchor="ctr"/>
          <a:lstStyle/>
          <a:p>
            <a:pPr algn="ctr">
              <a:spcBef>
                <a:spcPts val="0"/>
              </a:spcBef>
              <a:spcAft>
                <a:spcPts val="0"/>
              </a:spcAft>
              <a:defRPr/>
            </a:pPr>
            <a:r>
              <a:rPr lang="en-US" altLang="en-US" sz="2500" b="1" smtClean="0">
                <a:solidFill>
                  <a:srgbClr val="FFFF00"/>
                </a:solidFill>
                <a:latin typeface="Arial" panose="020B0604020202020204" pitchFamily="34" charset="0"/>
                <a:cs typeface="Arial" panose="020B0604020202020204" pitchFamily="34" charset="0"/>
              </a:rPr>
              <a:t>NGÀY PHÁP LUẬT </a:t>
            </a:r>
            <a:br>
              <a:rPr lang="en-US" altLang="en-US" sz="2500" b="1" smtClean="0">
                <a:solidFill>
                  <a:srgbClr val="FFFF00"/>
                </a:solidFill>
                <a:latin typeface="Arial" panose="020B0604020202020204" pitchFamily="34" charset="0"/>
                <a:cs typeface="Arial" panose="020B0604020202020204" pitchFamily="34" charset="0"/>
              </a:rPr>
            </a:br>
            <a:r>
              <a:rPr lang="en-US" altLang="en-US" sz="2500" b="1" smtClean="0">
                <a:solidFill>
                  <a:srgbClr val="FFFF00"/>
                </a:solidFill>
                <a:latin typeface="Arial" panose="020B0604020202020204" pitchFamily="34" charset="0"/>
                <a:cs typeface="Arial" panose="020B0604020202020204" pitchFamily="34" charset="0"/>
              </a:rPr>
              <a:t>NƯỚC CHXHCN VIỆT NAM 09/11/2019</a:t>
            </a:r>
            <a:endParaRPr lang="en-US" sz="2500" b="1">
              <a:solidFill>
                <a:srgbClr val="FFFF00"/>
              </a:solidFill>
              <a:latin typeface="Arial" panose="020B0604020202020204" pitchFamily="34" charset="0"/>
              <a:cs typeface="Arial" panose="020B0604020202020204" pitchFamily="34" charset="0"/>
            </a:endParaRPr>
          </a:p>
        </p:txBody>
      </p:sp>
      <p:pic>
        <p:nvPicPr>
          <p:cNvPr id="16" name="Picture 22" descr="Logo So (1000x1000).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433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sp>
        <p:nvSpPr>
          <p:cNvPr id="19" name="Rectangle 2"/>
          <p:cNvSpPr>
            <a:spLocks noGrp="1" noChangeArrowheads="1"/>
          </p:cNvSpPr>
          <p:nvPr>
            <p:ph type="ctrTitle"/>
          </p:nvPr>
        </p:nvSpPr>
        <p:spPr>
          <a:xfrm>
            <a:off x="63500" y="1752600"/>
            <a:ext cx="9017000" cy="2286000"/>
          </a:xfrm>
        </p:spPr>
        <p:txBody>
          <a:bodyPr anchor="ctr"/>
          <a:lstStyle/>
          <a:p>
            <a:pPr algn="ctr" eaLnBrk="1" hangingPunct="1">
              <a:lnSpc>
                <a:spcPct val="110000"/>
              </a:lnSpc>
            </a:pPr>
            <a:r>
              <a:rPr lang="en-US" altLang="en-US" sz="4000" b="1" smtClean="0">
                <a:solidFill>
                  <a:srgbClr val="FF0000"/>
                </a:solidFill>
                <a:latin typeface="Arial" panose="020B0604020202020204" pitchFamily="34" charset="0"/>
                <a:cs typeface="Arial" panose="020B0604020202020204" pitchFamily="34" charset="0"/>
              </a:rPr>
              <a:t>GIỚI THIỆU</a:t>
            </a:r>
            <a:br>
              <a:rPr lang="en-US" altLang="en-US" sz="4000" b="1" smtClean="0">
                <a:solidFill>
                  <a:srgbClr val="FF0000"/>
                </a:solidFill>
                <a:latin typeface="Arial" panose="020B0604020202020204" pitchFamily="34" charset="0"/>
                <a:cs typeface="Arial" panose="020B0604020202020204" pitchFamily="34" charset="0"/>
              </a:rPr>
            </a:br>
            <a:r>
              <a:rPr lang="en-US" altLang="en-US" sz="3500" b="1" smtClean="0">
                <a:solidFill>
                  <a:srgbClr val="0000FF"/>
                </a:solidFill>
                <a:latin typeface="Arial" panose="020B0604020202020204" pitchFamily="34" charset="0"/>
                <a:cs typeface="Arial" panose="020B0604020202020204" pitchFamily="34" charset="0"/>
              </a:rPr>
              <a:t>LUẬT PHÒNG, CHỐNG THAM NHŨNG NĂM 2018</a:t>
            </a:r>
            <a:endParaRPr lang="en-US" altLang="en-US" sz="3500" b="1">
              <a:solidFill>
                <a:srgbClr val="0000FF"/>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1656" y="4267200"/>
            <a:ext cx="1920000" cy="1828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700266" y="1295400"/>
            <a:ext cx="5302447" cy="5257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r>
              <a:rPr lang="vi-VN" sz="2300" b="1" kern="0" smtClean="0">
                <a:solidFill>
                  <a:srgbClr val="0000FF"/>
                </a:solidFill>
                <a:latin typeface="Arial" charset="0"/>
              </a:rPr>
              <a:t>Luật </a:t>
            </a:r>
            <a:r>
              <a:rPr lang="en-US" sz="2300" b="1" kern="0">
                <a:solidFill>
                  <a:srgbClr val="0000FF"/>
                </a:solidFill>
                <a:latin typeface="Arial" charset="0"/>
              </a:rPr>
              <a:t>Phòng, chống tham nhũng 2018 </a:t>
            </a:r>
            <a:r>
              <a:rPr lang="en-US" sz="2300" b="1" kern="0" smtClean="0">
                <a:solidFill>
                  <a:srgbClr val="0000FF"/>
                </a:solidFill>
                <a:latin typeface="Arial" charset="0"/>
              </a:rPr>
              <a:t>số </a:t>
            </a:r>
            <a:r>
              <a:rPr lang="en-US" sz="2300" b="1" kern="0" smtClean="0">
                <a:solidFill>
                  <a:srgbClr val="FF0066"/>
                </a:solidFill>
                <a:latin typeface="Arial" charset="0"/>
              </a:rPr>
              <a:t>36/2018/QH14</a:t>
            </a:r>
            <a:r>
              <a:rPr lang="en-US" sz="2300" b="1" kern="0" smtClean="0">
                <a:solidFill>
                  <a:srgbClr val="0000FF"/>
                </a:solidFill>
                <a:latin typeface="Arial" charset="0"/>
              </a:rPr>
              <a:t> </a:t>
            </a:r>
            <a:r>
              <a:rPr lang="en-US" sz="2300" b="1" kern="0">
                <a:solidFill>
                  <a:srgbClr val="0000FF"/>
                </a:solidFill>
                <a:latin typeface="Arial" charset="0"/>
              </a:rPr>
              <a:t>được </a:t>
            </a:r>
            <a:r>
              <a:rPr lang="vi-VN" sz="2300" b="1" kern="0">
                <a:solidFill>
                  <a:srgbClr val="0000FF"/>
                </a:solidFill>
                <a:latin typeface="Arial" charset="0"/>
              </a:rPr>
              <a:t>Quốc hội </a:t>
            </a:r>
            <a:r>
              <a:rPr lang="en-US" sz="2300" b="1" kern="0" smtClean="0">
                <a:solidFill>
                  <a:srgbClr val="0000FF"/>
                </a:solidFill>
                <a:latin typeface="Arial" charset="0"/>
              </a:rPr>
              <a:t>thông qua ngày 20/11/2018 tại </a:t>
            </a:r>
            <a:r>
              <a:rPr lang="vi-VN" sz="2300" b="1" kern="0" smtClean="0">
                <a:solidFill>
                  <a:srgbClr val="0000FF"/>
                </a:solidFill>
                <a:latin typeface="Arial" charset="0"/>
              </a:rPr>
              <a:t>kỳ </a:t>
            </a:r>
            <a:r>
              <a:rPr lang="vi-VN" sz="2300" b="1" kern="0">
                <a:solidFill>
                  <a:srgbClr val="0000FF"/>
                </a:solidFill>
                <a:latin typeface="Arial" charset="0"/>
              </a:rPr>
              <a:t>họp thứ </a:t>
            </a:r>
            <a:r>
              <a:rPr lang="vi-VN" sz="2300" b="1" kern="0" smtClean="0">
                <a:solidFill>
                  <a:srgbClr val="0000FF"/>
                </a:solidFill>
                <a:latin typeface="Arial" charset="0"/>
              </a:rPr>
              <a:t>6</a:t>
            </a:r>
            <a:r>
              <a:rPr lang="en-US" sz="2300" b="1" kern="0" smtClean="0">
                <a:solidFill>
                  <a:srgbClr val="0000FF"/>
                </a:solidFill>
                <a:latin typeface="Arial" charset="0"/>
              </a:rPr>
              <a:t>.</a:t>
            </a:r>
          </a:p>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r>
              <a:rPr lang="en-US" sz="2300" b="1" kern="0" smtClean="0">
                <a:solidFill>
                  <a:srgbClr val="0000FF"/>
                </a:solidFill>
                <a:latin typeface="Arial" charset="0"/>
              </a:rPr>
              <a:t>Luật có </a:t>
            </a:r>
            <a:r>
              <a:rPr lang="en-US" sz="2300" b="1" kern="0">
                <a:solidFill>
                  <a:srgbClr val="0000FF"/>
                </a:solidFill>
                <a:latin typeface="Arial" charset="0"/>
              </a:rPr>
              <a:t>hiệu lực thi hành kể từ ngày </a:t>
            </a:r>
            <a:r>
              <a:rPr lang="en-US" sz="2300" b="1" kern="0" smtClean="0">
                <a:solidFill>
                  <a:srgbClr val="FF0000"/>
                </a:solidFill>
                <a:latin typeface="Arial" charset="0"/>
              </a:rPr>
              <a:t>01/7/2019.</a:t>
            </a:r>
            <a:endParaRPr lang="en-US" sz="2300" b="1" kern="0" smtClean="0">
              <a:solidFill>
                <a:srgbClr val="0000FF"/>
              </a:solidFill>
              <a:latin typeface="Arial" charset="0"/>
            </a:endParaRPr>
          </a:p>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r>
              <a:rPr lang="en-US" sz="2300" b="1" kern="0" smtClean="0">
                <a:solidFill>
                  <a:srgbClr val="0000FF"/>
                </a:solidFill>
                <a:latin typeface="Arial" charset="0"/>
              </a:rPr>
              <a:t>Thay thế cho </a:t>
            </a:r>
            <a:r>
              <a:rPr lang="vi-VN" sz="2300" b="1" kern="0" smtClean="0">
                <a:solidFill>
                  <a:srgbClr val="0000FF"/>
                </a:solidFill>
                <a:latin typeface="Arial" charset="0"/>
              </a:rPr>
              <a:t>Luật </a:t>
            </a:r>
            <a:r>
              <a:rPr lang="vi-VN" sz="2300" b="1" kern="0">
                <a:solidFill>
                  <a:srgbClr val="0000FF"/>
                </a:solidFill>
                <a:latin typeface="Arial" charset="0"/>
              </a:rPr>
              <a:t>Phòng, chống tham nhũng số </a:t>
            </a:r>
            <a:r>
              <a:rPr lang="vi-VN" sz="2300" b="1" kern="0">
                <a:solidFill>
                  <a:srgbClr val="008000"/>
                </a:solidFill>
                <a:latin typeface="Arial" charset="0"/>
              </a:rPr>
              <a:t>55/2005/QH11</a:t>
            </a:r>
            <a:r>
              <a:rPr lang="vi-VN" sz="2300" b="1" kern="0">
                <a:solidFill>
                  <a:srgbClr val="0000FF"/>
                </a:solidFill>
                <a:latin typeface="Arial" charset="0"/>
              </a:rPr>
              <a:t> được sửa đổi, bổ sung </a:t>
            </a:r>
            <a:r>
              <a:rPr lang="vi-VN" sz="2300" b="1" kern="0" smtClean="0">
                <a:solidFill>
                  <a:srgbClr val="0000FF"/>
                </a:solidFill>
                <a:latin typeface="Arial" charset="0"/>
              </a:rPr>
              <a:t>một </a:t>
            </a:r>
            <a:r>
              <a:rPr lang="vi-VN" sz="2300" b="1" kern="0">
                <a:solidFill>
                  <a:srgbClr val="0000FF"/>
                </a:solidFill>
                <a:latin typeface="Arial" charset="0"/>
              </a:rPr>
              <a:t>số điều theo </a:t>
            </a:r>
            <a:r>
              <a:rPr lang="vi-VN" sz="2300" b="1" kern="0" smtClean="0">
                <a:solidFill>
                  <a:srgbClr val="0000FF"/>
                </a:solidFill>
                <a:latin typeface="Arial" charset="0"/>
              </a:rPr>
              <a:t>Luật </a:t>
            </a:r>
            <a:r>
              <a:rPr lang="vi-VN" sz="2300" b="1" kern="0">
                <a:solidFill>
                  <a:srgbClr val="0000FF"/>
                </a:solidFill>
                <a:latin typeface="Arial" charset="0"/>
              </a:rPr>
              <a:t>số </a:t>
            </a:r>
            <a:r>
              <a:rPr lang="vi-VN" sz="2300" b="1" kern="0">
                <a:solidFill>
                  <a:srgbClr val="008000"/>
                </a:solidFill>
                <a:latin typeface="Arial" charset="0"/>
              </a:rPr>
              <a:t>01/2007/QH12</a:t>
            </a:r>
            <a:r>
              <a:rPr lang="vi-VN" sz="2300" b="1" kern="0">
                <a:solidFill>
                  <a:srgbClr val="0000FF"/>
                </a:solidFill>
                <a:latin typeface="Arial" charset="0"/>
              </a:rPr>
              <a:t> và </a:t>
            </a:r>
            <a:r>
              <a:rPr lang="vi-VN" sz="2300" b="1" kern="0" smtClean="0">
                <a:solidFill>
                  <a:srgbClr val="0000FF"/>
                </a:solidFill>
                <a:latin typeface="Arial" charset="0"/>
              </a:rPr>
              <a:t>Luật </a:t>
            </a:r>
            <a:r>
              <a:rPr lang="vi-VN" sz="2300" b="1" kern="0">
                <a:solidFill>
                  <a:srgbClr val="0000FF"/>
                </a:solidFill>
                <a:latin typeface="Arial" charset="0"/>
              </a:rPr>
              <a:t>số </a:t>
            </a:r>
            <a:r>
              <a:rPr lang="vi-VN" sz="2300" b="1" kern="0">
                <a:solidFill>
                  <a:srgbClr val="008000"/>
                </a:solidFill>
                <a:latin typeface="Arial" charset="0"/>
              </a:rPr>
              <a:t>27/2012/QH13</a:t>
            </a:r>
            <a:r>
              <a:rPr lang="vi-VN" sz="2300" b="1" kern="0">
                <a:solidFill>
                  <a:srgbClr val="0000FF"/>
                </a:solidFill>
                <a:latin typeface="Arial" charset="0"/>
              </a:rPr>
              <a:t> hết hiệu lực </a:t>
            </a:r>
            <a:r>
              <a:rPr lang="vi-VN" sz="2300" b="1" kern="0" smtClean="0">
                <a:solidFill>
                  <a:srgbClr val="0000FF"/>
                </a:solidFill>
                <a:latin typeface="Arial" charset="0"/>
              </a:rPr>
              <a:t>thi hành.</a:t>
            </a:r>
            <a:endParaRPr lang="vi-VN" sz="2300" b="1" kern="0">
              <a:solidFill>
                <a:srgbClr val="0000FF"/>
              </a:solidFill>
              <a:latin typeface="Arial" charset="0"/>
            </a:endParaRPr>
          </a:p>
        </p:txBody>
      </p:sp>
      <p:sp>
        <p:nvSpPr>
          <p:cNvPr id="9"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GIỚI </a:t>
            </a:r>
            <a:r>
              <a:rPr lang="en-US" sz="2500" b="1">
                <a:solidFill>
                  <a:srgbClr val="FF0000"/>
                </a:solidFill>
                <a:latin typeface="Arial" panose="020B0604020202020204" pitchFamily="34" charset="0"/>
                <a:cs typeface="Arial" panose="020B0604020202020204" pitchFamily="34" charset="0"/>
              </a:rPr>
              <a:t>THIỆU LUẬT </a:t>
            </a:r>
            <a:r>
              <a:rPr lang="en-US" sz="2500" b="1" smtClean="0">
                <a:solidFill>
                  <a:srgbClr val="FF0000"/>
                </a:solidFill>
                <a:latin typeface="Arial" panose="020B0604020202020204" pitchFamily="34" charset="0"/>
                <a:cs typeface="Arial" panose="020B0604020202020204" pitchFamily="34" charset="0"/>
              </a:rPr>
              <a:t>PHÒNG, CHỐNG THAM NHŨNG</a:t>
            </a:r>
            <a:endParaRPr lang="en-US" sz="2500" b="1">
              <a:solidFill>
                <a:srgbClr val="FF0000"/>
              </a:solidFill>
              <a:latin typeface="Arial" panose="020B0604020202020204" pitchFamily="34" charset="0"/>
              <a:cs typeface="Arial" panose="020B0604020202020204" pitchFamily="34" charset="0"/>
            </a:endParaRPr>
          </a:p>
        </p:txBody>
      </p:sp>
      <p:pic>
        <p:nvPicPr>
          <p:cNvPr id="6" name="Picture 5"/>
          <p:cNvPicPr>
            <a:picLocks/>
          </p:cNvPicPr>
          <p:nvPr/>
        </p:nvPicPr>
        <p:blipFill>
          <a:blip r:embed="rId2">
            <a:extLst>
              <a:ext uri="{28A0092B-C50C-407E-A947-70E740481C1C}">
                <a14:useLocalDpi xmlns:a14="http://schemas.microsoft.com/office/drawing/2010/main" val="0"/>
              </a:ext>
            </a:extLst>
          </a:blip>
          <a:stretch>
            <a:fillRect/>
          </a:stretch>
        </p:blipFill>
        <p:spPr>
          <a:xfrm>
            <a:off x="228600" y="1295400"/>
            <a:ext cx="3502152" cy="5413248"/>
          </a:xfrm>
          <a:prstGeom prst="rect">
            <a:avLst/>
          </a:prstGeom>
        </p:spPr>
      </p:pic>
    </p:spTree>
    <p:extLst>
      <p:ext uri="{BB962C8B-B14F-4D97-AF65-F5344CB8AC3E}">
        <p14:creationId xmlns:p14="http://schemas.microsoft.com/office/powerpoint/2010/main" val="3169101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Quy </a:t>
            </a:r>
            <a:r>
              <a:rPr lang="en-US" sz="2000" b="1" kern="0">
                <a:solidFill>
                  <a:srgbClr val="0000FF"/>
                </a:solidFill>
                <a:latin typeface="Arial" charset="0"/>
              </a:rPr>
              <a:t>định về công khai, minh bạch còn chưa mang tính bao quát và thiếu các biện pháp bảo đảm thực hiện</a:t>
            </a:r>
            <a:r>
              <a:rPr lang="en-US" sz="2000" b="1" kern="0" smtClean="0">
                <a:solidFill>
                  <a:srgbClr val="0000FF"/>
                </a:solidFill>
                <a:latin typeface="Arial" charset="0"/>
              </a:rPr>
              <a:t>.</a:t>
            </a:r>
          </a:p>
          <a:p>
            <a:pPr marL="566738" indent="-457200" algn="just" eaLnBrk="1" hangingPunct="1">
              <a:lnSpc>
                <a:spcPct val="114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Quy </a:t>
            </a:r>
            <a:r>
              <a:rPr lang="en-US" sz="2000" b="1" kern="0">
                <a:solidFill>
                  <a:srgbClr val="0000FF"/>
                </a:solidFill>
                <a:latin typeface="Arial" charset="0"/>
              </a:rPr>
              <a:t>định về trách nhiệm giải trình chưa phù hợp, còn hẹp (chỉ áp dụng đối với quyết định, hành vi có ảnh hưởng trực tiếp đến quyền, lợi ích hợp pháp của cá nhân, tổ chức) dẫn đến khó thực hiện trên thực tế</a:t>
            </a:r>
            <a:r>
              <a:rPr lang="en-US" sz="2000" b="1" kern="0" smtClean="0">
                <a:solidFill>
                  <a:srgbClr val="0000FF"/>
                </a:solidFill>
                <a:latin typeface="Arial" charset="0"/>
              </a:rPr>
              <a:t>.</a:t>
            </a:r>
          </a:p>
          <a:p>
            <a:pPr marL="566738" indent="-457200" algn="just" eaLnBrk="1" hangingPunct="1">
              <a:lnSpc>
                <a:spcPct val="114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Chưa </a:t>
            </a:r>
            <a:r>
              <a:rPr lang="en-US" sz="2000" b="1" kern="0">
                <a:solidFill>
                  <a:srgbClr val="0000FF"/>
                </a:solidFill>
                <a:latin typeface="Arial" charset="0"/>
              </a:rPr>
              <a:t>quy định một cách đầy đủ, toàn diện về các biện pháp kiểm soát xung đột lợi ích đối với </a:t>
            </a:r>
            <a:r>
              <a:rPr lang="en-US" sz="2000" b="1" kern="0" smtClean="0">
                <a:solidFill>
                  <a:srgbClr val="0000FF"/>
                </a:solidFill>
                <a:latin typeface="Arial" charset="0"/>
              </a:rPr>
              <a:t>CB,CC,VC </a:t>
            </a:r>
            <a:r>
              <a:rPr lang="en-US" sz="2000" b="1" kern="0">
                <a:solidFill>
                  <a:srgbClr val="0000FF"/>
                </a:solidFill>
                <a:latin typeface="Arial" charset="0"/>
              </a:rPr>
              <a:t>trong thực hiện nhiệm vụ, công vụ làm giảm hiệu quả phòng ngừa và phát hiện tham nhũng. </a:t>
            </a:r>
            <a:endParaRPr lang="en-US" sz="20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Các </a:t>
            </a:r>
            <a:r>
              <a:rPr lang="en-US" sz="2000" b="1" kern="0">
                <a:solidFill>
                  <a:srgbClr val="0000FF"/>
                </a:solidFill>
                <a:latin typeface="Arial" charset="0"/>
              </a:rPr>
              <a:t>quy định về xử lý trách nhiệm của người đứng đầu cơ quan, tổ chức, đơn vị khi để xảy ra hành vi tham nhũng trong cơ quan, tổ chức, đơn vị mình còn chưa cụ thể, không khuyến khích được tính chủ động của người đứng đầu trong phòng ngừa, phát hiện hành vi tham nhũng</a:t>
            </a:r>
            <a:r>
              <a:rPr lang="en-US" sz="2000" b="1" kern="0" smtClean="0">
                <a:solidFill>
                  <a:srgbClr val="0000FF"/>
                </a:solidFill>
                <a:latin typeface="Arial" charset="0"/>
              </a:rPr>
              <a:t>.</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2767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0000"/>
              </a:lnSpc>
              <a:spcBef>
                <a:spcPts val="1000"/>
              </a:spcBef>
              <a:spcAft>
                <a:spcPts val="0"/>
              </a:spcAft>
              <a:buClr>
                <a:srgbClr val="FF0000"/>
              </a:buClr>
              <a:buFont typeface="+mj-lt"/>
              <a:buAutoNum type="arabicPeriod" startAt="5"/>
              <a:defRPr/>
            </a:pPr>
            <a:r>
              <a:rPr lang="en-US" sz="2000" b="1" kern="0" smtClean="0">
                <a:solidFill>
                  <a:srgbClr val="0000FF"/>
                </a:solidFill>
                <a:latin typeface="Arial" charset="0"/>
              </a:rPr>
              <a:t>Các </a:t>
            </a:r>
            <a:r>
              <a:rPr lang="en-US" sz="2000" b="1" kern="0">
                <a:solidFill>
                  <a:srgbClr val="0000FF"/>
                </a:solidFill>
                <a:latin typeface="Arial" charset="0"/>
              </a:rPr>
              <a:t>quy định về minh bạch tài sản, thu nhập chưa giúp kiểm soát được biến động về tài sản, thu nhập; việc xử lý người kê khai không trung thực hoặc không giải trình được một cách hợp lý về biến động tài sản, thu nhập còn chưa hiệu quả</a:t>
            </a:r>
            <a:r>
              <a:rPr lang="en-US" sz="2000" b="1" kern="0" smtClean="0">
                <a:solidFill>
                  <a:srgbClr val="0000FF"/>
                </a:solidFill>
                <a:latin typeface="Arial" charset="0"/>
              </a:rPr>
              <a:t>.</a:t>
            </a:r>
          </a:p>
          <a:p>
            <a:pPr marL="566738" indent="-457200" algn="just" eaLnBrk="1" hangingPunct="1">
              <a:lnSpc>
                <a:spcPct val="110000"/>
              </a:lnSpc>
              <a:spcBef>
                <a:spcPts val="1000"/>
              </a:spcBef>
              <a:spcAft>
                <a:spcPts val="0"/>
              </a:spcAft>
              <a:buClr>
                <a:srgbClr val="FF0000"/>
              </a:buClr>
              <a:buFont typeface="+mj-lt"/>
              <a:buAutoNum type="arabicPeriod" startAt="5"/>
              <a:defRPr/>
            </a:pPr>
            <a:r>
              <a:rPr lang="en-US" sz="2000" b="1" kern="0" smtClean="0">
                <a:solidFill>
                  <a:srgbClr val="0000FF"/>
                </a:solidFill>
                <a:latin typeface="Arial" charset="0"/>
              </a:rPr>
              <a:t>Các </a:t>
            </a:r>
            <a:r>
              <a:rPr lang="en-US" sz="2000" b="1" kern="0">
                <a:solidFill>
                  <a:srgbClr val="0000FF"/>
                </a:solidFill>
                <a:latin typeface="Arial" charset="0"/>
              </a:rPr>
              <a:t>quy định về cơ chế phát hiện tham nhũng thông qua hoạt động kiểm tra, kiểm toán nhà nước, thanh tra nhà nước và giám sát chưa phù hợp, chưa phát huy được vai trò, chức năng của mỗi cơ quan</a:t>
            </a:r>
            <a:r>
              <a:rPr lang="en-US" sz="2000" b="1" kern="0" smtClean="0">
                <a:solidFill>
                  <a:srgbClr val="0000FF"/>
                </a:solidFill>
                <a:latin typeface="Arial" charset="0"/>
              </a:rPr>
              <a:t>.</a:t>
            </a:r>
          </a:p>
          <a:p>
            <a:pPr marL="566738" indent="-457200" algn="just" eaLnBrk="1" hangingPunct="1">
              <a:lnSpc>
                <a:spcPct val="110000"/>
              </a:lnSpc>
              <a:spcBef>
                <a:spcPts val="1000"/>
              </a:spcBef>
              <a:spcAft>
                <a:spcPts val="0"/>
              </a:spcAft>
              <a:buClr>
                <a:srgbClr val="FF0000"/>
              </a:buClr>
              <a:buFont typeface="+mj-lt"/>
              <a:buAutoNum type="arabicPeriod" startAt="5"/>
              <a:defRPr/>
            </a:pPr>
            <a:r>
              <a:rPr lang="en-US" sz="2000" b="1" kern="0" smtClean="0">
                <a:solidFill>
                  <a:srgbClr val="0000FF"/>
                </a:solidFill>
                <a:latin typeface="Arial" charset="0"/>
              </a:rPr>
              <a:t>Các </a:t>
            </a:r>
            <a:r>
              <a:rPr lang="en-US" sz="2000" b="1" kern="0">
                <a:solidFill>
                  <a:srgbClr val="0000FF"/>
                </a:solidFill>
                <a:latin typeface="Arial" charset="0"/>
              </a:rPr>
              <a:t>quy định về tố cáo và giải quyết tố cáo còn chưa đầy đủ, chưa phát huy được sự tham gia của người dân trong việc phát hiện hành vi tham nhũng</a:t>
            </a:r>
            <a:r>
              <a:rPr lang="en-US" sz="2000" b="1" kern="0" smtClean="0">
                <a:solidFill>
                  <a:srgbClr val="0000FF"/>
                </a:solidFill>
                <a:latin typeface="Arial" charset="0"/>
              </a:rPr>
              <a:t>.</a:t>
            </a:r>
          </a:p>
          <a:p>
            <a:pPr marL="566738" indent="-457200" algn="just" eaLnBrk="1" hangingPunct="1">
              <a:lnSpc>
                <a:spcPct val="110000"/>
              </a:lnSpc>
              <a:spcBef>
                <a:spcPts val="1000"/>
              </a:spcBef>
              <a:spcAft>
                <a:spcPts val="0"/>
              </a:spcAft>
              <a:buClr>
                <a:srgbClr val="FF0000"/>
              </a:buClr>
              <a:buFont typeface="+mj-lt"/>
              <a:buAutoNum type="arabicPeriod" startAt="5"/>
              <a:defRPr/>
            </a:pPr>
            <a:r>
              <a:rPr lang="en-US" sz="2000" b="1" kern="0" smtClean="0">
                <a:solidFill>
                  <a:srgbClr val="0000FF"/>
                </a:solidFill>
                <a:latin typeface="Arial" charset="0"/>
              </a:rPr>
              <a:t>Chưa </a:t>
            </a:r>
            <a:r>
              <a:rPr lang="en-US" sz="2000" b="1" kern="0">
                <a:solidFill>
                  <a:srgbClr val="0000FF"/>
                </a:solidFill>
                <a:latin typeface="Arial" charset="0"/>
              </a:rPr>
              <a:t>xác định rõ vị trí, vai trò và mối quan hệ giữa Luật PCTN và các văn bản pháp luật khác dẫn đến cách hiểu và vận dụng chưa thống nhất, thiếu biện pháp xử lý đối với tổ chức, cá nhân vi phạm các quy định của Luật PCTN</a:t>
            </a:r>
            <a:r>
              <a:rPr lang="en-US" sz="2000" b="1" kern="0" smtClean="0">
                <a:solidFill>
                  <a:srgbClr val="0000FF"/>
                </a:solidFill>
                <a:latin typeface="Arial" charset="0"/>
              </a:rPr>
              <a:t>.</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730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8000"/>
              </a:lnSpc>
              <a:spcBef>
                <a:spcPts val="800"/>
              </a:spcBef>
              <a:spcAft>
                <a:spcPts val="0"/>
              </a:spcAft>
              <a:buClr>
                <a:srgbClr val="FF0000"/>
              </a:buClr>
              <a:buFont typeface="+mj-lt"/>
              <a:buAutoNum type="arabicPeriod"/>
              <a:defRPr/>
            </a:pPr>
            <a:r>
              <a:rPr lang="x-none" sz="2000" b="1" kern="0" smtClean="0">
                <a:solidFill>
                  <a:srgbClr val="FF0066"/>
                </a:solidFill>
                <a:latin typeface="Arial" charset="0"/>
              </a:rPr>
              <a:t>Chỉ </a:t>
            </a:r>
            <a:r>
              <a:rPr lang="x-none" sz="2000" b="1" kern="0">
                <a:solidFill>
                  <a:srgbClr val="FF0066"/>
                </a:solidFill>
                <a:latin typeface="Arial" charset="0"/>
              </a:rPr>
              <a:t>thị số 33-CT/TW </a:t>
            </a:r>
            <a:r>
              <a:rPr lang="x-none" sz="2000" b="1" kern="0">
                <a:solidFill>
                  <a:srgbClr val="0000FF"/>
                </a:solidFill>
                <a:latin typeface="Arial" charset="0"/>
              </a:rPr>
              <a:t>ngày 03/01/2014 của Bộ Chính trị về tăng cường sự lãnh đạo của Đảng đối với việc kê khai và kiểm soát việc kê khai tài </a:t>
            </a:r>
            <a:r>
              <a:rPr lang="x-none" sz="2000" b="1" kern="0" smtClean="0">
                <a:solidFill>
                  <a:srgbClr val="0000FF"/>
                </a:solidFill>
                <a:latin typeface="Arial" charset="0"/>
              </a:rPr>
              <a:t>sản</a:t>
            </a:r>
            <a:r>
              <a:rPr lang="en-US" sz="2000" b="1" kern="0" smtClean="0">
                <a:solidFill>
                  <a:srgbClr val="0000FF"/>
                </a:solidFill>
                <a:latin typeface="Arial" charset="0"/>
              </a:rPr>
              <a:t>.</a:t>
            </a:r>
          </a:p>
          <a:p>
            <a:pPr marL="566738" indent="-457200" algn="just" eaLnBrk="1" hangingPunct="1">
              <a:lnSpc>
                <a:spcPct val="108000"/>
              </a:lnSpc>
              <a:spcBef>
                <a:spcPts val="800"/>
              </a:spcBef>
              <a:spcAft>
                <a:spcPts val="0"/>
              </a:spcAft>
              <a:buClr>
                <a:srgbClr val="FF0000"/>
              </a:buClr>
              <a:buFont typeface="+mj-lt"/>
              <a:buAutoNum type="arabicPeriod"/>
              <a:defRPr/>
            </a:pPr>
            <a:r>
              <a:rPr lang="x-none" sz="2000" b="1" kern="0" smtClean="0">
                <a:solidFill>
                  <a:srgbClr val="FF0066"/>
                </a:solidFill>
                <a:latin typeface="Arial" charset="0"/>
              </a:rPr>
              <a:t>Chỉ </a:t>
            </a:r>
            <a:r>
              <a:rPr lang="x-none" sz="2000" b="1" kern="0">
                <a:solidFill>
                  <a:srgbClr val="FF0066"/>
                </a:solidFill>
                <a:latin typeface="Arial" charset="0"/>
              </a:rPr>
              <a:t>thị số 50-CT/TW </a:t>
            </a:r>
            <a:r>
              <a:rPr lang="x-none" sz="2000" b="1" kern="0">
                <a:solidFill>
                  <a:srgbClr val="0000FF"/>
                </a:solidFill>
                <a:latin typeface="Arial" charset="0"/>
              </a:rPr>
              <a:t>ngày 07/12/2015 của Bộ Chính trị về tăng cường sự lãnh đạo của Đảng đối với công tác phát hiện, xử lý vụ việc, vụ án tham </a:t>
            </a:r>
            <a:r>
              <a:rPr lang="x-none" sz="2000" b="1" kern="0" smtClean="0">
                <a:solidFill>
                  <a:srgbClr val="0000FF"/>
                </a:solidFill>
                <a:latin typeface="Arial" charset="0"/>
              </a:rPr>
              <a:t>nhũng</a:t>
            </a:r>
            <a:r>
              <a:rPr lang="en-US" sz="2000" b="1" kern="0" smtClean="0">
                <a:solidFill>
                  <a:srgbClr val="0000FF"/>
                </a:solidFill>
                <a:latin typeface="Arial" charset="0"/>
              </a:rPr>
              <a:t>.</a:t>
            </a:r>
          </a:p>
          <a:p>
            <a:pPr marL="566738" indent="-457200" algn="just" eaLnBrk="1" hangingPunct="1">
              <a:lnSpc>
                <a:spcPct val="108000"/>
              </a:lnSpc>
              <a:spcBef>
                <a:spcPts val="800"/>
              </a:spcBef>
              <a:spcAft>
                <a:spcPts val="0"/>
              </a:spcAft>
              <a:buClr>
                <a:srgbClr val="FF0000"/>
              </a:buClr>
              <a:buFont typeface="+mj-lt"/>
              <a:buAutoNum type="arabicPeriod"/>
              <a:defRPr/>
            </a:pPr>
            <a:r>
              <a:rPr lang="x-none" sz="2000" b="1" kern="0" smtClean="0">
                <a:solidFill>
                  <a:srgbClr val="FF0066"/>
                </a:solidFill>
                <a:latin typeface="Arial" charset="0"/>
              </a:rPr>
              <a:t>Kết </a:t>
            </a:r>
            <a:r>
              <a:rPr lang="x-none" sz="2000" b="1" kern="0">
                <a:solidFill>
                  <a:srgbClr val="FF0066"/>
                </a:solidFill>
                <a:latin typeface="Arial" charset="0"/>
              </a:rPr>
              <a:t>luận số 10-KL/TW </a:t>
            </a:r>
            <a:r>
              <a:rPr lang="x-none" sz="2000" b="1" kern="0">
                <a:solidFill>
                  <a:srgbClr val="0000FF"/>
                </a:solidFill>
                <a:latin typeface="Arial" charset="0"/>
              </a:rPr>
              <a:t>ngày 26/12/2016 của Bộ Chính trị về tiếp tục thực hiện Nghị quyết Trung ương 3 khóa X về tăng cường sự lãnh đạo của Đảng đối với công tác </a:t>
            </a:r>
            <a:r>
              <a:rPr lang="pt-PT" sz="2000" b="1" kern="0">
                <a:solidFill>
                  <a:srgbClr val="0000FF"/>
                </a:solidFill>
                <a:latin typeface="Arial" charset="0"/>
              </a:rPr>
              <a:t>PCTN</a:t>
            </a:r>
            <a:r>
              <a:rPr lang="x-none" sz="2000" b="1" kern="0">
                <a:solidFill>
                  <a:srgbClr val="0000FF"/>
                </a:solidFill>
                <a:latin typeface="Arial" charset="0"/>
              </a:rPr>
              <a:t>, lãng </a:t>
            </a:r>
            <a:r>
              <a:rPr lang="x-none" sz="2000" b="1" kern="0" smtClean="0">
                <a:solidFill>
                  <a:srgbClr val="0000FF"/>
                </a:solidFill>
                <a:latin typeface="Arial" charset="0"/>
              </a:rPr>
              <a:t>phí</a:t>
            </a:r>
            <a:r>
              <a:rPr lang="en-US" sz="2000" b="1" kern="0" smtClean="0">
                <a:solidFill>
                  <a:srgbClr val="0000FF"/>
                </a:solidFill>
                <a:latin typeface="Arial" charset="0"/>
              </a:rPr>
              <a:t>.</a:t>
            </a:r>
          </a:p>
          <a:p>
            <a:pPr marL="566738" indent="-457200" algn="just" eaLnBrk="1" hangingPunct="1">
              <a:lnSpc>
                <a:spcPct val="108000"/>
              </a:lnSpc>
              <a:spcBef>
                <a:spcPts val="800"/>
              </a:spcBef>
              <a:spcAft>
                <a:spcPts val="0"/>
              </a:spcAft>
              <a:buClr>
                <a:srgbClr val="FF0000"/>
              </a:buClr>
              <a:buFont typeface="+mj-lt"/>
              <a:buAutoNum type="arabicPeriod"/>
              <a:defRPr/>
            </a:pPr>
            <a:r>
              <a:rPr lang="en-US" sz="2000" b="1" kern="0">
                <a:solidFill>
                  <a:srgbClr val="0000FF"/>
                </a:solidFill>
                <a:latin typeface="Arial" charset="0"/>
              </a:rPr>
              <a:t>Cụ thể hóa quy định của </a:t>
            </a:r>
            <a:r>
              <a:rPr lang="vi-VN" sz="2000" b="1" kern="0">
                <a:solidFill>
                  <a:srgbClr val="FF0066"/>
                </a:solidFill>
                <a:latin typeface="Arial" charset="0"/>
              </a:rPr>
              <a:t>Hiến pháp năm 2013</a:t>
            </a:r>
            <a:r>
              <a:rPr lang="vi-VN" sz="2000" b="1" kern="0">
                <a:solidFill>
                  <a:srgbClr val="0000FF"/>
                </a:solidFill>
                <a:latin typeface="Arial" charset="0"/>
              </a:rPr>
              <a:t> và các đạo luật khác có liên </a:t>
            </a:r>
            <a:r>
              <a:rPr lang="vi-VN" sz="2000" b="1" kern="0" smtClean="0">
                <a:solidFill>
                  <a:srgbClr val="0000FF"/>
                </a:solidFill>
                <a:latin typeface="Arial" charset="0"/>
              </a:rPr>
              <a:t>quan</a:t>
            </a:r>
            <a:r>
              <a:rPr lang="en-US" sz="2000" b="1" kern="0" smtClean="0">
                <a:solidFill>
                  <a:srgbClr val="0000FF"/>
                </a:solidFill>
                <a:latin typeface="Arial" charset="0"/>
              </a:rPr>
              <a:t> </a:t>
            </a:r>
            <a:r>
              <a:rPr lang="x-none" sz="2000" b="1" kern="0" smtClean="0">
                <a:solidFill>
                  <a:srgbClr val="0000FF"/>
                </a:solidFill>
                <a:latin typeface="Arial" charset="0"/>
              </a:rPr>
              <a:t>như </a:t>
            </a:r>
            <a:r>
              <a:rPr lang="x-none" sz="2000" b="1" kern="0">
                <a:solidFill>
                  <a:srgbClr val="0000FF"/>
                </a:solidFill>
                <a:latin typeface="Arial" charset="0"/>
              </a:rPr>
              <a:t>Luật Ngân sách nhà nước, Luật Đầu tư, Luật Đầu tư công, Luật Doanh nghiệp, Bộ luật Hình sự, Bộ luật Dân sự, Bộ luật Tố tụng hình sự, Bộ luật Tố tụng dân </a:t>
            </a:r>
            <a:r>
              <a:rPr lang="x-none" sz="2000" b="1" kern="0" smtClean="0">
                <a:solidFill>
                  <a:srgbClr val="0000FF"/>
                </a:solidFill>
                <a:latin typeface="Arial" charset="0"/>
              </a:rPr>
              <a:t>sự…</a:t>
            </a:r>
            <a:endParaRPr lang="en-US" sz="2000" b="1" kern="0" smtClean="0">
              <a:solidFill>
                <a:srgbClr val="0000FF"/>
              </a:solidFill>
              <a:latin typeface="Arial" charset="0"/>
            </a:endParaRPr>
          </a:p>
          <a:p>
            <a:pPr marL="566738" indent="-457200" algn="just" eaLnBrk="1" hangingPunct="1">
              <a:lnSpc>
                <a:spcPct val="108000"/>
              </a:lnSpc>
              <a:spcBef>
                <a:spcPts val="800"/>
              </a:spcBef>
              <a:spcAft>
                <a:spcPts val="0"/>
              </a:spcAft>
              <a:buClr>
                <a:srgbClr val="FF0000"/>
              </a:buClr>
              <a:buFont typeface="+mj-lt"/>
              <a:buAutoNum type="arabicPeriod"/>
              <a:defRPr/>
            </a:pPr>
            <a:r>
              <a:rPr lang="vi-VN" sz="2000" b="1" kern="0" smtClean="0">
                <a:solidFill>
                  <a:srgbClr val="FF0066"/>
                </a:solidFill>
                <a:latin typeface="Arial" charset="0"/>
              </a:rPr>
              <a:t>Công </a:t>
            </a:r>
            <a:r>
              <a:rPr lang="vi-VN" sz="2000" b="1" kern="0">
                <a:solidFill>
                  <a:srgbClr val="FF0066"/>
                </a:solidFill>
                <a:latin typeface="Arial" charset="0"/>
              </a:rPr>
              <a:t>ước Liên hợp quốc </a:t>
            </a:r>
            <a:r>
              <a:rPr lang="vi-VN" sz="2000" b="1" kern="0">
                <a:solidFill>
                  <a:srgbClr val="0000FF"/>
                </a:solidFill>
                <a:latin typeface="Arial" charset="0"/>
              </a:rPr>
              <a:t>về Chống tham nhũng mà Việt Nam là quốc gia thành </a:t>
            </a:r>
            <a:r>
              <a:rPr lang="vi-VN" sz="2000" b="1" kern="0" smtClean="0">
                <a:solidFill>
                  <a:srgbClr val="0000FF"/>
                </a:solidFill>
                <a:latin typeface="Arial" charset="0"/>
              </a:rPr>
              <a:t>viên</a:t>
            </a:r>
            <a:r>
              <a:rPr lang="en-US" sz="2000" b="1" kern="0" smtClean="0">
                <a:solidFill>
                  <a:srgbClr val="0000FF"/>
                </a:solidFill>
                <a:latin typeface="Arial" charset="0"/>
              </a:rPr>
              <a:t>.</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pt-PT" sz="2600" b="1" smtClean="0">
                <a:solidFill>
                  <a:srgbClr val="FF0000"/>
                </a:solidFill>
                <a:latin typeface="Arial" panose="020B0604020202020204" pitchFamily="34" charset="0"/>
                <a:cs typeface="Arial" panose="020B0604020202020204" pitchFamily="34" charset="0"/>
              </a:rPr>
              <a:t>QUAN </a:t>
            </a:r>
            <a:r>
              <a:rPr lang="pt-PT" sz="2600" b="1">
                <a:solidFill>
                  <a:srgbClr val="FF0000"/>
                </a:solidFill>
                <a:latin typeface="Arial" panose="020B0604020202020204" pitchFamily="34" charset="0"/>
                <a:cs typeface="Arial" panose="020B0604020202020204" pitchFamily="34" charset="0"/>
              </a:rPr>
              <a:t>ĐIỂM CHỈ ĐẠO XÂY DỰNG LUẬT </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143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mj-lt"/>
              <a:buAutoNum type="arabicPeriod"/>
              <a:defRPr/>
            </a:pPr>
            <a:r>
              <a:rPr lang="vi-VN" sz="1950" b="1" kern="0" smtClean="0">
                <a:solidFill>
                  <a:srgbClr val="FF0066"/>
                </a:solidFill>
                <a:latin typeface="Arial" charset="0"/>
              </a:rPr>
              <a:t>Chương </a:t>
            </a:r>
            <a:r>
              <a:rPr lang="vi-VN" sz="1950" b="1" kern="0">
                <a:solidFill>
                  <a:srgbClr val="FF0066"/>
                </a:solidFill>
                <a:latin typeface="Arial" charset="0"/>
              </a:rPr>
              <a:t>I. Những quy định </a:t>
            </a:r>
            <a:r>
              <a:rPr lang="vi-VN" sz="1950" b="1" kern="0" smtClean="0">
                <a:solidFill>
                  <a:srgbClr val="FF0066"/>
                </a:solidFill>
                <a:latin typeface="Arial" charset="0"/>
              </a:rPr>
              <a:t>chung</a:t>
            </a:r>
            <a:endParaRPr lang="en-US" sz="1950" b="1" kern="0" smtClean="0">
              <a:solidFill>
                <a:srgbClr val="FF0066"/>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vi-VN" sz="1950" b="1" kern="0" smtClean="0">
                <a:solidFill>
                  <a:srgbClr val="FF0066"/>
                </a:solidFill>
                <a:latin typeface="Arial" charset="0"/>
              </a:rPr>
              <a:t>Chương </a:t>
            </a:r>
            <a:r>
              <a:rPr lang="vi-VN" sz="1950" b="1" kern="0">
                <a:solidFill>
                  <a:srgbClr val="FF0066"/>
                </a:solidFill>
                <a:latin typeface="Arial" charset="0"/>
              </a:rPr>
              <a:t>II. Phòng ngừa tham nhũng trong cơ quan, tổ chức, đơn </a:t>
            </a:r>
            <a:r>
              <a:rPr lang="vi-VN" sz="1950" b="1" kern="0" smtClean="0">
                <a:solidFill>
                  <a:srgbClr val="FF0066"/>
                </a:solidFill>
                <a:latin typeface="Arial" charset="0"/>
              </a:rPr>
              <a:t>vị</a:t>
            </a:r>
            <a:endParaRPr lang="en-US" sz="1950" b="1" kern="0" smtClean="0">
              <a:solidFill>
                <a:srgbClr val="FF0066"/>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vi-VN" sz="1950" b="1" kern="0" smtClean="0">
                <a:solidFill>
                  <a:srgbClr val="0000FF"/>
                </a:solidFill>
                <a:latin typeface="Arial" charset="0"/>
              </a:rPr>
              <a:t>Chương </a:t>
            </a:r>
            <a:r>
              <a:rPr lang="vi-VN" sz="1950" b="1" kern="0">
                <a:solidFill>
                  <a:srgbClr val="0000FF"/>
                </a:solidFill>
                <a:latin typeface="Arial" charset="0"/>
              </a:rPr>
              <a:t>III</a:t>
            </a:r>
            <a:r>
              <a:rPr lang="en-US" sz="1950" b="1" kern="0">
                <a:solidFill>
                  <a:srgbClr val="0000FF"/>
                </a:solidFill>
                <a:latin typeface="Arial" charset="0"/>
              </a:rPr>
              <a:t>.</a:t>
            </a:r>
            <a:r>
              <a:rPr lang="vi-VN" sz="1950" b="1" kern="0">
                <a:solidFill>
                  <a:srgbClr val="0000FF"/>
                </a:solidFill>
                <a:latin typeface="Arial" charset="0"/>
              </a:rPr>
              <a:t> Phát hiện tham nhũng trong cơ quan, tổ chức, đơn </a:t>
            </a:r>
            <a:r>
              <a:rPr lang="vi-VN" sz="1950" b="1" kern="0" smtClean="0">
                <a:solidFill>
                  <a:srgbClr val="0000FF"/>
                </a:solidFill>
                <a:latin typeface="Arial" charset="0"/>
              </a:rPr>
              <a:t>vị</a:t>
            </a:r>
            <a:endParaRPr lang="en-US" sz="195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vi-VN" sz="1950" b="1" kern="0" smtClean="0">
                <a:solidFill>
                  <a:srgbClr val="FF0066"/>
                </a:solidFill>
                <a:latin typeface="Arial" charset="0"/>
              </a:rPr>
              <a:t>Chương </a:t>
            </a:r>
            <a:r>
              <a:rPr lang="vi-VN" sz="1950" b="1" kern="0">
                <a:solidFill>
                  <a:srgbClr val="FF0066"/>
                </a:solidFill>
                <a:latin typeface="Arial" charset="0"/>
              </a:rPr>
              <a:t>IV. Chế độ trách nhiệm của người đứng đầu cơ quan, tổ chức, đơn vị trong </a:t>
            </a:r>
            <a:r>
              <a:rPr lang="vi-VN" sz="1950" b="1" kern="0" smtClean="0">
                <a:solidFill>
                  <a:srgbClr val="FF0066"/>
                </a:solidFill>
                <a:latin typeface="Arial" charset="0"/>
              </a:rPr>
              <a:t>PCTN</a:t>
            </a:r>
            <a:endParaRPr lang="en-US" sz="1950" b="1" kern="0" smtClean="0">
              <a:solidFill>
                <a:srgbClr val="FF0066"/>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vi-VN" sz="1950" b="1" kern="0" smtClean="0">
                <a:solidFill>
                  <a:srgbClr val="0000FF"/>
                </a:solidFill>
                <a:latin typeface="Arial" charset="0"/>
              </a:rPr>
              <a:t>Chương </a:t>
            </a:r>
            <a:r>
              <a:rPr lang="vi-VN" sz="1950" b="1" kern="0">
                <a:solidFill>
                  <a:srgbClr val="0000FF"/>
                </a:solidFill>
                <a:latin typeface="Arial" charset="0"/>
              </a:rPr>
              <a:t>V. Trách nhiệm của xã hội trong </a:t>
            </a:r>
            <a:r>
              <a:rPr lang="vi-VN" sz="1950" b="1" kern="0" smtClean="0">
                <a:solidFill>
                  <a:srgbClr val="0000FF"/>
                </a:solidFill>
                <a:latin typeface="Arial" charset="0"/>
              </a:rPr>
              <a:t>PCTN</a:t>
            </a:r>
            <a:endParaRPr lang="en-US" sz="1950" b="1" ker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vi-VN" sz="1950" b="1" kern="0" smtClean="0">
                <a:solidFill>
                  <a:srgbClr val="0000FF"/>
                </a:solidFill>
                <a:latin typeface="Arial" charset="0"/>
              </a:rPr>
              <a:t>Chương </a:t>
            </a:r>
            <a:r>
              <a:rPr lang="vi-VN" sz="1950" b="1" kern="0">
                <a:solidFill>
                  <a:srgbClr val="0000FF"/>
                </a:solidFill>
                <a:latin typeface="Arial" charset="0"/>
              </a:rPr>
              <a:t>VI. PCTN trong </a:t>
            </a:r>
            <a:r>
              <a:rPr lang="en-US" sz="1950" b="1" kern="0" smtClean="0">
                <a:solidFill>
                  <a:srgbClr val="0000FF"/>
                </a:solidFill>
                <a:latin typeface="Arial" charset="0"/>
              </a:rPr>
              <a:t>DN</a:t>
            </a:r>
            <a:r>
              <a:rPr lang="vi-VN" sz="1950" b="1" kern="0" smtClean="0">
                <a:solidFill>
                  <a:srgbClr val="0000FF"/>
                </a:solidFill>
                <a:latin typeface="Arial" charset="0"/>
              </a:rPr>
              <a:t>, </a:t>
            </a:r>
            <a:r>
              <a:rPr lang="vi-VN" sz="1950" b="1" kern="0">
                <a:solidFill>
                  <a:srgbClr val="0000FF"/>
                </a:solidFill>
                <a:latin typeface="Arial" charset="0"/>
              </a:rPr>
              <a:t>tổ chức khu vực ngoài nhà </a:t>
            </a:r>
            <a:r>
              <a:rPr lang="vi-VN" sz="1950" b="1" kern="0" smtClean="0">
                <a:solidFill>
                  <a:srgbClr val="0000FF"/>
                </a:solidFill>
                <a:latin typeface="Arial" charset="0"/>
              </a:rPr>
              <a:t>nước</a:t>
            </a:r>
            <a:endParaRPr lang="en-US" sz="195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vi-VN" sz="1950" b="1" kern="0" smtClean="0">
                <a:solidFill>
                  <a:srgbClr val="FF0066"/>
                </a:solidFill>
                <a:latin typeface="Arial" charset="0"/>
              </a:rPr>
              <a:t>Chương </a:t>
            </a:r>
            <a:r>
              <a:rPr lang="vi-VN" sz="1950" b="1" kern="0">
                <a:solidFill>
                  <a:srgbClr val="FF0066"/>
                </a:solidFill>
                <a:latin typeface="Arial" charset="0"/>
              </a:rPr>
              <a:t>VII. Trách nhiệm của cơ quan nhà nước trong </a:t>
            </a:r>
            <a:r>
              <a:rPr lang="vi-VN" sz="1950" b="1" kern="0" smtClean="0">
                <a:solidFill>
                  <a:srgbClr val="FF0066"/>
                </a:solidFill>
                <a:latin typeface="Arial" charset="0"/>
              </a:rPr>
              <a:t>PCTN</a:t>
            </a:r>
            <a:endParaRPr lang="en-US" sz="1950" b="1" kern="0" smtClean="0">
              <a:solidFill>
                <a:srgbClr val="FF0066"/>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vi-VN" sz="1950" b="1" kern="0" smtClean="0">
                <a:solidFill>
                  <a:srgbClr val="0000FF"/>
                </a:solidFill>
                <a:latin typeface="Arial" charset="0"/>
              </a:rPr>
              <a:t>Chương </a:t>
            </a:r>
            <a:r>
              <a:rPr lang="vi-VN" sz="1950" b="1" kern="0">
                <a:solidFill>
                  <a:srgbClr val="0000FF"/>
                </a:solidFill>
                <a:latin typeface="Arial" charset="0"/>
              </a:rPr>
              <a:t>VIII</a:t>
            </a:r>
            <a:r>
              <a:rPr lang="en-US" sz="1950" b="1" kern="0">
                <a:solidFill>
                  <a:srgbClr val="0000FF"/>
                </a:solidFill>
                <a:latin typeface="Arial" charset="0"/>
              </a:rPr>
              <a:t>.</a:t>
            </a:r>
            <a:r>
              <a:rPr lang="vi-VN" sz="1950" b="1" kern="0">
                <a:solidFill>
                  <a:srgbClr val="0000FF"/>
                </a:solidFill>
                <a:latin typeface="Arial" charset="0"/>
              </a:rPr>
              <a:t> Hợp tác quốc tế về </a:t>
            </a:r>
            <a:r>
              <a:rPr lang="vi-VN" sz="1950" b="1" kern="0" smtClean="0">
                <a:solidFill>
                  <a:srgbClr val="0000FF"/>
                </a:solidFill>
                <a:latin typeface="Arial" charset="0"/>
              </a:rPr>
              <a:t>PCTN</a:t>
            </a:r>
            <a:endParaRPr lang="en-US" sz="195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vi-VN" sz="1950" b="1" kern="0" smtClean="0">
                <a:solidFill>
                  <a:srgbClr val="FF0066"/>
                </a:solidFill>
                <a:latin typeface="Arial" charset="0"/>
              </a:rPr>
              <a:t>Chương </a:t>
            </a:r>
            <a:r>
              <a:rPr lang="vi-VN" sz="1950" b="1" kern="0">
                <a:solidFill>
                  <a:srgbClr val="FF0066"/>
                </a:solidFill>
                <a:latin typeface="Arial" charset="0"/>
              </a:rPr>
              <a:t>IX</a:t>
            </a:r>
            <a:r>
              <a:rPr lang="en-US" sz="1950" b="1" kern="0">
                <a:solidFill>
                  <a:srgbClr val="FF0066"/>
                </a:solidFill>
                <a:latin typeface="Arial" charset="0"/>
              </a:rPr>
              <a:t>.</a:t>
            </a:r>
            <a:r>
              <a:rPr lang="vi-VN" sz="1950" b="1" kern="0">
                <a:solidFill>
                  <a:srgbClr val="FF0066"/>
                </a:solidFill>
                <a:latin typeface="Arial" charset="0"/>
              </a:rPr>
              <a:t> Xử lý tham nhũng và hành vi khác vi phạm </a:t>
            </a:r>
            <a:r>
              <a:rPr lang="en-US" sz="1950" b="1" kern="0" smtClean="0">
                <a:solidFill>
                  <a:srgbClr val="FF0066"/>
                </a:solidFill>
                <a:latin typeface="Arial" charset="0"/>
              </a:rPr>
              <a:t>PL </a:t>
            </a:r>
            <a:r>
              <a:rPr lang="vi-VN" sz="1950" b="1" kern="0" smtClean="0">
                <a:solidFill>
                  <a:srgbClr val="FF0066"/>
                </a:solidFill>
                <a:latin typeface="Arial" charset="0"/>
              </a:rPr>
              <a:t>về PCTN</a:t>
            </a:r>
            <a:endParaRPr lang="en-US" sz="1950" b="1" kern="0" smtClean="0">
              <a:solidFill>
                <a:srgbClr val="FF0066"/>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vi-VN" sz="1950" b="1" kern="0" smtClean="0">
                <a:solidFill>
                  <a:srgbClr val="0000FF"/>
                </a:solidFill>
                <a:latin typeface="Arial" charset="0"/>
              </a:rPr>
              <a:t>Chương </a:t>
            </a:r>
            <a:r>
              <a:rPr lang="vi-VN" sz="1950" b="1" kern="0">
                <a:solidFill>
                  <a:srgbClr val="0000FF"/>
                </a:solidFill>
                <a:latin typeface="Arial" charset="0"/>
              </a:rPr>
              <a:t>X</a:t>
            </a:r>
            <a:r>
              <a:rPr lang="en-US" sz="1950" b="1" kern="0">
                <a:solidFill>
                  <a:srgbClr val="0000FF"/>
                </a:solidFill>
                <a:latin typeface="Arial" charset="0"/>
              </a:rPr>
              <a:t>.</a:t>
            </a:r>
            <a:r>
              <a:rPr lang="vi-VN" sz="1950" b="1" kern="0">
                <a:solidFill>
                  <a:srgbClr val="0000FF"/>
                </a:solidFill>
                <a:latin typeface="Arial" charset="0"/>
              </a:rPr>
              <a:t> Điều khoản thi </a:t>
            </a:r>
            <a:r>
              <a:rPr lang="vi-VN" sz="1950" b="1" kern="0" smtClean="0">
                <a:solidFill>
                  <a:srgbClr val="0000FF"/>
                </a:solidFill>
                <a:latin typeface="Arial" charset="0"/>
              </a:rPr>
              <a:t>hành</a:t>
            </a:r>
            <a:endParaRPr lang="en-US" sz="195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BỐ CỤC CỦA LUẬT </a:t>
            </a:r>
            <a:r>
              <a:rPr lang="en-US" sz="2400" b="1" smtClean="0">
                <a:solidFill>
                  <a:srgbClr val="FF0000"/>
                </a:solidFill>
                <a:latin typeface="Arial" panose="020B0604020202020204" pitchFamily="34" charset="0"/>
                <a:cs typeface="Arial" panose="020B0604020202020204" pitchFamily="34" charset="0"/>
              </a:rPr>
              <a:t>PHÒNG, CHỐNG THAM NHŨNG</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en-US" sz="2200" b="1">
                <a:solidFill>
                  <a:srgbClr val="008000"/>
                </a:solidFill>
                <a:latin typeface="Arial" charset="0"/>
              </a:rPr>
              <a:t>(</a:t>
            </a:r>
            <a:r>
              <a:rPr lang="en-US" sz="2200" b="1" smtClean="0">
                <a:solidFill>
                  <a:srgbClr val="008000"/>
                </a:solidFill>
                <a:latin typeface="Arial" charset="0"/>
              </a:rPr>
              <a:t>10 </a:t>
            </a:r>
            <a:r>
              <a:rPr lang="en-US" sz="2200" b="1">
                <a:solidFill>
                  <a:srgbClr val="008000"/>
                </a:solidFill>
                <a:latin typeface="Arial" charset="0"/>
              </a:rPr>
              <a:t>c</a:t>
            </a:r>
            <a:r>
              <a:rPr lang="vi-VN" sz="2200" b="1">
                <a:solidFill>
                  <a:srgbClr val="008000"/>
                </a:solidFill>
                <a:latin typeface="Arial" charset="0"/>
              </a:rPr>
              <a:t>hương </a:t>
            </a:r>
            <a:r>
              <a:rPr lang="en-US" sz="2200" b="1">
                <a:solidFill>
                  <a:srgbClr val="008000"/>
                </a:solidFill>
                <a:latin typeface="Arial" charset="0"/>
              </a:rPr>
              <a:t>với </a:t>
            </a:r>
            <a:r>
              <a:rPr lang="en-US" sz="2200" b="1" smtClean="0">
                <a:solidFill>
                  <a:srgbClr val="008000"/>
                </a:solidFill>
                <a:latin typeface="Arial" charset="0"/>
              </a:rPr>
              <a:t>96 </a:t>
            </a:r>
            <a:r>
              <a:rPr lang="en-US" sz="2200" b="1">
                <a:solidFill>
                  <a:srgbClr val="008000"/>
                </a:solidFill>
                <a:latin typeface="Arial" charset="0"/>
              </a:rPr>
              <a:t>điều)</a:t>
            </a:r>
          </a:p>
        </p:txBody>
      </p:sp>
    </p:spTree>
    <p:extLst>
      <p:ext uri="{BB962C8B-B14F-4D97-AF65-F5344CB8AC3E}">
        <p14:creationId xmlns:p14="http://schemas.microsoft.com/office/powerpoint/2010/main" val="879509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15</a:t>
            </a:fld>
            <a:endParaRPr lang="en-US" altLang="en-US" sz="1000" smtClean="0">
              <a:latin typeface="Arial Black"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4048"/>
            <a:ext cx="9144000" cy="6089904"/>
          </a:xfrm>
          <a:prstGeom prst="rect">
            <a:avLst/>
          </a:prstGeom>
        </p:spPr>
      </p:pic>
    </p:spTree>
    <p:extLst>
      <p:ext uri="{BB962C8B-B14F-4D97-AF65-F5344CB8AC3E}">
        <p14:creationId xmlns:p14="http://schemas.microsoft.com/office/powerpoint/2010/main" val="193042052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CHƯƠNG I. </a:t>
            </a:r>
            <a:r>
              <a:rPr lang="vi-VN" sz="2600" b="1" smtClean="0">
                <a:solidFill>
                  <a:srgbClr val="FF0000"/>
                </a:solidFill>
                <a:latin typeface="Arial" panose="020B0604020202020204" pitchFamily="34" charset="0"/>
                <a:cs typeface="Arial" panose="020B0604020202020204" pitchFamily="34" charset="0"/>
              </a:rPr>
              <a:t>NHỮNG </a:t>
            </a:r>
            <a:r>
              <a:rPr lang="vi-VN" sz="2600" b="1">
                <a:solidFill>
                  <a:srgbClr val="FF0000"/>
                </a:solidFill>
                <a:latin typeface="Arial" panose="020B0604020202020204" pitchFamily="34" charset="0"/>
                <a:cs typeface="Arial" panose="020B0604020202020204" pitchFamily="34" charset="0"/>
              </a:rPr>
              <a:t>QUY ĐỊNH CHUNG</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100" b="1" kern="0" smtClean="0">
                <a:solidFill>
                  <a:srgbClr val="FF0066"/>
                </a:solidFill>
                <a:latin typeface="Arial" charset="0"/>
              </a:rPr>
              <a:t>Điều </a:t>
            </a:r>
            <a:r>
              <a:rPr lang="vi-VN" sz="2100" b="1" kern="0">
                <a:solidFill>
                  <a:srgbClr val="FF0066"/>
                </a:solidFill>
                <a:latin typeface="Arial" charset="0"/>
              </a:rPr>
              <a:t>1. Phạm vi điều chỉnh</a:t>
            </a:r>
            <a:endParaRPr lang="en-US" sz="2100" b="1" kern="0">
              <a:solidFill>
                <a:srgbClr val="FF0066"/>
              </a:solidFill>
              <a:latin typeface="Arial" charset="0"/>
            </a:endParaRPr>
          </a:p>
          <a:p>
            <a:pPr marL="565150" indent="0" algn="just" eaLnBrk="1" hangingPunct="1">
              <a:lnSpc>
                <a:spcPct val="114000"/>
              </a:lnSpc>
              <a:spcBef>
                <a:spcPts val="1200"/>
              </a:spcBef>
              <a:spcAft>
                <a:spcPts val="0"/>
              </a:spcAft>
              <a:buClr>
                <a:srgbClr val="FF0000"/>
              </a:buClr>
              <a:buNone/>
              <a:defRPr/>
            </a:pPr>
            <a:r>
              <a:rPr lang="vi-VN" sz="2100" b="1" kern="0" smtClean="0">
                <a:solidFill>
                  <a:srgbClr val="0000FF"/>
                </a:solidFill>
                <a:latin typeface="Arial" charset="0"/>
              </a:rPr>
              <a:t>Luật </a:t>
            </a:r>
            <a:r>
              <a:rPr lang="vi-VN" sz="2100" b="1" kern="0">
                <a:solidFill>
                  <a:srgbClr val="0000FF"/>
                </a:solidFill>
                <a:latin typeface="Arial" charset="0"/>
              </a:rPr>
              <a:t>này quy định về phòng ngừa, phát hiện tham nhũng; xử lý tham nhũng và hành vi khác vi phạm pháp luật về phòng, chống tham </a:t>
            </a:r>
            <a:r>
              <a:rPr lang="vi-VN" sz="2100" b="1" kern="0" smtClean="0">
                <a:solidFill>
                  <a:srgbClr val="0000FF"/>
                </a:solidFill>
                <a:latin typeface="Arial" charset="0"/>
              </a:rPr>
              <a:t>nhũng.</a:t>
            </a:r>
            <a:endParaRPr lang="en-US" sz="2100" b="1" kern="0" smtClean="0">
              <a:solidFill>
                <a:srgbClr val="0000FF"/>
              </a:solidFill>
              <a:latin typeface="Arial" charset="0"/>
            </a:endParaRPr>
          </a:p>
          <a:p>
            <a:pPr marL="565150" indent="-450850" algn="just" eaLnBrk="1" hangingPunct="1">
              <a:lnSpc>
                <a:spcPct val="114000"/>
              </a:lnSpc>
              <a:spcBef>
                <a:spcPts val="1200"/>
              </a:spcBef>
              <a:spcAft>
                <a:spcPts val="0"/>
              </a:spcAft>
              <a:buClr>
                <a:srgbClr val="FF0000"/>
              </a:buClr>
              <a:buFont typeface="Wingdings"/>
              <a:buChar char="è"/>
              <a:defRPr/>
            </a:pPr>
            <a:r>
              <a:rPr lang="en-US" sz="2100" b="1" kern="0" smtClean="0">
                <a:solidFill>
                  <a:srgbClr val="0000FF"/>
                </a:solidFill>
                <a:latin typeface="Arial" charset="0"/>
                <a:sym typeface="Wingdings" panose="05000000000000000000" pitchFamily="2" charset="2"/>
              </a:rPr>
              <a:t>S</a:t>
            </a:r>
            <a:r>
              <a:rPr lang="vi-VN" sz="2100" b="1" kern="0" smtClean="0">
                <a:solidFill>
                  <a:srgbClr val="0000FF"/>
                </a:solidFill>
                <a:latin typeface="Arial" charset="0"/>
              </a:rPr>
              <a:t>o </a:t>
            </a:r>
            <a:r>
              <a:rPr lang="vi-VN" sz="2100" b="1" kern="0">
                <a:solidFill>
                  <a:srgbClr val="0000FF"/>
                </a:solidFill>
                <a:latin typeface="Arial" charset="0"/>
              </a:rPr>
              <a:t>với Luật </a:t>
            </a:r>
            <a:r>
              <a:rPr lang="pt-PT" sz="2100" b="1" kern="0">
                <a:solidFill>
                  <a:srgbClr val="0000FF"/>
                </a:solidFill>
                <a:latin typeface="Arial" charset="0"/>
              </a:rPr>
              <a:t>PCTN năm 2005</a:t>
            </a:r>
            <a:r>
              <a:rPr lang="vi-VN" sz="2100" b="1" kern="0">
                <a:solidFill>
                  <a:srgbClr val="0000FF"/>
                </a:solidFill>
                <a:latin typeface="Arial" charset="0"/>
              </a:rPr>
              <a:t>, </a:t>
            </a:r>
            <a:r>
              <a:rPr lang="vi-VN" sz="2100" b="1" kern="0">
                <a:solidFill>
                  <a:srgbClr val="FF0066"/>
                </a:solidFill>
                <a:latin typeface="Arial" charset="0"/>
              </a:rPr>
              <a:t>Luật PCTN năm 2018 </a:t>
            </a:r>
            <a:r>
              <a:rPr lang="vi-VN" sz="2100" b="1" kern="0">
                <a:solidFill>
                  <a:srgbClr val="0000FF"/>
                </a:solidFill>
                <a:latin typeface="Arial" charset="0"/>
              </a:rPr>
              <a:t>đã thay cụm từ </a:t>
            </a:r>
            <a:r>
              <a:rPr lang="vi-VN" sz="2100" b="1" kern="0">
                <a:solidFill>
                  <a:srgbClr val="008000"/>
                </a:solidFill>
                <a:latin typeface="Arial" charset="0"/>
              </a:rPr>
              <a:t>“xử lý người có hành vi tham nhũng”</a:t>
            </a:r>
            <a:r>
              <a:rPr lang="vi-VN" sz="2100" b="1" kern="0">
                <a:solidFill>
                  <a:srgbClr val="0000FF"/>
                </a:solidFill>
                <a:latin typeface="Arial" charset="0"/>
              </a:rPr>
              <a:t> bằng cụm từ </a:t>
            </a:r>
            <a:r>
              <a:rPr lang="vi-VN" sz="2100" b="1" kern="0">
                <a:solidFill>
                  <a:srgbClr val="FF0066"/>
                </a:solidFill>
                <a:latin typeface="Arial" charset="0"/>
              </a:rPr>
              <a:t>“xử lý tham nhũng”</a:t>
            </a:r>
            <a:r>
              <a:rPr lang="vi-VN" sz="2100" b="1" kern="0">
                <a:solidFill>
                  <a:srgbClr val="0000FF"/>
                </a:solidFill>
                <a:latin typeface="Arial" charset="0"/>
              </a:rPr>
              <a:t> nhằm mở rộng phạm vi điều chỉnh của Luật, bao gồm cả việc xử lý người có hành vi tham nhũng, xử lý cơ quan, tổ chức, cá nhân có hành vi khác vi phạm pháp luật về </a:t>
            </a:r>
            <a:r>
              <a:rPr lang="vi-VN" sz="2100" b="1" kern="0" smtClean="0">
                <a:solidFill>
                  <a:srgbClr val="0000FF"/>
                </a:solidFill>
                <a:latin typeface="Arial" charset="0"/>
              </a:rPr>
              <a:t>PCTN</a:t>
            </a:r>
            <a:r>
              <a:rPr lang="en-US" sz="2100" b="1" kern="0" smtClean="0">
                <a:solidFill>
                  <a:srgbClr val="0000FF"/>
                </a:solidFill>
                <a:latin typeface="Arial" charset="0"/>
              </a:rPr>
              <a:t>.</a:t>
            </a:r>
          </a:p>
          <a:p>
            <a:pPr marL="565150" indent="-450850" algn="just" eaLnBrk="1" hangingPunct="1">
              <a:lnSpc>
                <a:spcPct val="114000"/>
              </a:lnSpc>
              <a:spcBef>
                <a:spcPts val="1200"/>
              </a:spcBef>
              <a:spcAft>
                <a:spcPts val="0"/>
              </a:spcAft>
              <a:buClr>
                <a:srgbClr val="FF0000"/>
              </a:buClr>
              <a:buFont typeface="Wingdings"/>
              <a:buChar char="è"/>
              <a:defRPr/>
            </a:pPr>
            <a:r>
              <a:rPr lang="vi-VN" sz="2100" b="1" kern="0" smtClean="0">
                <a:solidFill>
                  <a:srgbClr val="0000FF"/>
                </a:solidFill>
                <a:latin typeface="Arial" charset="0"/>
              </a:rPr>
              <a:t>Luật </a:t>
            </a:r>
            <a:r>
              <a:rPr lang="en-US" sz="2100" b="1" kern="0" smtClean="0">
                <a:solidFill>
                  <a:srgbClr val="0000FF"/>
                </a:solidFill>
                <a:latin typeface="Arial" charset="0"/>
              </a:rPr>
              <a:t>cũng </a:t>
            </a:r>
            <a:r>
              <a:rPr lang="vi-VN" sz="2100" b="1" kern="0" smtClean="0">
                <a:solidFill>
                  <a:srgbClr val="0000FF"/>
                </a:solidFill>
                <a:latin typeface="Arial" charset="0"/>
              </a:rPr>
              <a:t>quy </a:t>
            </a:r>
            <a:r>
              <a:rPr lang="vi-VN" sz="2100" b="1" kern="0">
                <a:solidFill>
                  <a:srgbClr val="0000FF"/>
                </a:solidFill>
                <a:latin typeface="Arial" charset="0"/>
              </a:rPr>
              <a:t>định việc áp dụng Luật PCTN đối với doanh nghiệp, tổ chức khu vực ngoài nhà nước, qua đó thể hiện tinh thần từng bước mở rộng phạm vi điều chỉnh của Luật PCTN năm 2018 đối với khu vực ngoài nhà nước</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570985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17</a:t>
            </a:fld>
            <a:endParaRPr lang="en-US" altLang="en-US" sz="1000" smtClean="0">
              <a:latin typeface="Arial Black"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Tree>
    <p:extLst>
      <p:ext uri="{BB962C8B-B14F-4D97-AF65-F5344CB8AC3E}">
        <p14:creationId xmlns:p14="http://schemas.microsoft.com/office/powerpoint/2010/main" val="5565029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2. Các hành vi tham nhũng</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Các </a:t>
            </a:r>
            <a:r>
              <a:rPr lang="vi-VN" sz="2100" b="1" kern="0">
                <a:solidFill>
                  <a:srgbClr val="0000FF"/>
                </a:solidFill>
                <a:latin typeface="Arial" charset="0"/>
              </a:rPr>
              <a:t>hành vi tham nhũng </a:t>
            </a:r>
            <a:r>
              <a:rPr lang="vi-VN" sz="2100" b="1" kern="0">
                <a:solidFill>
                  <a:srgbClr val="FF0066"/>
                </a:solidFill>
                <a:latin typeface="Arial" charset="0"/>
              </a:rPr>
              <a:t>trong khu vực nhà nước </a:t>
            </a:r>
            <a:r>
              <a:rPr lang="vi-VN" sz="2100" b="1" kern="0">
                <a:solidFill>
                  <a:srgbClr val="0000FF"/>
                </a:solidFill>
                <a:latin typeface="Arial" charset="0"/>
              </a:rPr>
              <a:t>do người có chức vụ, quyền hạn trong cơ quan, tổ chức, đơn vị khu vực nhà nước thực hiện bao </a:t>
            </a:r>
            <a:r>
              <a:rPr lang="vi-VN" sz="2100" b="1" kern="0" smtClean="0">
                <a:solidFill>
                  <a:srgbClr val="0000FF"/>
                </a:solidFill>
                <a:latin typeface="Arial" charset="0"/>
              </a:rPr>
              <a:t>gồm:</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Tham </a:t>
            </a:r>
            <a:r>
              <a:rPr lang="vi-VN" sz="2100" b="1" kern="0">
                <a:solidFill>
                  <a:srgbClr val="0000FF"/>
                </a:solidFill>
                <a:latin typeface="Arial" charset="0"/>
              </a:rPr>
              <a:t>ô tài </a:t>
            </a:r>
            <a:r>
              <a:rPr lang="vi-VN" sz="2100" b="1" kern="0" smtClean="0">
                <a:solidFill>
                  <a:srgbClr val="0000FF"/>
                </a:solidFill>
                <a:latin typeface="Arial" charset="0"/>
              </a:rPr>
              <a:t>sản;</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Nhận </a:t>
            </a:r>
            <a:r>
              <a:rPr lang="vi-VN" sz="2100" b="1" kern="0">
                <a:solidFill>
                  <a:srgbClr val="0000FF"/>
                </a:solidFill>
                <a:latin typeface="Arial" charset="0"/>
              </a:rPr>
              <a:t>hối </a:t>
            </a:r>
            <a:r>
              <a:rPr lang="vi-VN" sz="2100" b="1" kern="0" smtClean="0">
                <a:solidFill>
                  <a:srgbClr val="0000FF"/>
                </a:solidFill>
                <a:latin typeface="Arial" charset="0"/>
              </a:rPr>
              <a:t>lộ;</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Lạm </a:t>
            </a:r>
            <a:r>
              <a:rPr lang="vi-VN" sz="2100" b="1" kern="0">
                <a:solidFill>
                  <a:srgbClr val="0000FF"/>
                </a:solidFill>
                <a:latin typeface="Arial" charset="0"/>
              </a:rPr>
              <a:t>dụng chức vụ, quyền hạn chiếm đoạt tài </a:t>
            </a:r>
            <a:r>
              <a:rPr lang="vi-VN" sz="2100" b="1" kern="0" smtClean="0">
                <a:solidFill>
                  <a:srgbClr val="0000FF"/>
                </a:solidFill>
                <a:latin typeface="Arial" charset="0"/>
              </a:rPr>
              <a:t>sản;</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Lợi </a:t>
            </a:r>
            <a:r>
              <a:rPr lang="vi-VN" sz="2100" b="1" kern="0">
                <a:solidFill>
                  <a:srgbClr val="0000FF"/>
                </a:solidFill>
                <a:latin typeface="Arial" charset="0"/>
              </a:rPr>
              <a:t>dụng chức vụ, quyền hạn trong khi thi hành nhiệm vụ, công vụ vì vụ </a:t>
            </a:r>
            <a:r>
              <a:rPr lang="vi-VN" sz="2100" b="1" kern="0" smtClean="0">
                <a:solidFill>
                  <a:srgbClr val="0000FF"/>
                </a:solidFill>
                <a:latin typeface="Arial" charset="0"/>
              </a:rPr>
              <a:t>lợi;</a:t>
            </a:r>
            <a:endParaRPr lang="en-US" sz="2100" b="1" kern="0" smtClean="0">
              <a:solidFill>
                <a:srgbClr val="0000FF"/>
              </a:solidFill>
              <a:latin typeface="Arial" charset="0"/>
            </a:endParaRPr>
          </a:p>
          <a:p>
            <a:pPr marL="107950" indent="0" algn="just" eaLnBrk="1" hangingPunct="1">
              <a:lnSpc>
                <a:spcPct val="114000"/>
              </a:lnSpc>
              <a:spcBef>
                <a:spcPts val="1200"/>
              </a:spcBef>
              <a:spcAft>
                <a:spcPts val="0"/>
              </a:spcAft>
              <a:buClr>
                <a:srgbClr val="FF0000"/>
              </a:buClr>
              <a:buNone/>
              <a:defRPr/>
            </a:pPr>
            <a:r>
              <a:rPr lang="en-US" sz="2100" b="1" kern="0" smtClean="0">
                <a:solidFill>
                  <a:srgbClr val="FF0000"/>
                </a:solidFill>
                <a:latin typeface="Arial" charset="0"/>
              </a:rPr>
              <a:t>đ)</a:t>
            </a:r>
            <a:r>
              <a:rPr lang="en-US" sz="2100" b="1" kern="0" smtClean="0">
                <a:solidFill>
                  <a:srgbClr val="0000FF"/>
                </a:solidFill>
                <a:latin typeface="Arial" charset="0"/>
              </a:rPr>
              <a:t>  </a:t>
            </a:r>
            <a:r>
              <a:rPr lang="vi-VN" sz="2100" b="1" kern="0" smtClean="0">
                <a:solidFill>
                  <a:srgbClr val="0000FF"/>
                </a:solidFill>
                <a:latin typeface="Arial" charset="0"/>
              </a:rPr>
              <a:t>Lạm </a:t>
            </a:r>
            <a:r>
              <a:rPr lang="vi-VN" sz="2100" b="1" kern="0">
                <a:solidFill>
                  <a:srgbClr val="0000FF"/>
                </a:solidFill>
                <a:latin typeface="Arial" charset="0"/>
              </a:rPr>
              <a:t>quyền trong khi thi hành nhiệm vụ, công vụ vì vụ </a:t>
            </a:r>
            <a:r>
              <a:rPr lang="vi-VN" sz="2100" b="1" kern="0" smtClean="0">
                <a:solidFill>
                  <a:srgbClr val="0000FF"/>
                </a:solidFill>
                <a:latin typeface="Arial" charset="0"/>
              </a:rPr>
              <a:t>lợi;</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startAt="5"/>
              <a:defRPr/>
            </a:pPr>
            <a:r>
              <a:rPr lang="vi-VN" sz="2100" b="1" kern="0" smtClean="0">
                <a:solidFill>
                  <a:srgbClr val="0000FF"/>
                </a:solidFill>
                <a:latin typeface="Arial" charset="0"/>
              </a:rPr>
              <a:t>Lợi </a:t>
            </a:r>
            <a:r>
              <a:rPr lang="vi-VN" sz="2100" b="1" kern="0">
                <a:solidFill>
                  <a:srgbClr val="0000FF"/>
                </a:solidFill>
                <a:latin typeface="Arial" charset="0"/>
              </a:rPr>
              <a:t>dụng chức vụ, quyền hạn gây ảnh hưởng đối với người khác để trục </a:t>
            </a:r>
            <a:r>
              <a:rPr lang="vi-VN" sz="2100" b="1" kern="0" smtClean="0">
                <a:solidFill>
                  <a:srgbClr val="0000FF"/>
                </a:solidFill>
                <a:latin typeface="Arial" charset="0"/>
              </a:rPr>
              <a:t>lợi;</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startAt="7"/>
              <a:defRPr/>
            </a:pPr>
            <a:r>
              <a:rPr lang="vi-VN" sz="2100" b="1" kern="0" smtClean="0">
                <a:solidFill>
                  <a:srgbClr val="0000FF"/>
                </a:solidFill>
                <a:latin typeface="Arial" charset="0"/>
              </a:rPr>
              <a:t>Giả </a:t>
            </a:r>
            <a:r>
              <a:rPr lang="vi-VN" sz="2100" b="1" kern="0">
                <a:solidFill>
                  <a:srgbClr val="0000FF"/>
                </a:solidFill>
                <a:latin typeface="Arial" charset="0"/>
              </a:rPr>
              <a:t>mạo trong công tác vì vụ </a:t>
            </a:r>
            <a:r>
              <a:rPr lang="vi-VN" sz="2100" b="1" kern="0" smtClean="0">
                <a:solidFill>
                  <a:srgbClr val="0000FF"/>
                </a:solidFill>
                <a:latin typeface="Arial" charset="0"/>
              </a:rPr>
              <a:t>lợi;</a:t>
            </a:r>
            <a:endParaRPr lang="en-US" sz="2100" b="1" kern="0">
              <a:solidFill>
                <a:srgbClr val="0000FF"/>
              </a:solidFill>
              <a:latin typeface="Arial" charset="0"/>
            </a:endParaRPr>
          </a:p>
        </p:txBody>
      </p:sp>
    </p:spTree>
    <p:extLst>
      <p:ext uri="{BB962C8B-B14F-4D97-AF65-F5344CB8AC3E}">
        <p14:creationId xmlns:p14="http://schemas.microsoft.com/office/powerpoint/2010/main" val="2298926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2. Các hành vi tham nhũng</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0000FF"/>
                </a:solidFill>
                <a:latin typeface="Arial" charset="0"/>
              </a:rPr>
              <a:t>Các </a:t>
            </a:r>
            <a:r>
              <a:rPr lang="vi-VN" sz="2100" b="1" kern="0">
                <a:solidFill>
                  <a:srgbClr val="0000FF"/>
                </a:solidFill>
                <a:latin typeface="Arial" charset="0"/>
              </a:rPr>
              <a:t>hành vi tham nhũng </a:t>
            </a:r>
            <a:r>
              <a:rPr lang="vi-VN" sz="2100" b="1" kern="0">
                <a:solidFill>
                  <a:srgbClr val="FF0066"/>
                </a:solidFill>
                <a:latin typeface="Arial" charset="0"/>
              </a:rPr>
              <a:t>trong khu vực nhà nước </a:t>
            </a:r>
            <a:r>
              <a:rPr lang="vi-VN" sz="2100" b="1" kern="0">
                <a:solidFill>
                  <a:srgbClr val="0000FF"/>
                </a:solidFill>
                <a:latin typeface="Arial" charset="0"/>
              </a:rPr>
              <a:t>do người có chức vụ, quyền hạn trong cơ quan, tổ chức, đơn vị khu vực nhà nước thực hiện bao </a:t>
            </a:r>
            <a:r>
              <a:rPr lang="vi-VN" sz="2100" b="1" kern="0" smtClean="0">
                <a:solidFill>
                  <a:srgbClr val="0000FF"/>
                </a:solidFill>
                <a:latin typeface="Arial" charset="0"/>
              </a:rPr>
              <a:t>gồm:</a:t>
            </a:r>
            <a:endParaRPr lang="en-US" sz="21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startAt="8"/>
              <a:defRPr/>
            </a:pPr>
            <a:r>
              <a:rPr lang="vi-VN" sz="2100" b="1" kern="0" smtClean="0">
                <a:solidFill>
                  <a:srgbClr val="0000FF"/>
                </a:solidFill>
                <a:latin typeface="Arial" charset="0"/>
              </a:rPr>
              <a:t>Đưa </a:t>
            </a:r>
            <a:r>
              <a:rPr lang="vi-VN" sz="2100" b="1" kern="0">
                <a:solidFill>
                  <a:srgbClr val="0000FF"/>
                </a:solidFill>
                <a:latin typeface="Arial" charset="0"/>
              </a:rPr>
              <a:t>hối lộ, môi giới hối lộ để giải quyết công việc của cơ quan, tổ chức, đơn vị hoặc địa phương vì vụ </a:t>
            </a:r>
            <a:r>
              <a:rPr lang="vi-VN" sz="2100" b="1" kern="0" smtClean="0">
                <a:solidFill>
                  <a:srgbClr val="0000FF"/>
                </a:solidFill>
                <a:latin typeface="Arial" charset="0"/>
              </a:rPr>
              <a:t>lợi;</a:t>
            </a:r>
            <a:endParaRPr lang="en-US" sz="21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startAt="8"/>
              <a:defRPr/>
            </a:pPr>
            <a:r>
              <a:rPr lang="vi-VN" sz="2100" b="1" kern="0" smtClean="0">
                <a:solidFill>
                  <a:srgbClr val="0000FF"/>
                </a:solidFill>
                <a:latin typeface="Arial" charset="0"/>
              </a:rPr>
              <a:t>Lợi </a:t>
            </a:r>
            <a:r>
              <a:rPr lang="vi-VN" sz="2100" b="1" kern="0">
                <a:solidFill>
                  <a:srgbClr val="0000FF"/>
                </a:solidFill>
                <a:latin typeface="Arial" charset="0"/>
              </a:rPr>
              <a:t>dụng chức vụ, quyền hạn sử dụng trái phép tài sản công vì vụ </a:t>
            </a:r>
            <a:r>
              <a:rPr lang="vi-VN" sz="2100" b="1" kern="0" smtClean="0">
                <a:solidFill>
                  <a:srgbClr val="0000FF"/>
                </a:solidFill>
                <a:latin typeface="Arial" charset="0"/>
              </a:rPr>
              <a:t>lợi;</a:t>
            </a:r>
            <a:endParaRPr lang="en-US" sz="21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startAt="11"/>
              <a:defRPr/>
            </a:pPr>
            <a:r>
              <a:rPr lang="vi-VN" sz="2100" b="1" kern="0" smtClean="0">
                <a:solidFill>
                  <a:srgbClr val="0000FF"/>
                </a:solidFill>
                <a:latin typeface="Arial" charset="0"/>
              </a:rPr>
              <a:t>Nhũng </a:t>
            </a:r>
            <a:r>
              <a:rPr lang="vi-VN" sz="2100" b="1" kern="0">
                <a:solidFill>
                  <a:srgbClr val="0000FF"/>
                </a:solidFill>
                <a:latin typeface="Arial" charset="0"/>
              </a:rPr>
              <a:t>nhiễu vì vụ </a:t>
            </a:r>
            <a:r>
              <a:rPr lang="vi-VN" sz="2100" b="1" kern="0" smtClean="0">
                <a:solidFill>
                  <a:srgbClr val="0000FF"/>
                </a:solidFill>
                <a:latin typeface="Arial" charset="0"/>
              </a:rPr>
              <a:t>lợi;</a:t>
            </a:r>
            <a:endParaRPr lang="en-US" sz="21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startAt="11"/>
              <a:defRPr/>
            </a:pPr>
            <a:r>
              <a:rPr lang="vi-VN" sz="2100" b="1" kern="0" smtClean="0">
                <a:solidFill>
                  <a:srgbClr val="0000FF"/>
                </a:solidFill>
                <a:latin typeface="Arial" charset="0"/>
              </a:rPr>
              <a:t>Không </a:t>
            </a:r>
            <a:r>
              <a:rPr lang="vi-VN" sz="2100" b="1" kern="0">
                <a:solidFill>
                  <a:srgbClr val="0000FF"/>
                </a:solidFill>
                <a:latin typeface="Arial" charset="0"/>
              </a:rPr>
              <a:t>thực hiện, thực hiện không đúng hoặc không đầy đủ nhiệm vụ, công vụ vì vụ </a:t>
            </a:r>
            <a:r>
              <a:rPr lang="vi-VN" sz="2100" b="1" kern="0" smtClean="0">
                <a:solidFill>
                  <a:srgbClr val="0000FF"/>
                </a:solidFill>
                <a:latin typeface="Arial" charset="0"/>
              </a:rPr>
              <a:t>lợi;</a:t>
            </a:r>
            <a:endParaRPr lang="en-US" sz="21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startAt="11"/>
              <a:defRPr/>
            </a:pPr>
            <a:r>
              <a:rPr lang="vi-VN" sz="2100" b="1" kern="0" smtClean="0">
                <a:solidFill>
                  <a:srgbClr val="0000FF"/>
                </a:solidFill>
                <a:latin typeface="Arial" charset="0"/>
              </a:rPr>
              <a:t>Lợi </a:t>
            </a:r>
            <a:r>
              <a:rPr lang="vi-VN" sz="2100" b="1" kern="0">
                <a:solidFill>
                  <a:srgbClr val="0000FF"/>
                </a:solidFill>
                <a:latin typeface="Arial" charset="0"/>
              </a:rPr>
              <a:t>dụng chức vụ, quyền hạn để bao che cho người có hành vi vi phạm pháp luật vì vụ lợi; cản trở, can thiệp trái pháp luật vào việc giám sát, kiểm tra, thanh tra, kiểm toán, điều tra, truy tố, xét xử, thi hành án vì vụ lợi</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1559073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95400"/>
            <a:ext cx="8861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t" anchorCtr="0" compatLnSpc="1">
            <a:prstTxWarp prst="textNoShape">
              <a:avLst/>
            </a:prstTxWarp>
          </a:bodyPr>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628650" indent="-514350" algn="just" eaLnBrk="1" hangingPunct="1">
              <a:lnSpc>
                <a:spcPct val="120000"/>
              </a:lnSpc>
              <a:spcBef>
                <a:spcPts val="2200"/>
              </a:spcBef>
              <a:spcAft>
                <a:spcPts val="0"/>
              </a:spcAft>
              <a:buClr>
                <a:srgbClr val="FF0000"/>
              </a:buClr>
              <a:buFont typeface="+mj-lt"/>
              <a:buAutoNum type="arabicPeriod"/>
              <a:defRPr/>
            </a:pPr>
            <a:r>
              <a:rPr lang="en-US" sz="2600" b="1" kern="0" smtClean="0">
                <a:solidFill>
                  <a:srgbClr val="0000FF"/>
                </a:solidFill>
                <a:latin typeface="Arial" charset="0"/>
              </a:rPr>
              <a:t>NGUỒN </a:t>
            </a:r>
            <a:r>
              <a:rPr lang="en-US" sz="2600" b="1" kern="0">
                <a:solidFill>
                  <a:srgbClr val="0000FF"/>
                </a:solidFill>
                <a:latin typeface="Arial" charset="0"/>
              </a:rPr>
              <a:t>GỐC, Ý NGHĨA CỦA NGÀY PHÁP LUẬT</a:t>
            </a:r>
          </a:p>
          <a:p>
            <a:pPr marL="628650" indent="-514350" algn="just" eaLnBrk="1" hangingPunct="1">
              <a:lnSpc>
                <a:spcPct val="120000"/>
              </a:lnSpc>
              <a:spcBef>
                <a:spcPts val="2200"/>
              </a:spcBef>
              <a:spcAft>
                <a:spcPts val="0"/>
              </a:spcAft>
              <a:buClr>
                <a:srgbClr val="FF0000"/>
              </a:buClr>
              <a:buFont typeface="+mj-lt"/>
              <a:buAutoNum type="arabicPeriod"/>
              <a:defRPr/>
            </a:pPr>
            <a:r>
              <a:rPr lang="en-US" sz="2600" b="1" kern="0" smtClean="0">
                <a:solidFill>
                  <a:srgbClr val="0000FF"/>
                </a:solidFill>
                <a:latin typeface="Arial" charset="0"/>
              </a:rPr>
              <a:t>GIỚI </a:t>
            </a:r>
            <a:r>
              <a:rPr lang="en-US" sz="2600" b="1" kern="0">
                <a:solidFill>
                  <a:srgbClr val="0000FF"/>
                </a:solidFill>
                <a:latin typeface="Arial" charset="0"/>
              </a:rPr>
              <a:t>THIỆU </a:t>
            </a:r>
            <a:r>
              <a:rPr lang="en-US" sz="2600" b="1" kern="0" smtClean="0">
                <a:solidFill>
                  <a:srgbClr val="0000FF"/>
                </a:solidFill>
                <a:latin typeface="Arial" charset="0"/>
              </a:rPr>
              <a:t>LUẬT PHÒNG, CHỐNG THAM NHŨNG NĂM 2018</a:t>
            </a:r>
            <a:endParaRPr lang="en-US" sz="2600" b="1" kern="0">
              <a:solidFill>
                <a:srgbClr val="0000FF"/>
              </a:solidFill>
              <a:latin typeface="Arial" charset="0"/>
            </a:endParaRPr>
          </a:p>
        </p:txBody>
      </p:sp>
      <p:sp>
        <p:nvSpPr>
          <p:cNvPr id="6" name="Title 3"/>
          <p:cNvSpPr>
            <a:spLocks noGrp="1"/>
          </p:cNvSpPr>
          <p:nvPr>
            <p:ph type="title"/>
          </p:nvPr>
        </p:nvSpPr>
        <p:spPr>
          <a:xfrm>
            <a:off x="457200" y="152400"/>
            <a:ext cx="8229600" cy="8382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MỤC LỤC</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0538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20</a:t>
            </a:fld>
            <a:endParaRPr lang="en-US" altLang="en-US" sz="1000" smtClean="0">
              <a:latin typeface="Arial Black"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4948"/>
            <a:ext cx="9144000" cy="5208104"/>
          </a:xfrm>
          <a:prstGeom prst="rect">
            <a:avLst/>
          </a:prstGeom>
        </p:spPr>
      </p:pic>
    </p:spTree>
    <p:extLst>
      <p:ext uri="{BB962C8B-B14F-4D97-AF65-F5344CB8AC3E}">
        <p14:creationId xmlns:p14="http://schemas.microsoft.com/office/powerpoint/2010/main" val="405173813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2. Các hành vi tham nhũng</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300" b="1" kern="0" smtClean="0">
                <a:solidFill>
                  <a:srgbClr val="0000FF"/>
                </a:solidFill>
                <a:latin typeface="Arial" charset="0"/>
              </a:rPr>
              <a:t>Các </a:t>
            </a:r>
            <a:r>
              <a:rPr lang="vi-VN" sz="2300" b="1" kern="0">
                <a:solidFill>
                  <a:srgbClr val="0000FF"/>
                </a:solidFill>
                <a:latin typeface="Arial" charset="0"/>
              </a:rPr>
              <a:t>hành vi tham nhũng trong </a:t>
            </a:r>
            <a:r>
              <a:rPr lang="vi-VN" sz="2300" b="1" kern="0">
                <a:solidFill>
                  <a:srgbClr val="FF0066"/>
                </a:solidFill>
                <a:latin typeface="Arial" charset="0"/>
              </a:rPr>
              <a:t>khu vực ngoài nhà nước </a:t>
            </a:r>
            <a:r>
              <a:rPr lang="vi-VN" sz="2300" b="1" kern="0">
                <a:solidFill>
                  <a:srgbClr val="0000FF"/>
                </a:solidFill>
                <a:latin typeface="Arial" charset="0"/>
              </a:rPr>
              <a:t>do người có chức vụ, quyền hạn trong doanh nghiệp, </a:t>
            </a:r>
            <a:r>
              <a:rPr lang="en-US" sz="2300" b="1" kern="0" smtClean="0">
                <a:solidFill>
                  <a:srgbClr val="0000FF"/>
                </a:solidFill>
                <a:latin typeface="Arial" charset="0"/>
              </a:rPr>
              <a:t/>
            </a:r>
            <a:br>
              <a:rPr lang="en-US" sz="2300" b="1" kern="0" smtClean="0">
                <a:solidFill>
                  <a:srgbClr val="0000FF"/>
                </a:solidFill>
                <a:latin typeface="Arial" charset="0"/>
              </a:rPr>
            </a:br>
            <a:r>
              <a:rPr lang="vi-VN" sz="2300" b="1" kern="0" smtClean="0">
                <a:solidFill>
                  <a:srgbClr val="0000FF"/>
                </a:solidFill>
                <a:latin typeface="Arial" charset="0"/>
              </a:rPr>
              <a:t>tổ </a:t>
            </a:r>
            <a:r>
              <a:rPr lang="vi-VN" sz="2300" b="1" kern="0">
                <a:solidFill>
                  <a:srgbClr val="0000FF"/>
                </a:solidFill>
                <a:latin typeface="Arial" charset="0"/>
              </a:rPr>
              <a:t>chức khu vực ngoài nhà nước thực hiện bao </a:t>
            </a:r>
            <a:r>
              <a:rPr lang="vi-VN" sz="2300" b="1" kern="0" smtClean="0">
                <a:solidFill>
                  <a:srgbClr val="0000FF"/>
                </a:solidFill>
                <a:latin typeface="Arial" charset="0"/>
              </a:rPr>
              <a:t>gồm:</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Tham </a:t>
            </a:r>
            <a:r>
              <a:rPr lang="vi-VN" sz="2300" b="1" kern="0">
                <a:solidFill>
                  <a:srgbClr val="0000FF"/>
                </a:solidFill>
                <a:latin typeface="Arial" charset="0"/>
              </a:rPr>
              <a:t>ô tài </a:t>
            </a:r>
            <a:r>
              <a:rPr lang="vi-VN" sz="2300" b="1" kern="0" smtClean="0">
                <a:solidFill>
                  <a:srgbClr val="0000FF"/>
                </a:solidFill>
                <a:latin typeface="Arial" charset="0"/>
              </a:rPr>
              <a:t>sản;</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Nhận </a:t>
            </a:r>
            <a:r>
              <a:rPr lang="vi-VN" sz="2300" b="1" kern="0">
                <a:solidFill>
                  <a:srgbClr val="0000FF"/>
                </a:solidFill>
                <a:latin typeface="Arial" charset="0"/>
              </a:rPr>
              <a:t>hối </a:t>
            </a:r>
            <a:r>
              <a:rPr lang="vi-VN" sz="2300" b="1" kern="0" smtClean="0">
                <a:solidFill>
                  <a:srgbClr val="0000FF"/>
                </a:solidFill>
                <a:latin typeface="Arial" charset="0"/>
              </a:rPr>
              <a:t>lộ;</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Đưa </a:t>
            </a:r>
            <a:r>
              <a:rPr lang="vi-VN" sz="2300" b="1" kern="0">
                <a:solidFill>
                  <a:srgbClr val="0000FF"/>
                </a:solidFill>
                <a:latin typeface="Arial" charset="0"/>
              </a:rPr>
              <a:t>hối lộ, môi giới hối lộ để giải quyết công việc của doanh nghiệp, tổ chức mình vì vụ lợi</a:t>
            </a:r>
            <a:r>
              <a:rPr lang="vi-VN"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226783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22</a:t>
            </a:fld>
            <a:endParaRPr lang="en-US" altLang="en-US" sz="1000" smtClean="0">
              <a:latin typeface="Arial Black"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02375488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3. Giải thích từ ngữ</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5000"/>
              </a:lnSpc>
              <a:spcBef>
                <a:spcPts val="700"/>
              </a:spcBef>
              <a:spcAft>
                <a:spcPts val="0"/>
              </a:spcAft>
              <a:buClr>
                <a:srgbClr val="FF0000"/>
              </a:buClr>
              <a:buFont typeface="+mj-lt"/>
              <a:buAutoNum type="arabicPeriod"/>
              <a:defRPr/>
            </a:pPr>
            <a:r>
              <a:rPr lang="vi-VN" sz="1900" b="1" kern="0" smtClean="0">
                <a:solidFill>
                  <a:srgbClr val="FF0066"/>
                </a:solidFill>
                <a:latin typeface="Arial" charset="0"/>
              </a:rPr>
              <a:t>Tham </a:t>
            </a:r>
            <a:r>
              <a:rPr lang="vi-VN" sz="1900" b="1" kern="0">
                <a:solidFill>
                  <a:srgbClr val="FF0066"/>
                </a:solidFill>
                <a:latin typeface="Arial" charset="0"/>
              </a:rPr>
              <a:t>nhũng </a:t>
            </a:r>
            <a:r>
              <a:rPr lang="vi-VN" sz="1900" b="1" kern="0">
                <a:solidFill>
                  <a:srgbClr val="0000FF"/>
                </a:solidFill>
                <a:latin typeface="Arial" charset="0"/>
              </a:rPr>
              <a:t>là hành vi của người có chức vụ, quyền hạn đã lợi dụng chức vụ, quyền hạn đó vì vụ </a:t>
            </a:r>
            <a:r>
              <a:rPr lang="vi-VN" sz="1900" b="1" kern="0" smtClean="0">
                <a:solidFill>
                  <a:srgbClr val="0000FF"/>
                </a:solidFill>
                <a:latin typeface="Arial" charset="0"/>
              </a:rPr>
              <a:t>lợi.</a:t>
            </a:r>
            <a:endParaRPr lang="en-US" sz="1900" b="1" kern="0" smtClean="0">
              <a:solidFill>
                <a:srgbClr val="0000FF"/>
              </a:solidFill>
              <a:latin typeface="Arial" charset="0"/>
            </a:endParaRPr>
          </a:p>
          <a:p>
            <a:pPr marL="565150" indent="-457200" algn="just" eaLnBrk="1" hangingPunct="1">
              <a:lnSpc>
                <a:spcPct val="105000"/>
              </a:lnSpc>
              <a:spcBef>
                <a:spcPts val="700"/>
              </a:spcBef>
              <a:spcAft>
                <a:spcPts val="0"/>
              </a:spcAft>
              <a:buClr>
                <a:srgbClr val="FF0000"/>
              </a:buClr>
              <a:buFont typeface="+mj-lt"/>
              <a:buAutoNum type="arabicPeriod"/>
              <a:defRPr/>
            </a:pPr>
            <a:r>
              <a:rPr lang="vi-VN" sz="1900" b="1" kern="0" smtClean="0">
                <a:solidFill>
                  <a:srgbClr val="FF0066"/>
                </a:solidFill>
                <a:latin typeface="Arial" charset="0"/>
              </a:rPr>
              <a:t>Người </a:t>
            </a:r>
            <a:r>
              <a:rPr lang="vi-VN" sz="1900" b="1" kern="0">
                <a:solidFill>
                  <a:srgbClr val="FF0066"/>
                </a:solidFill>
                <a:latin typeface="Arial" charset="0"/>
              </a:rPr>
              <a:t>có chức vụ, quyền hạn </a:t>
            </a:r>
            <a:r>
              <a:rPr lang="vi-VN" sz="1900" b="1" kern="0">
                <a:solidFill>
                  <a:srgbClr val="0000FF"/>
                </a:solidFill>
                <a:latin typeface="Arial" charset="0"/>
              </a:rPr>
              <a:t>là người do bổ nhiệm, do bầu cử, do tuyển dụng, do hợp đồng hoặc do một hình thức khác, có hưởng lương hoặc không hưởng lương, được giao thực hiện nhiệm vụ, công vụ nhất định và có quyền hạn nhất định trong khi thực hiện nhiệm vụ, công vụ đó, bao </a:t>
            </a:r>
            <a:r>
              <a:rPr lang="vi-VN" sz="1900" b="1" kern="0" smtClean="0">
                <a:solidFill>
                  <a:srgbClr val="0000FF"/>
                </a:solidFill>
                <a:latin typeface="Arial" charset="0"/>
              </a:rPr>
              <a:t>gồm:</a:t>
            </a:r>
            <a:endParaRPr lang="en-US" sz="1900" b="1" kern="0" smtClean="0">
              <a:solidFill>
                <a:srgbClr val="0000FF"/>
              </a:solidFill>
              <a:latin typeface="Arial" charset="0"/>
            </a:endParaRPr>
          </a:p>
          <a:p>
            <a:pPr marL="565150" indent="-457200" algn="just" eaLnBrk="1" hangingPunct="1">
              <a:lnSpc>
                <a:spcPct val="105000"/>
              </a:lnSpc>
              <a:spcBef>
                <a:spcPts val="700"/>
              </a:spcBef>
              <a:spcAft>
                <a:spcPts val="0"/>
              </a:spcAft>
              <a:buClr>
                <a:srgbClr val="FF0000"/>
              </a:buClr>
              <a:buFont typeface="+mj-lt"/>
              <a:buAutoNum type="alphaLcParenR"/>
              <a:defRPr/>
            </a:pPr>
            <a:r>
              <a:rPr lang="vi-VN" sz="1900" b="1" kern="0" smtClean="0">
                <a:solidFill>
                  <a:srgbClr val="0000FF"/>
                </a:solidFill>
                <a:latin typeface="Arial" charset="0"/>
              </a:rPr>
              <a:t>Cán </a:t>
            </a:r>
            <a:r>
              <a:rPr lang="vi-VN" sz="1900" b="1" kern="0">
                <a:solidFill>
                  <a:srgbClr val="0000FF"/>
                </a:solidFill>
                <a:latin typeface="Arial" charset="0"/>
              </a:rPr>
              <a:t>bộ, công chức, viên </a:t>
            </a:r>
            <a:r>
              <a:rPr lang="vi-VN" sz="1900" b="1" kern="0" smtClean="0">
                <a:solidFill>
                  <a:srgbClr val="0000FF"/>
                </a:solidFill>
                <a:latin typeface="Arial" charset="0"/>
              </a:rPr>
              <a:t>chức;</a:t>
            </a:r>
            <a:endParaRPr lang="en-US" sz="1900" b="1" kern="0" smtClean="0">
              <a:solidFill>
                <a:srgbClr val="0000FF"/>
              </a:solidFill>
              <a:latin typeface="Arial" charset="0"/>
            </a:endParaRPr>
          </a:p>
          <a:p>
            <a:pPr marL="565150" indent="-457200" algn="just" eaLnBrk="1" hangingPunct="1">
              <a:lnSpc>
                <a:spcPct val="105000"/>
              </a:lnSpc>
              <a:spcBef>
                <a:spcPts val="700"/>
              </a:spcBef>
              <a:spcAft>
                <a:spcPts val="0"/>
              </a:spcAft>
              <a:buClr>
                <a:srgbClr val="FF0000"/>
              </a:buClr>
              <a:buFont typeface="+mj-lt"/>
              <a:buAutoNum type="alphaLcParenR"/>
              <a:defRPr/>
            </a:pPr>
            <a:r>
              <a:rPr lang="vi-VN" sz="1900" b="1" kern="0" smtClean="0">
                <a:solidFill>
                  <a:srgbClr val="0000FF"/>
                </a:solidFill>
                <a:latin typeface="Arial" charset="0"/>
              </a:rPr>
              <a:t>Sĩ </a:t>
            </a:r>
            <a:r>
              <a:rPr lang="vi-VN" sz="1900" b="1" kern="0">
                <a:solidFill>
                  <a:srgbClr val="0000FF"/>
                </a:solidFill>
                <a:latin typeface="Arial" charset="0"/>
              </a:rPr>
              <a:t>quan, quân nhân chuyên nghiệp, công nhân, viên chức quốc phòng trong cơ quan, đơn vị thuộc </a:t>
            </a:r>
            <a:r>
              <a:rPr lang="vi-VN" sz="1900" b="1" kern="0">
                <a:solidFill>
                  <a:srgbClr val="008000"/>
                </a:solidFill>
                <a:latin typeface="Arial" charset="0"/>
              </a:rPr>
              <a:t>Quân đội nhân dân</a:t>
            </a:r>
            <a:r>
              <a:rPr lang="vi-VN" sz="1900" b="1" kern="0">
                <a:solidFill>
                  <a:srgbClr val="0000FF"/>
                </a:solidFill>
                <a:latin typeface="Arial" charset="0"/>
              </a:rPr>
              <a:t>; sĩ quan, hạ sĩ quan nghiệp vụ, sĩ quan, hạ sĩ quan chuyên môn kỹ thuật, công nhân công an trong cơ quan, đơn vị thuộc </a:t>
            </a:r>
            <a:r>
              <a:rPr lang="vi-VN" sz="1900" b="1" kern="0">
                <a:solidFill>
                  <a:srgbClr val="008000"/>
                </a:solidFill>
                <a:latin typeface="Arial" charset="0"/>
              </a:rPr>
              <a:t>Công an nhân </a:t>
            </a:r>
            <a:r>
              <a:rPr lang="vi-VN" sz="1900" b="1" kern="0" smtClean="0">
                <a:solidFill>
                  <a:srgbClr val="008000"/>
                </a:solidFill>
                <a:latin typeface="Arial" charset="0"/>
              </a:rPr>
              <a:t>dân</a:t>
            </a:r>
            <a:r>
              <a:rPr lang="vi-VN" sz="1900" b="1" kern="0" smtClean="0">
                <a:solidFill>
                  <a:srgbClr val="0000FF"/>
                </a:solidFill>
                <a:latin typeface="Arial" charset="0"/>
              </a:rPr>
              <a:t>;</a:t>
            </a:r>
            <a:endParaRPr lang="en-US" sz="1900" b="1" kern="0" smtClean="0">
              <a:solidFill>
                <a:srgbClr val="0000FF"/>
              </a:solidFill>
              <a:latin typeface="Arial" charset="0"/>
            </a:endParaRPr>
          </a:p>
          <a:p>
            <a:pPr marL="565150" indent="-457200" algn="just" eaLnBrk="1" hangingPunct="1">
              <a:lnSpc>
                <a:spcPct val="105000"/>
              </a:lnSpc>
              <a:spcBef>
                <a:spcPts val="700"/>
              </a:spcBef>
              <a:spcAft>
                <a:spcPts val="0"/>
              </a:spcAft>
              <a:buClr>
                <a:srgbClr val="FF0000"/>
              </a:buClr>
              <a:buFont typeface="+mj-lt"/>
              <a:buAutoNum type="alphaLcParenR"/>
              <a:defRPr/>
            </a:pPr>
            <a:r>
              <a:rPr lang="vi-VN" sz="1900" b="1" kern="0" smtClean="0">
                <a:solidFill>
                  <a:srgbClr val="0000FF"/>
                </a:solidFill>
                <a:latin typeface="Arial" charset="0"/>
              </a:rPr>
              <a:t>Người </a:t>
            </a:r>
            <a:r>
              <a:rPr lang="vi-VN" sz="1900" b="1" kern="0">
                <a:solidFill>
                  <a:srgbClr val="0000FF"/>
                </a:solidFill>
                <a:latin typeface="Arial" charset="0"/>
              </a:rPr>
              <a:t>đại diện phần vốn nhà nước tại doanh </a:t>
            </a:r>
            <a:r>
              <a:rPr lang="vi-VN" sz="1900" b="1" kern="0" smtClean="0">
                <a:solidFill>
                  <a:srgbClr val="0000FF"/>
                </a:solidFill>
                <a:latin typeface="Arial" charset="0"/>
              </a:rPr>
              <a:t>nghiệp;</a:t>
            </a:r>
            <a:endParaRPr lang="en-US" sz="1900" b="1" kern="0" smtClean="0">
              <a:solidFill>
                <a:srgbClr val="0000FF"/>
              </a:solidFill>
              <a:latin typeface="Arial" charset="0"/>
            </a:endParaRPr>
          </a:p>
          <a:p>
            <a:pPr marL="565150" indent="-457200" algn="just" eaLnBrk="1" hangingPunct="1">
              <a:lnSpc>
                <a:spcPct val="105000"/>
              </a:lnSpc>
              <a:spcBef>
                <a:spcPts val="700"/>
              </a:spcBef>
              <a:spcAft>
                <a:spcPts val="0"/>
              </a:spcAft>
              <a:buClr>
                <a:srgbClr val="FF0000"/>
              </a:buClr>
              <a:buFont typeface="+mj-lt"/>
              <a:buAutoNum type="alphaLcParenR"/>
              <a:defRPr/>
            </a:pPr>
            <a:r>
              <a:rPr lang="vi-VN" sz="1900" b="1" kern="0" spc="-30" smtClean="0">
                <a:solidFill>
                  <a:srgbClr val="0000FF"/>
                </a:solidFill>
                <a:latin typeface="Arial" charset="0"/>
              </a:rPr>
              <a:t>Người </a:t>
            </a:r>
            <a:r>
              <a:rPr lang="vi-VN" sz="1900" b="1" kern="0" spc="-30">
                <a:solidFill>
                  <a:srgbClr val="0000FF"/>
                </a:solidFill>
                <a:latin typeface="Arial" charset="0"/>
              </a:rPr>
              <a:t>giữ chức danh, chức vụ quản lý trong doanh nghiệp, tổ </a:t>
            </a:r>
            <a:r>
              <a:rPr lang="vi-VN" sz="1900" b="1" kern="0" spc="-30" smtClean="0">
                <a:solidFill>
                  <a:srgbClr val="0000FF"/>
                </a:solidFill>
                <a:latin typeface="Arial" charset="0"/>
              </a:rPr>
              <a:t>chức;</a:t>
            </a:r>
            <a:endParaRPr lang="en-US" sz="1900" b="1" kern="0" spc="-30" smtClean="0">
              <a:solidFill>
                <a:srgbClr val="0000FF"/>
              </a:solidFill>
              <a:latin typeface="Arial" charset="0"/>
            </a:endParaRPr>
          </a:p>
          <a:p>
            <a:pPr marL="565150" indent="-450850" algn="just" eaLnBrk="1" hangingPunct="1">
              <a:lnSpc>
                <a:spcPct val="105000"/>
              </a:lnSpc>
              <a:spcBef>
                <a:spcPts val="700"/>
              </a:spcBef>
              <a:spcAft>
                <a:spcPts val="0"/>
              </a:spcAft>
              <a:buClr>
                <a:srgbClr val="FF0000"/>
              </a:buClr>
              <a:buNone/>
              <a:defRPr/>
            </a:pPr>
            <a:r>
              <a:rPr lang="en-US" sz="1900" b="1" kern="0">
                <a:solidFill>
                  <a:srgbClr val="FF0000"/>
                </a:solidFill>
                <a:latin typeface="Arial" charset="0"/>
              </a:rPr>
              <a:t>đ</a:t>
            </a:r>
            <a:r>
              <a:rPr lang="en-US" sz="1900" b="1" kern="0" smtClean="0">
                <a:solidFill>
                  <a:srgbClr val="FF0000"/>
                </a:solidFill>
                <a:latin typeface="Arial" charset="0"/>
              </a:rPr>
              <a:t>)  </a:t>
            </a:r>
            <a:r>
              <a:rPr lang="vi-VN" sz="1900" b="1" kern="0" smtClean="0">
                <a:solidFill>
                  <a:srgbClr val="0000FF"/>
                </a:solidFill>
                <a:latin typeface="Arial" charset="0"/>
              </a:rPr>
              <a:t>Những </a:t>
            </a:r>
            <a:r>
              <a:rPr lang="vi-VN" sz="1900" b="1" kern="0">
                <a:solidFill>
                  <a:srgbClr val="0000FF"/>
                </a:solidFill>
                <a:latin typeface="Arial" charset="0"/>
              </a:rPr>
              <a:t>người khác được giao thực hiện nhiệm vụ, công vụ và có quyền hạn trong khi thực hiện nhiệm vụ, công vụ đó</a:t>
            </a:r>
            <a:r>
              <a:rPr lang="vi-VN"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322206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3. Giải thích từ ngữ</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000"/>
              </a:spcBef>
              <a:spcAft>
                <a:spcPts val="0"/>
              </a:spcAft>
              <a:buClr>
                <a:srgbClr val="FF0000"/>
              </a:buClr>
              <a:buFont typeface="+mj-lt"/>
              <a:buAutoNum type="arabicPeriod" startAt="3"/>
              <a:defRPr/>
            </a:pPr>
            <a:r>
              <a:rPr lang="vi-VN" sz="1900" b="1" kern="0" smtClean="0">
                <a:solidFill>
                  <a:srgbClr val="FF0066"/>
                </a:solidFill>
                <a:latin typeface="Arial" charset="0"/>
              </a:rPr>
              <a:t>Tài </a:t>
            </a:r>
            <a:r>
              <a:rPr lang="vi-VN" sz="1900" b="1" kern="0">
                <a:solidFill>
                  <a:srgbClr val="FF0066"/>
                </a:solidFill>
                <a:latin typeface="Arial" charset="0"/>
              </a:rPr>
              <a:t>sản tham nhũng </a:t>
            </a:r>
            <a:r>
              <a:rPr lang="vi-VN" sz="1900" b="1" kern="0">
                <a:solidFill>
                  <a:srgbClr val="0000FF"/>
                </a:solidFill>
                <a:latin typeface="Arial" charset="0"/>
              </a:rPr>
              <a:t>là tài sản có được từ tham nhũng, tài sản có nguồn gốc từ tham </a:t>
            </a:r>
            <a:r>
              <a:rPr lang="vi-VN" sz="1900" b="1" kern="0" smtClean="0">
                <a:solidFill>
                  <a:srgbClr val="0000FF"/>
                </a:solidFill>
                <a:latin typeface="Arial" charset="0"/>
              </a:rPr>
              <a:t>nhũng.</a:t>
            </a:r>
            <a:endParaRPr lang="en-US" sz="19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rabicPeriod" startAt="3"/>
              <a:defRPr/>
            </a:pPr>
            <a:r>
              <a:rPr lang="vi-VN" sz="1900" b="1" kern="0" smtClean="0">
                <a:solidFill>
                  <a:srgbClr val="FF0066"/>
                </a:solidFill>
                <a:latin typeface="Arial" charset="0"/>
              </a:rPr>
              <a:t>Công </a:t>
            </a:r>
            <a:r>
              <a:rPr lang="vi-VN" sz="1900" b="1" kern="0">
                <a:solidFill>
                  <a:srgbClr val="FF0066"/>
                </a:solidFill>
                <a:latin typeface="Arial" charset="0"/>
              </a:rPr>
              <a:t>khai, minh bạch về tổ chức và hoạt động của cơ quan, tổ chức, đơn vị </a:t>
            </a:r>
            <a:r>
              <a:rPr lang="vi-VN" sz="1900" b="1" kern="0">
                <a:solidFill>
                  <a:srgbClr val="0000FF"/>
                </a:solidFill>
                <a:latin typeface="Arial" charset="0"/>
              </a:rPr>
              <a:t>là việc công bố, cung cấp thông tin, giải trình về tổ chức bộ máy, việc thực hiện nhiệm vụ, quyền hạn và trách nhiệm trong khi thực hiện nhiệm vụ, quyền hạn của cơ quan, tổ chức, đơn </a:t>
            </a:r>
            <a:r>
              <a:rPr lang="vi-VN" sz="1900" b="1" kern="0" smtClean="0">
                <a:solidFill>
                  <a:srgbClr val="0000FF"/>
                </a:solidFill>
                <a:latin typeface="Arial" charset="0"/>
              </a:rPr>
              <a:t>vị.</a:t>
            </a:r>
            <a:endParaRPr lang="en-US" sz="19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rabicPeriod" startAt="3"/>
              <a:defRPr/>
            </a:pPr>
            <a:r>
              <a:rPr lang="vi-VN" sz="1900" b="1" kern="0" smtClean="0">
                <a:solidFill>
                  <a:srgbClr val="FF0066"/>
                </a:solidFill>
                <a:latin typeface="Arial" charset="0"/>
              </a:rPr>
              <a:t>Trách </a:t>
            </a:r>
            <a:r>
              <a:rPr lang="vi-VN" sz="1900" b="1" kern="0">
                <a:solidFill>
                  <a:srgbClr val="FF0066"/>
                </a:solidFill>
                <a:latin typeface="Arial" charset="0"/>
              </a:rPr>
              <a:t>nhiệm giải trình </a:t>
            </a:r>
            <a:r>
              <a:rPr lang="vi-VN" sz="1900" b="1" kern="0">
                <a:solidFill>
                  <a:srgbClr val="0000FF"/>
                </a:solidFill>
                <a:latin typeface="Arial" charset="0"/>
              </a:rPr>
              <a:t>là việc cơ quan, tổ chức, đơn vị, cá nhân có thẩm quyền làm rõ thông tin, giải thích kịp thời, đầy đủ về quyết định, hành vi của mình trong khi thực hiện nhiệm vụ, công vụ được </a:t>
            </a:r>
            <a:r>
              <a:rPr lang="vi-VN" sz="1900" b="1" kern="0" smtClean="0">
                <a:solidFill>
                  <a:srgbClr val="0000FF"/>
                </a:solidFill>
                <a:latin typeface="Arial" charset="0"/>
              </a:rPr>
              <a:t>giao.</a:t>
            </a:r>
            <a:endParaRPr lang="en-US" sz="19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rabicPeriod" startAt="3"/>
              <a:defRPr/>
            </a:pPr>
            <a:r>
              <a:rPr lang="vi-VN" sz="1900" b="1" kern="0" smtClean="0">
                <a:solidFill>
                  <a:srgbClr val="FF0066"/>
                </a:solidFill>
                <a:latin typeface="Arial" charset="0"/>
              </a:rPr>
              <a:t>Nhũng </a:t>
            </a:r>
            <a:r>
              <a:rPr lang="vi-VN" sz="1900" b="1" kern="0">
                <a:solidFill>
                  <a:srgbClr val="FF0066"/>
                </a:solidFill>
                <a:latin typeface="Arial" charset="0"/>
              </a:rPr>
              <a:t>nhiễu </a:t>
            </a:r>
            <a:r>
              <a:rPr lang="vi-VN" sz="1900" b="1" kern="0">
                <a:solidFill>
                  <a:srgbClr val="0000FF"/>
                </a:solidFill>
                <a:latin typeface="Arial" charset="0"/>
              </a:rPr>
              <a:t>là hành vi cửa quyền, hách dịch, đòi hỏi, gây khó khăn, phiền hà của người có chức vụ, quyền hạn trong khi thực hiện nhiệm vụ, công </a:t>
            </a:r>
            <a:r>
              <a:rPr lang="vi-VN" sz="1900" b="1" kern="0" smtClean="0">
                <a:solidFill>
                  <a:srgbClr val="0000FF"/>
                </a:solidFill>
                <a:latin typeface="Arial" charset="0"/>
              </a:rPr>
              <a:t>vụ.</a:t>
            </a:r>
            <a:endParaRPr lang="en-US" sz="19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rabicPeriod" startAt="3"/>
              <a:defRPr/>
            </a:pPr>
            <a:r>
              <a:rPr lang="vi-VN" sz="1900" b="1" kern="0" smtClean="0">
                <a:solidFill>
                  <a:srgbClr val="FF0066"/>
                </a:solidFill>
                <a:latin typeface="Arial" charset="0"/>
              </a:rPr>
              <a:t>Vụ </a:t>
            </a:r>
            <a:r>
              <a:rPr lang="vi-VN" sz="1900" b="1" kern="0">
                <a:solidFill>
                  <a:srgbClr val="FF0066"/>
                </a:solidFill>
                <a:latin typeface="Arial" charset="0"/>
              </a:rPr>
              <a:t>lợi </a:t>
            </a:r>
            <a:r>
              <a:rPr lang="vi-VN" sz="1900" b="1" kern="0">
                <a:solidFill>
                  <a:srgbClr val="0000FF"/>
                </a:solidFill>
                <a:latin typeface="Arial" charset="0"/>
              </a:rPr>
              <a:t>là việc người có chức vụ, quyền hạn đã lợi dụng chức vụ, quyền hạn nhằm đạt được lợi ích vật chất hoặc lợi ích phi vật chất không chính đáng</a:t>
            </a:r>
            <a:r>
              <a:rPr lang="vi-VN"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3991865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3. Giải thích từ ngữ</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startAt="8"/>
              <a:defRPr/>
            </a:pPr>
            <a:r>
              <a:rPr lang="vi-VN" sz="2000" b="1" kern="0" smtClean="0">
                <a:solidFill>
                  <a:srgbClr val="FF0066"/>
                </a:solidFill>
                <a:latin typeface="Arial" charset="0"/>
              </a:rPr>
              <a:t>Xung </a:t>
            </a:r>
            <a:r>
              <a:rPr lang="vi-VN" sz="2000" b="1" kern="0">
                <a:solidFill>
                  <a:srgbClr val="FF0066"/>
                </a:solidFill>
                <a:latin typeface="Arial" charset="0"/>
              </a:rPr>
              <a:t>đột lợi ích </a:t>
            </a:r>
            <a:r>
              <a:rPr lang="vi-VN" sz="2000" b="1" kern="0">
                <a:solidFill>
                  <a:srgbClr val="0000FF"/>
                </a:solidFill>
                <a:latin typeface="Arial" charset="0"/>
              </a:rPr>
              <a:t>là tình huống mà trong đó lợi ích của người có chức vụ, quyền hạn hoặc người thân thích của họ tác động hoặc sẽ tác động không đúng đến việc thực hiện nhiệm vụ, công </a:t>
            </a:r>
            <a:r>
              <a:rPr lang="vi-VN" sz="2000" b="1" kern="0" smtClean="0">
                <a:solidFill>
                  <a:srgbClr val="0000FF"/>
                </a:solidFill>
                <a:latin typeface="Arial" charset="0"/>
              </a:rPr>
              <a:t>vụ.</a:t>
            </a:r>
            <a:endParaRPr lang="en-US" sz="20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8"/>
              <a:defRPr/>
            </a:pPr>
            <a:r>
              <a:rPr lang="vi-VN" sz="2000" b="1" kern="0" smtClean="0">
                <a:solidFill>
                  <a:srgbClr val="FF0066"/>
                </a:solidFill>
                <a:latin typeface="Arial" charset="0"/>
              </a:rPr>
              <a:t>Cơ </a:t>
            </a:r>
            <a:r>
              <a:rPr lang="vi-VN" sz="2000" b="1" kern="0">
                <a:solidFill>
                  <a:srgbClr val="FF0066"/>
                </a:solidFill>
                <a:latin typeface="Arial" charset="0"/>
              </a:rPr>
              <a:t>quan, tổ chức, đơn vị khu vực nhà nước</a:t>
            </a:r>
            <a:r>
              <a:rPr lang="vi-VN" sz="2000" b="1" kern="0">
                <a:solidFill>
                  <a:srgbClr val="0000FF"/>
                </a:solidFill>
                <a:latin typeface="Arial" charset="0"/>
              </a:rPr>
              <a:t> </a:t>
            </a:r>
            <a:r>
              <a:rPr lang="vi-VN" sz="2000" b="1" i="1" kern="0">
                <a:solidFill>
                  <a:srgbClr val="0000FF"/>
                </a:solidFill>
                <a:latin typeface="Arial" charset="0"/>
              </a:rPr>
              <a:t>(sau đây gọi là cơ quan, tổ chức, đơn vị)</a:t>
            </a:r>
            <a:r>
              <a:rPr lang="vi-VN" sz="2000" b="1" kern="0">
                <a:solidFill>
                  <a:srgbClr val="0000FF"/>
                </a:solidFill>
                <a:latin typeface="Arial" charset="0"/>
              </a:rPr>
              <a:t> bao gồm cơ quan nhà nước, tổ chức chính trị, tổ chức chính trị - xã hội, đơn vị vũ trang nhân dân, đơn vị sự nghiệp công lập, doanh nghiệp nhà nước và tổ chức, đơn vị khác do Nhà nước thành lập, đầu tư cơ sở vật chất, cấp phát toàn bộ hoặc một phần kinh phí hoạt động, do Nhà nước trực tiếp quản lý hoặc tham gia quản lý nhằm phục vụ nhu cầu phát triển chung, thiết yếu của Nhà nước và xã </a:t>
            </a:r>
            <a:r>
              <a:rPr lang="vi-VN" sz="2000" b="1" kern="0" smtClean="0">
                <a:solidFill>
                  <a:srgbClr val="0000FF"/>
                </a:solidFill>
                <a:latin typeface="Arial" charset="0"/>
              </a:rPr>
              <a:t>hội.</a:t>
            </a:r>
            <a:endParaRPr lang="en-US" sz="20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8"/>
              <a:defRPr/>
            </a:pPr>
            <a:r>
              <a:rPr lang="vi-VN" sz="2000" b="1" kern="0" smtClean="0">
                <a:solidFill>
                  <a:srgbClr val="FF0066"/>
                </a:solidFill>
                <a:latin typeface="Arial" charset="0"/>
              </a:rPr>
              <a:t>Doanh </a:t>
            </a:r>
            <a:r>
              <a:rPr lang="vi-VN" sz="2000" b="1" kern="0">
                <a:solidFill>
                  <a:srgbClr val="FF0066"/>
                </a:solidFill>
                <a:latin typeface="Arial" charset="0"/>
              </a:rPr>
              <a:t>nghiệp, tổ chức khu vực ngoài nhà nước </a:t>
            </a:r>
            <a:r>
              <a:rPr lang="vi-VN" sz="2000" b="1" kern="0">
                <a:solidFill>
                  <a:srgbClr val="0000FF"/>
                </a:solidFill>
                <a:latin typeface="Arial" charset="0"/>
              </a:rPr>
              <a:t>là doanh nghiệp, tổ chức không thuộc trường hợp quy định tại khoản 9 Điều này</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2252028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26</a:t>
            </a:fld>
            <a:endParaRPr lang="en-US" altLang="en-US" sz="1000" smtClean="0">
              <a:latin typeface="Arial Black"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4048"/>
            <a:ext cx="9144000" cy="6089904"/>
          </a:xfrm>
          <a:prstGeom prst="rect">
            <a:avLst/>
          </a:prstGeom>
        </p:spPr>
      </p:pic>
    </p:spTree>
    <p:extLst>
      <p:ext uri="{BB962C8B-B14F-4D97-AF65-F5344CB8AC3E}">
        <p14:creationId xmlns:p14="http://schemas.microsoft.com/office/powerpoint/2010/main" val="202375488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 y="152400"/>
            <a:ext cx="8855076" cy="762000"/>
          </a:xfrm>
        </p:spPr>
        <p:txBody>
          <a:bodyPr anchor="ctr"/>
          <a:lstStyle/>
          <a:p>
            <a:pPr indent="6350" algn="ctr" eaLnBrk="1" hangingPunct="1">
              <a:lnSpc>
                <a:spcPct val="114000"/>
              </a:lnSpc>
              <a:spcBef>
                <a:spcPts val="1000"/>
              </a:spcBef>
              <a:spcAft>
                <a:spcPts val="0"/>
              </a:spcAft>
              <a:defRPr/>
            </a:pPr>
            <a:r>
              <a:rPr lang="vi-VN" sz="2200" b="1" smtClean="0">
                <a:solidFill>
                  <a:srgbClr val="FF0000"/>
                </a:solidFill>
                <a:latin typeface="Arial" panose="020B0604020202020204" pitchFamily="34" charset="0"/>
                <a:cs typeface="Arial" panose="020B0604020202020204" pitchFamily="34" charset="0"/>
              </a:rPr>
              <a:t>Điều </a:t>
            </a:r>
            <a:r>
              <a:rPr lang="vi-VN" sz="2200" b="1">
                <a:solidFill>
                  <a:srgbClr val="FF0000"/>
                </a:solidFill>
                <a:latin typeface="Arial" panose="020B0604020202020204" pitchFamily="34" charset="0"/>
                <a:cs typeface="Arial" panose="020B0604020202020204" pitchFamily="34" charset="0"/>
              </a:rPr>
              <a:t>4. Trách nhiệm của cơ quan, tổ chức, đơn vị và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doanh </a:t>
            </a:r>
            <a:r>
              <a:rPr lang="vi-VN" sz="2200" b="1">
                <a:solidFill>
                  <a:srgbClr val="FF0000"/>
                </a:solidFill>
                <a:latin typeface="Arial" panose="020B0604020202020204" pitchFamily="34" charset="0"/>
                <a:cs typeface="Arial" panose="020B0604020202020204" pitchFamily="34" charset="0"/>
              </a:rPr>
              <a:t>nghiệp, tổ chức khu vực ngoài nhà nước trong </a:t>
            </a:r>
            <a:r>
              <a:rPr lang="en-US" sz="2200" b="1" smtClean="0">
                <a:solidFill>
                  <a:srgbClr val="FF0000"/>
                </a:solidFill>
                <a:latin typeface="Arial" panose="020B0604020202020204" pitchFamily="34" charset="0"/>
                <a:cs typeface="Arial" panose="020B0604020202020204" pitchFamily="34" charset="0"/>
              </a:rPr>
              <a:t>PCTN</a:t>
            </a:r>
            <a:endParaRPr lang="en-US"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000"/>
              </a:spcBef>
              <a:spcAft>
                <a:spcPts val="0"/>
              </a:spcAft>
              <a:buClr>
                <a:srgbClr val="FF0000"/>
              </a:buClr>
              <a:buFont typeface="+mj-lt"/>
              <a:buAutoNum type="arabicPeriod"/>
              <a:defRPr/>
            </a:pPr>
            <a:r>
              <a:rPr lang="vi-VN" sz="2000" b="1" kern="0" smtClean="0">
                <a:solidFill>
                  <a:srgbClr val="FF0066"/>
                </a:solidFill>
                <a:latin typeface="Arial" charset="0"/>
              </a:rPr>
              <a:t>Cơ </a:t>
            </a:r>
            <a:r>
              <a:rPr lang="vi-VN" sz="2000" b="1" kern="0">
                <a:solidFill>
                  <a:srgbClr val="FF0066"/>
                </a:solidFill>
                <a:latin typeface="Arial" charset="0"/>
              </a:rPr>
              <a:t>quan, tổ chức, đơn vị, </a:t>
            </a:r>
            <a:r>
              <a:rPr lang="vi-VN" sz="2000" b="1" kern="0">
                <a:solidFill>
                  <a:srgbClr val="0000FF"/>
                </a:solidFill>
                <a:latin typeface="Arial" charset="0"/>
              </a:rPr>
              <a:t>trong phạm vi nhiệm vụ, quyền hạn của mình, có trách nhiệm sau </a:t>
            </a:r>
            <a:r>
              <a:rPr lang="vi-VN" sz="2000" b="1" kern="0" smtClean="0">
                <a:solidFill>
                  <a:srgbClr val="0000FF"/>
                </a:solidFill>
                <a:latin typeface="Arial" charset="0"/>
              </a:rPr>
              <a:t>đây:</a:t>
            </a:r>
            <a:endParaRPr lang="en-US" sz="20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Thực </a:t>
            </a:r>
            <a:r>
              <a:rPr lang="vi-VN" sz="2000" b="1" kern="0">
                <a:solidFill>
                  <a:srgbClr val="0000FF"/>
                </a:solidFill>
                <a:latin typeface="Arial" charset="0"/>
              </a:rPr>
              <a:t>hiện các biện pháp phòng ngừa tham nhũng; kịp thời phát hiện, xử lý theo thẩm quyền và kiến nghị cơ quan nhà nước có thẩm quyền xử lý tham nhũng trong cơ quan, tổ chức, đơn vị mình; thực hiện quy định khác của pháp luật về phòng, chống tham </a:t>
            </a:r>
            <a:r>
              <a:rPr lang="vi-VN" sz="2000" b="1" kern="0" smtClean="0">
                <a:solidFill>
                  <a:srgbClr val="0000FF"/>
                </a:solidFill>
                <a:latin typeface="Arial" charset="0"/>
              </a:rPr>
              <a:t>nhũng;</a:t>
            </a:r>
            <a:endParaRPr lang="en-US" sz="20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Bảo </a:t>
            </a:r>
            <a:r>
              <a:rPr lang="vi-VN" sz="2000" b="1" kern="0">
                <a:solidFill>
                  <a:srgbClr val="0000FF"/>
                </a:solidFill>
                <a:latin typeface="Arial" charset="0"/>
              </a:rPr>
              <a:t>vệ quyền và lợi ích hợp pháp của người phản ánh, báo cáo, tố cáo, tố giác, báo tin, cung cấp thông tin về hành vi tham </a:t>
            </a:r>
            <a:r>
              <a:rPr lang="vi-VN" sz="2000" b="1" kern="0" smtClean="0">
                <a:solidFill>
                  <a:srgbClr val="0000FF"/>
                </a:solidFill>
                <a:latin typeface="Arial" charset="0"/>
              </a:rPr>
              <a:t>nhũng;</a:t>
            </a:r>
            <a:endParaRPr lang="en-US" sz="20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Tiếp </a:t>
            </a:r>
            <a:r>
              <a:rPr lang="vi-VN" sz="2000" b="1" kern="0">
                <a:solidFill>
                  <a:srgbClr val="0000FF"/>
                </a:solidFill>
                <a:latin typeface="Arial" charset="0"/>
              </a:rPr>
              <a:t>nhận, xử lý kịp thời phản ánh, báo cáo, tố cáo, tố giác, tin báo về hành vi tham </a:t>
            </a:r>
            <a:r>
              <a:rPr lang="vi-VN" sz="2000" b="1" kern="0" smtClean="0">
                <a:solidFill>
                  <a:srgbClr val="0000FF"/>
                </a:solidFill>
                <a:latin typeface="Arial" charset="0"/>
              </a:rPr>
              <a:t>nhũng;</a:t>
            </a:r>
            <a:endParaRPr lang="en-US" sz="20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Kịp </a:t>
            </a:r>
            <a:r>
              <a:rPr lang="vi-VN" sz="2000" b="1" kern="0">
                <a:solidFill>
                  <a:srgbClr val="0000FF"/>
                </a:solidFill>
                <a:latin typeface="Arial" charset="0"/>
              </a:rPr>
              <a:t>thời cung cấp thông tin và thực hiện yêu cầu của cơ quan, tổ chức, đơn vị, cá nhân có thẩm quyền trong quá trình phát hiện, xử lý tham nhũng</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734528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28</a:t>
            </a:fld>
            <a:endParaRPr lang="en-US" altLang="en-US" sz="1000" smtClean="0">
              <a:latin typeface="Arial Black"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Tree>
    <p:extLst>
      <p:ext uri="{BB962C8B-B14F-4D97-AF65-F5344CB8AC3E}">
        <p14:creationId xmlns:p14="http://schemas.microsoft.com/office/powerpoint/2010/main" val="202375488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0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5. Quyền và nghĩa vụ của công dân trong </a:t>
            </a:r>
            <a:r>
              <a:rPr lang="en-US" sz="2400" b="1" smtClean="0">
                <a:solidFill>
                  <a:srgbClr val="FF0000"/>
                </a:solidFill>
                <a:latin typeface="Arial" panose="020B0604020202020204" pitchFamily="34" charset="0"/>
                <a:cs typeface="Arial" panose="020B0604020202020204" pitchFamily="34" charset="0"/>
              </a:rPr>
              <a:t>PCTN</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Công </a:t>
            </a:r>
            <a:r>
              <a:rPr lang="vi-VN" sz="2200" b="1" kern="0">
                <a:solidFill>
                  <a:srgbClr val="0000FF"/>
                </a:solidFill>
                <a:latin typeface="Arial" charset="0"/>
              </a:rPr>
              <a:t>dân có quyền phát hiện, phản ánh, tố cáo, tố giác, báo tin về hành vi tham nhũng và được bảo vệ, khen thưởng theo quy định của pháp luật; có quyền kiến nghị với cơ quan nhà nước hoàn thiện pháp luật về phòng, chống tham nhũng và giám sát việc thực hiện pháp luật về phòng, chống tham </a:t>
            </a:r>
            <a:r>
              <a:rPr lang="vi-VN" sz="2200" b="1" kern="0" smtClean="0">
                <a:solidFill>
                  <a:srgbClr val="0000FF"/>
                </a:solidFill>
                <a:latin typeface="Arial" charset="0"/>
              </a:rPr>
              <a:t>nhũng.</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Công </a:t>
            </a:r>
            <a:r>
              <a:rPr lang="vi-VN" sz="2200" b="1" kern="0">
                <a:solidFill>
                  <a:srgbClr val="0000FF"/>
                </a:solidFill>
                <a:latin typeface="Arial" charset="0"/>
              </a:rPr>
              <a:t>dân có nghĩa vụ hợp tác, giúp đỡ cơ quan, tổ chức, cá nhân có thẩm quyền trong phòng, chống tham nhũng</a:t>
            </a:r>
            <a:r>
              <a:rPr lang="vi-VN"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2966102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3</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86000"/>
            <a:ext cx="8715375" cy="1600200"/>
          </a:xfrm>
          <a:noFill/>
        </p:spPr>
        <p:txBody>
          <a:bodyPr tIns="155850" bIns="77925" anchor="ctr"/>
          <a:lstStyle/>
          <a:p>
            <a:pPr algn="ctr" eaLnBrk="1" hangingPunct="1">
              <a:lnSpc>
                <a:spcPct val="110000"/>
              </a:lnSpc>
              <a:spcBef>
                <a:spcPct val="20000"/>
              </a:spcBef>
              <a:spcAft>
                <a:spcPct val="20000"/>
              </a:spcAft>
            </a:pPr>
            <a:r>
              <a:rPr lang="en-US" sz="3600" b="1" smtClean="0">
                <a:solidFill>
                  <a:srgbClr val="FF0066"/>
                </a:solidFill>
                <a:latin typeface="Arial" panose="020B0604020202020204" pitchFamily="34" charset="0"/>
                <a:cs typeface="Arial" panose="020B0604020202020204" pitchFamily="34" charset="0"/>
              </a:rPr>
              <a:t>NGUỒN </a:t>
            </a:r>
            <a:r>
              <a:rPr lang="en-US" sz="3600" b="1">
                <a:solidFill>
                  <a:srgbClr val="FF0066"/>
                </a:solidFill>
                <a:latin typeface="Arial" panose="020B0604020202020204" pitchFamily="34" charset="0"/>
                <a:cs typeface="Arial" panose="020B0604020202020204" pitchFamily="34" charset="0"/>
              </a:rPr>
              <a:t>GỐC, Ý NGHĨA </a:t>
            </a:r>
            <a:br>
              <a:rPr lang="en-US" sz="3600" b="1">
                <a:solidFill>
                  <a:srgbClr val="FF0066"/>
                </a:solidFill>
                <a:latin typeface="Arial" panose="020B0604020202020204" pitchFamily="34" charset="0"/>
                <a:cs typeface="Arial" panose="020B0604020202020204" pitchFamily="34" charset="0"/>
              </a:rPr>
            </a:br>
            <a:r>
              <a:rPr lang="en-US" sz="3600" b="1">
                <a:solidFill>
                  <a:srgbClr val="FF0066"/>
                </a:solidFill>
                <a:latin typeface="Arial" panose="020B0604020202020204" pitchFamily="34" charset="0"/>
                <a:cs typeface="Arial" panose="020B0604020202020204" pitchFamily="34" charset="0"/>
              </a:rPr>
              <a:t>CỦA NGÀY PHÁP LUẬT VIỆT NAM</a:t>
            </a:r>
            <a:endParaRPr lang="en-US" altLang="en-US" sz="36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70289471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6. Tuyên truyền, phổ biến, giáo dục về </a:t>
            </a:r>
            <a:r>
              <a:rPr lang="en-US" sz="2400" b="1" smtClean="0">
                <a:solidFill>
                  <a:srgbClr val="FF0000"/>
                </a:solidFill>
                <a:latin typeface="Arial" panose="020B0604020202020204" pitchFamily="34" charset="0"/>
                <a:cs typeface="Arial" panose="020B0604020202020204" pitchFamily="34" charset="0"/>
              </a:rPr>
              <a:t>PCTN</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Cơ </a:t>
            </a:r>
            <a:r>
              <a:rPr lang="vi-VN" sz="2200" b="1" kern="0">
                <a:solidFill>
                  <a:srgbClr val="0000FF"/>
                </a:solidFill>
                <a:latin typeface="Arial" charset="0"/>
              </a:rPr>
              <a:t>quan thông tin, truyền thông và cơ quan, tổ chức, đơn vị khác, trong phạm vi nhiệm vụ, quyền hạn của mình, có trách nhiệm tuyên truyền, phổ biến, giáo dục về phòng, chống tham nhũng nhằm nâng cao nhận thức cho công dân và người có chức vụ, quyền </a:t>
            </a:r>
            <a:r>
              <a:rPr lang="vi-VN" sz="2200" b="1" kern="0" smtClean="0">
                <a:solidFill>
                  <a:srgbClr val="0000FF"/>
                </a:solidFill>
                <a:latin typeface="Arial" charset="0"/>
              </a:rPr>
              <a:t>hạn.</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FF0066"/>
                </a:solidFill>
                <a:latin typeface="Arial" charset="0"/>
              </a:rPr>
              <a:t>Cơ </a:t>
            </a:r>
            <a:r>
              <a:rPr lang="vi-VN" sz="2200" b="1" kern="0">
                <a:solidFill>
                  <a:srgbClr val="FF0066"/>
                </a:solidFill>
                <a:latin typeface="Arial" charset="0"/>
              </a:rPr>
              <a:t>sở giáo dục, đào tạo</a:t>
            </a:r>
            <a:r>
              <a:rPr lang="vi-VN" sz="2200" b="1" kern="0">
                <a:solidFill>
                  <a:srgbClr val="0000FF"/>
                </a:solidFill>
                <a:latin typeface="Arial" charset="0"/>
              </a:rPr>
              <a:t>, bồi dưỡng có trách nhiệm đưa nội dung giáo dục nhân cách, đạo đức, lối sống nhằm phòng, chống tham nhũng vào </a:t>
            </a:r>
            <a:r>
              <a:rPr lang="vi-VN" sz="2200" b="1" kern="0">
                <a:solidFill>
                  <a:srgbClr val="FF0066"/>
                </a:solidFill>
                <a:latin typeface="Arial" charset="0"/>
              </a:rPr>
              <a:t>chương trình giáo dục, đào tạo, bồi dưỡng đối với học sinh trung học phổ thông, sinh viên, học viên</a:t>
            </a:r>
            <a:r>
              <a:rPr lang="vi-VN" sz="2200" b="1" kern="0">
                <a:solidFill>
                  <a:srgbClr val="0000FF"/>
                </a:solidFill>
                <a:latin typeface="Arial" charset="0"/>
              </a:rPr>
              <a:t> và người có chức vụ, quyền hạn theo quy định của pháp luật.</a:t>
            </a:r>
            <a:endParaRPr lang="en-US" sz="2200" b="1" ker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endParaRPr lang="vi-VN" sz="2200" b="1" kern="0">
              <a:solidFill>
                <a:srgbClr val="0000FF"/>
              </a:solidFill>
              <a:latin typeface="Arial" charset="0"/>
            </a:endParaRPr>
          </a:p>
        </p:txBody>
      </p:sp>
    </p:spTree>
    <p:extLst>
      <p:ext uri="{BB962C8B-B14F-4D97-AF65-F5344CB8AC3E}">
        <p14:creationId xmlns:p14="http://schemas.microsoft.com/office/powerpoint/2010/main" val="2561749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31</a:t>
            </a:fld>
            <a:endParaRPr lang="en-US" altLang="en-US" sz="1000" smtClean="0">
              <a:latin typeface="Arial Black"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4290"/>
            <a:ext cx="9144000" cy="5309420"/>
          </a:xfrm>
          <a:prstGeom prst="rect">
            <a:avLst/>
          </a:prstGeom>
        </p:spPr>
      </p:pic>
    </p:spTree>
    <p:extLst>
      <p:ext uri="{BB962C8B-B14F-4D97-AF65-F5344CB8AC3E}">
        <p14:creationId xmlns:p14="http://schemas.microsoft.com/office/powerpoint/2010/main" val="202375488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8. Các hành vi bị nghiêm cấm</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Các </a:t>
            </a:r>
            <a:r>
              <a:rPr lang="vi-VN" sz="2200" b="1" kern="0">
                <a:solidFill>
                  <a:srgbClr val="0000FF"/>
                </a:solidFill>
                <a:latin typeface="Arial" charset="0"/>
              </a:rPr>
              <a:t>hành vi tham nhũng quy định tại Điều 2 của Luật </a:t>
            </a:r>
            <a:r>
              <a:rPr lang="vi-VN" sz="2200" b="1" kern="0" smtClean="0">
                <a:solidFill>
                  <a:srgbClr val="0000FF"/>
                </a:solidFill>
                <a:latin typeface="Arial" charset="0"/>
              </a:rPr>
              <a:t>này.</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Đe </a:t>
            </a:r>
            <a:r>
              <a:rPr lang="vi-VN" sz="2200" b="1" kern="0">
                <a:solidFill>
                  <a:srgbClr val="0000FF"/>
                </a:solidFill>
                <a:latin typeface="Arial" charset="0"/>
              </a:rPr>
              <a:t>dọa, trả thù, trù dập, tiết lộ thông tin về người phản ánh, báo cáo, tố cáo, tố giác, báo tin, cung cấp thông tin về hành vi tham </a:t>
            </a:r>
            <a:r>
              <a:rPr lang="vi-VN" sz="2200" b="1" kern="0" smtClean="0">
                <a:solidFill>
                  <a:srgbClr val="0000FF"/>
                </a:solidFill>
                <a:latin typeface="Arial" charset="0"/>
              </a:rPr>
              <a:t>nhũng.</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Lợi </a:t>
            </a:r>
            <a:r>
              <a:rPr lang="vi-VN" sz="2200" b="1" kern="0">
                <a:solidFill>
                  <a:srgbClr val="0000FF"/>
                </a:solidFill>
                <a:latin typeface="Arial" charset="0"/>
              </a:rPr>
              <a:t>dụng việc phản ánh, báo cáo, tố cáo, tố giác, báo tin, cung cấp thông tin về hành vi tham nhũng để vu khống cơ quan, tổ chức, đơn vị, cá nhân </a:t>
            </a:r>
            <a:r>
              <a:rPr lang="vi-VN" sz="2200" b="1" kern="0" smtClean="0">
                <a:solidFill>
                  <a:srgbClr val="0000FF"/>
                </a:solidFill>
                <a:latin typeface="Arial" charset="0"/>
              </a:rPr>
              <a:t>khác.</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Bao </a:t>
            </a:r>
            <a:r>
              <a:rPr lang="vi-VN" sz="2200" b="1" kern="0">
                <a:solidFill>
                  <a:srgbClr val="0000FF"/>
                </a:solidFill>
                <a:latin typeface="Arial" charset="0"/>
              </a:rPr>
              <a:t>che hành vi tham nhũng; cản trở, can thiệp trái pháp luật vào việc phát hiện, xử lý tham nhũng và các hành vi khác vi phạm pháp luật về phòng, chống tham nhũng quy định tại Mục 2 Chương IX của Luật này.</a:t>
            </a:r>
            <a:endParaRPr lang="en-US" sz="2200" b="1" ker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endParaRPr lang="vi-VN" sz="2200" b="1" kern="0">
              <a:solidFill>
                <a:srgbClr val="0000FF"/>
              </a:solidFill>
              <a:latin typeface="Arial" charset="0"/>
            </a:endParaRPr>
          </a:p>
        </p:txBody>
      </p:sp>
    </p:spTree>
    <p:extLst>
      <p:ext uri="{BB962C8B-B14F-4D97-AF65-F5344CB8AC3E}">
        <p14:creationId xmlns:p14="http://schemas.microsoft.com/office/powerpoint/2010/main" val="8575166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C</a:t>
            </a:r>
            <a:r>
              <a:rPr lang="en-US" sz="2400" b="1" smtClean="0">
                <a:solidFill>
                  <a:srgbClr val="FF0000"/>
                </a:solidFill>
                <a:latin typeface="Arial" panose="020B0604020202020204" pitchFamily="34" charset="0"/>
                <a:cs typeface="Arial" panose="020B0604020202020204" pitchFamily="34" charset="0"/>
              </a:rPr>
              <a:t>HƯƠNG </a:t>
            </a:r>
            <a:r>
              <a:rPr lang="vi-VN" sz="2400" b="1" smtClean="0">
                <a:solidFill>
                  <a:srgbClr val="FF0000"/>
                </a:solidFill>
                <a:latin typeface="Arial" panose="020B0604020202020204" pitchFamily="34" charset="0"/>
                <a:cs typeface="Arial" panose="020B0604020202020204" pitchFamily="34" charset="0"/>
              </a:rPr>
              <a:t>II</a:t>
            </a:r>
            <a:r>
              <a:rPr lang="en-US" sz="2400" b="1" smtClean="0">
                <a:solidFill>
                  <a:srgbClr val="FF0000"/>
                </a:solidFill>
                <a:latin typeface="Arial" panose="020B0604020202020204" pitchFamily="34" charset="0"/>
                <a:cs typeface="Arial" panose="020B0604020202020204" pitchFamily="34" charset="0"/>
              </a:rPr>
              <a:t>. </a:t>
            </a:r>
            <a:r>
              <a:rPr lang="vi-VN" sz="2400" b="1" smtClean="0">
                <a:solidFill>
                  <a:srgbClr val="FF0000"/>
                </a:solidFill>
                <a:latin typeface="Arial" panose="020B0604020202020204" pitchFamily="34" charset="0"/>
                <a:cs typeface="Arial" panose="020B0604020202020204" pitchFamily="34" charset="0"/>
              </a:rPr>
              <a:t>PHÒNG </a:t>
            </a:r>
            <a:r>
              <a:rPr lang="vi-VN" sz="2400" b="1">
                <a:solidFill>
                  <a:srgbClr val="FF0000"/>
                </a:solidFill>
                <a:latin typeface="Arial" panose="020B0604020202020204" pitchFamily="34" charset="0"/>
                <a:cs typeface="Arial" panose="020B0604020202020204" pitchFamily="34" charset="0"/>
              </a:rPr>
              <a:t>NGỪA THAM NHŨNG </a:t>
            </a:r>
            <a:r>
              <a:rPr lang="vi-VN" sz="2400" b="1">
                <a:solidFill>
                  <a:srgbClr val="FF0000"/>
                </a:solidFill>
                <a:latin typeface="Arial" panose="020B0604020202020204" pitchFamily="34" charset="0"/>
                <a:cs typeface="Arial" panose="020B0604020202020204" pitchFamily="34" charset="0"/>
              </a:rPr>
              <a:t>TRONG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CƠ </a:t>
            </a:r>
            <a:r>
              <a:rPr lang="vi-VN" sz="2400" b="1">
                <a:solidFill>
                  <a:srgbClr val="FF0000"/>
                </a:solidFill>
                <a:latin typeface="Arial" panose="020B0604020202020204" pitchFamily="34" charset="0"/>
                <a:cs typeface="Arial" panose="020B0604020202020204" pitchFamily="34" charset="0"/>
              </a:rPr>
              <a:t>QUAN, TỔ CHỨC, </a:t>
            </a:r>
            <a:r>
              <a:rPr lang="vi-VN" sz="2400" b="1">
                <a:solidFill>
                  <a:srgbClr val="FF0000"/>
                </a:solidFill>
                <a:latin typeface="Arial" panose="020B0604020202020204" pitchFamily="34" charset="0"/>
                <a:cs typeface="Arial" panose="020B0604020202020204" pitchFamily="34" charset="0"/>
              </a:rPr>
              <a:t>ĐƠN </a:t>
            </a:r>
            <a:r>
              <a:rPr lang="vi-VN" sz="2400" b="1" smtClean="0">
                <a:solidFill>
                  <a:srgbClr val="FF0000"/>
                </a:solidFill>
                <a:latin typeface="Arial" panose="020B0604020202020204" pitchFamily="34" charset="0"/>
                <a:cs typeface="Arial" panose="020B0604020202020204" pitchFamily="34" charset="0"/>
              </a:rPr>
              <a:t>VỊ</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085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00" b="1" kern="0">
                <a:solidFill>
                  <a:srgbClr val="FF0066"/>
                </a:solidFill>
                <a:latin typeface="Arial" charset="0"/>
              </a:rPr>
              <a:t>Điều 9. Nguyên tắc công khai, minh bạch</a:t>
            </a:r>
            <a:endParaRPr lang="en-US" sz="2200" b="1" ker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Cơ </a:t>
            </a:r>
            <a:r>
              <a:rPr lang="vi-VN" sz="2200" b="1" kern="0">
                <a:solidFill>
                  <a:srgbClr val="0000FF"/>
                </a:solidFill>
                <a:latin typeface="Arial" charset="0"/>
              </a:rPr>
              <a:t>quan, tổ chức, đơn vị phải công khai, minh bạch thông tin về tổ chức, hoạt động của cơ quan, tổ chức, đơn vị m</a:t>
            </a:r>
            <a:r>
              <a:rPr lang="en-US" sz="2200" b="1" kern="0">
                <a:solidFill>
                  <a:srgbClr val="0000FF"/>
                </a:solidFill>
                <a:latin typeface="Arial" charset="0"/>
              </a:rPr>
              <a:t>ì</a:t>
            </a:r>
            <a:r>
              <a:rPr lang="vi-VN" sz="2200" b="1" kern="0">
                <a:solidFill>
                  <a:srgbClr val="0000FF"/>
                </a:solidFill>
                <a:latin typeface="Arial" charset="0"/>
              </a:rPr>
              <a:t>nh, trừ nội dung thuộc bí mật nhà nước, bí mật kinh doanh và nội dung khác theo quy định của pháp </a:t>
            </a:r>
            <a:r>
              <a:rPr lang="vi-VN" sz="2200" b="1" kern="0" smtClean="0">
                <a:solidFill>
                  <a:srgbClr val="0000FF"/>
                </a:solidFill>
                <a:latin typeface="Arial" charset="0"/>
              </a:rPr>
              <a:t>luật.</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Việc </a:t>
            </a:r>
            <a:r>
              <a:rPr lang="vi-VN" sz="2200" b="1" kern="0">
                <a:solidFill>
                  <a:srgbClr val="0000FF"/>
                </a:solidFill>
                <a:latin typeface="Arial" charset="0"/>
              </a:rPr>
              <a:t>công khai, minh bạch phải bảo đảm chính xác, rõ ràng, đầy đủ, kịp thời theo trình tự, thủ tục do cơ quan, tổ chức, đơn vị có thẩm quyền quy định và phù hợp với quy định của pháp luật.</a:t>
            </a:r>
            <a:endParaRPr lang="en-US" sz="2200" b="1" ker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endParaRPr lang="vi-VN" sz="2200" b="1" kern="0">
              <a:solidFill>
                <a:srgbClr val="0000FF"/>
              </a:solidFill>
              <a:latin typeface="Arial" charset="0"/>
            </a:endParaRPr>
          </a:p>
        </p:txBody>
      </p:sp>
    </p:spTree>
    <p:extLst>
      <p:ext uri="{BB962C8B-B14F-4D97-AF65-F5344CB8AC3E}">
        <p14:creationId xmlns:p14="http://schemas.microsoft.com/office/powerpoint/2010/main" val="464873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34</a:t>
            </a:fld>
            <a:endParaRPr lang="en-US" altLang="en-US" sz="1000" smtClean="0">
              <a:latin typeface="Arial Black"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375488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10. Nội dung công khai, minh bạch</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Cơ </a:t>
            </a:r>
            <a:r>
              <a:rPr lang="vi-VN" sz="1900" b="1" kern="0">
                <a:solidFill>
                  <a:srgbClr val="0000FF"/>
                </a:solidFill>
                <a:latin typeface="Arial" charset="0"/>
              </a:rPr>
              <a:t>quan, tổ chức, đơn vị phải công khai, minh bạch theo quy định của pháp luật về các nội dung sau </a:t>
            </a:r>
            <a:r>
              <a:rPr lang="vi-VN" sz="1900" b="1" kern="0" smtClean="0">
                <a:solidFill>
                  <a:srgbClr val="0000FF"/>
                </a:solidFill>
                <a:latin typeface="Arial" charset="0"/>
              </a:rPr>
              <a:t>đây:</a:t>
            </a:r>
            <a:endParaRPr lang="en-US" sz="19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Việc </a:t>
            </a:r>
            <a:r>
              <a:rPr lang="vi-VN" sz="1900" b="1" kern="0">
                <a:solidFill>
                  <a:srgbClr val="0000FF"/>
                </a:solidFill>
                <a:latin typeface="Arial" charset="0"/>
              </a:rPr>
              <a:t>thực hiện chính sách, pháp luật có nội dung liên quan đến quyền, lợi ích hợp pháp của cán bộ, công chức, viên chức; người lao động; cán bộ, chiến sĩ trong lực lượng vũ trang và công </a:t>
            </a:r>
            <a:r>
              <a:rPr lang="vi-VN" sz="1900" b="1" kern="0" smtClean="0">
                <a:solidFill>
                  <a:srgbClr val="0000FF"/>
                </a:solidFill>
                <a:latin typeface="Arial" charset="0"/>
              </a:rPr>
              <a:t>dân;</a:t>
            </a:r>
            <a:endParaRPr lang="en-US" sz="19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Việc </a:t>
            </a:r>
            <a:r>
              <a:rPr lang="vi-VN" sz="1900" b="1" kern="0">
                <a:solidFill>
                  <a:srgbClr val="0000FF"/>
                </a:solidFill>
                <a:latin typeface="Arial" charset="0"/>
              </a:rPr>
              <a:t>bố trí, quản lý, sử dụng tài chính công, tài sản công hoặc kinh phí huy động từ các nguồn hợp pháp </a:t>
            </a:r>
            <a:r>
              <a:rPr lang="vi-VN" sz="1900" b="1" kern="0" smtClean="0">
                <a:solidFill>
                  <a:srgbClr val="0000FF"/>
                </a:solidFill>
                <a:latin typeface="Arial" charset="0"/>
              </a:rPr>
              <a:t>khác;</a:t>
            </a:r>
            <a:endParaRPr lang="en-US" sz="19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Công </a:t>
            </a:r>
            <a:r>
              <a:rPr lang="vi-VN" sz="1900" b="1" kern="0">
                <a:solidFill>
                  <a:srgbClr val="0000FF"/>
                </a:solidFill>
                <a:latin typeface="Arial" charset="0"/>
              </a:rPr>
              <a:t>tác tổ chức cán bộ của cơ quan, tổ chức, đơn vị; quy tắc ứng xử của người có chức vụ, quyền </a:t>
            </a:r>
            <a:r>
              <a:rPr lang="vi-VN" sz="1900" b="1" kern="0" smtClean="0">
                <a:solidFill>
                  <a:srgbClr val="0000FF"/>
                </a:solidFill>
                <a:latin typeface="Arial" charset="0"/>
              </a:rPr>
              <a:t>hạn;</a:t>
            </a:r>
            <a:endParaRPr lang="en-US" sz="19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Việc </a:t>
            </a:r>
            <a:r>
              <a:rPr lang="vi-VN" sz="1900" b="1" kern="0">
                <a:solidFill>
                  <a:srgbClr val="0000FF"/>
                </a:solidFill>
                <a:latin typeface="Arial" charset="0"/>
              </a:rPr>
              <a:t>thực hiện chính sách, pháp luật có nội dung không thuộc trường hợp quy định tại các điểm a, b và c khoản này mà theo quy định của pháp luật phải công khai, minh </a:t>
            </a:r>
            <a:r>
              <a:rPr lang="vi-VN" sz="1900" b="1" kern="0" smtClean="0">
                <a:solidFill>
                  <a:srgbClr val="0000FF"/>
                </a:solidFill>
                <a:latin typeface="Arial" charset="0"/>
              </a:rPr>
              <a:t>bạch.</a:t>
            </a:r>
            <a:endParaRPr lang="en-US" sz="19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startAt="2"/>
              <a:defRPr/>
            </a:pPr>
            <a:r>
              <a:rPr lang="vi-VN" sz="1900" b="1" kern="0" smtClean="0">
                <a:solidFill>
                  <a:srgbClr val="0000FF"/>
                </a:solidFill>
                <a:latin typeface="Arial" charset="0"/>
              </a:rPr>
              <a:t>Cơ </a:t>
            </a:r>
            <a:r>
              <a:rPr lang="vi-VN" sz="1900" b="1" kern="0">
                <a:solidFill>
                  <a:srgbClr val="0000FF"/>
                </a:solidFill>
                <a:latin typeface="Arial" charset="0"/>
              </a:rPr>
              <a:t>quan, tổ chức, đơn vị trực tiếp giải quyết công việc của cơ quan, tổ chức, đơn vị, cá nhân khác ngoài nội dung công khai, minh bạch quy định tại khoản 1 Điều này còn phải công khai, minh bạch về </a:t>
            </a:r>
            <a:r>
              <a:rPr lang="en-US" sz="1900" b="1" kern="0" smtClean="0">
                <a:solidFill>
                  <a:srgbClr val="0000FF"/>
                </a:solidFill>
                <a:latin typeface="Arial" charset="0"/>
              </a:rPr>
              <a:t>TTHC</a:t>
            </a:r>
            <a:endParaRPr lang="vi-VN" sz="1900" b="1" kern="0">
              <a:solidFill>
                <a:srgbClr val="0000FF"/>
              </a:solidFill>
              <a:latin typeface="Arial" charset="0"/>
            </a:endParaRPr>
          </a:p>
        </p:txBody>
      </p:sp>
    </p:spTree>
    <p:extLst>
      <p:ext uri="{BB962C8B-B14F-4D97-AF65-F5344CB8AC3E}">
        <p14:creationId xmlns:p14="http://schemas.microsoft.com/office/powerpoint/2010/main" val="42365210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0000"/>
              </a:lnSpc>
              <a:spcBef>
                <a:spcPts val="8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11. Hình thức công khai</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3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Hình </a:t>
            </a:r>
            <a:r>
              <a:rPr lang="vi-VN" sz="1900" b="1" kern="0">
                <a:solidFill>
                  <a:srgbClr val="0000FF"/>
                </a:solidFill>
                <a:latin typeface="Arial" charset="0"/>
              </a:rPr>
              <a:t>thức công khai bao </a:t>
            </a:r>
            <a:r>
              <a:rPr lang="vi-VN" sz="1900" b="1" kern="0" smtClean="0">
                <a:solidFill>
                  <a:srgbClr val="0000FF"/>
                </a:solidFill>
                <a:latin typeface="Arial" charset="0"/>
              </a:rPr>
              <a:t>gồm:</a:t>
            </a:r>
            <a:endParaRPr lang="en-US" sz="1900" b="1" kern="0" smtClean="0">
              <a:solidFill>
                <a:srgbClr val="0000FF"/>
              </a:solidFill>
              <a:latin typeface="Arial" charset="0"/>
            </a:endParaRPr>
          </a:p>
          <a:p>
            <a:pPr marL="565150" indent="-457200" algn="just" eaLnBrk="1" hangingPunct="1">
              <a:lnSpc>
                <a:spcPct val="103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Công </a:t>
            </a:r>
            <a:r>
              <a:rPr lang="vi-VN" sz="1900" b="1" kern="0">
                <a:solidFill>
                  <a:srgbClr val="0000FF"/>
                </a:solidFill>
                <a:latin typeface="Arial" charset="0"/>
              </a:rPr>
              <a:t>bố tại cuộc họp của cơ quan, tổ chức, đơn </a:t>
            </a:r>
            <a:r>
              <a:rPr lang="vi-VN" sz="1900" b="1" kern="0" smtClean="0">
                <a:solidFill>
                  <a:srgbClr val="0000FF"/>
                </a:solidFill>
                <a:latin typeface="Arial" charset="0"/>
              </a:rPr>
              <a:t>vị;</a:t>
            </a:r>
            <a:endParaRPr lang="en-US" sz="1900" b="1" kern="0" smtClean="0">
              <a:solidFill>
                <a:srgbClr val="0000FF"/>
              </a:solidFill>
              <a:latin typeface="Arial" charset="0"/>
            </a:endParaRPr>
          </a:p>
          <a:p>
            <a:pPr marL="565150" indent="-457200" algn="just" eaLnBrk="1" hangingPunct="1">
              <a:lnSpc>
                <a:spcPct val="103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Niêm </a:t>
            </a:r>
            <a:r>
              <a:rPr lang="vi-VN" sz="1900" b="1" kern="0">
                <a:solidFill>
                  <a:srgbClr val="0000FF"/>
                </a:solidFill>
                <a:latin typeface="Arial" charset="0"/>
              </a:rPr>
              <a:t>yết tại trụ sở của cơ quan, tổ chức, đơn </a:t>
            </a:r>
            <a:r>
              <a:rPr lang="vi-VN" sz="1900" b="1" kern="0" smtClean="0">
                <a:solidFill>
                  <a:srgbClr val="0000FF"/>
                </a:solidFill>
                <a:latin typeface="Arial" charset="0"/>
              </a:rPr>
              <a:t>vị;</a:t>
            </a:r>
            <a:endParaRPr lang="en-US" sz="1900" b="1" kern="0" smtClean="0">
              <a:solidFill>
                <a:srgbClr val="0000FF"/>
              </a:solidFill>
              <a:latin typeface="Arial" charset="0"/>
            </a:endParaRPr>
          </a:p>
          <a:p>
            <a:pPr marL="565150" indent="-457200" algn="just" eaLnBrk="1" hangingPunct="1">
              <a:lnSpc>
                <a:spcPct val="103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Thông </a:t>
            </a:r>
            <a:r>
              <a:rPr lang="vi-VN" sz="1900" b="1" kern="0">
                <a:solidFill>
                  <a:srgbClr val="0000FF"/>
                </a:solidFill>
                <a:latin typeface="Arial" charset="0"/>
              </a:rPr>
              <a:t>báo bằng văn bản đến cơ quan, tổ chức, đơn vị, cá nhân có liên </a:t>
            </a:r>
            <a:r>
              <a:rPr lang="vi-VN" sz="1900" b="1" kern="0" smtClean="0">
                <a:solidFill>
                  <a:srgbClr val="0000FF"/>
                </a:solidFill>
                <a:latin typeface="Arial" charset="0"/>
              </a:rPr>
              <a:t>quan;</a:t>
            </a:r>
            <a:endParaRPr lang="en-US" sz="1900" b="1" kern="0" smtClean="0">
              <a:solidFill>
                <a:srgbClr val="0000FF"/>
              </a:solidFill>
              <a:latin typeface="Arial" charset="0"/>
            </a:endParaRPr>
          </a:p>
          <a:p>
            <a:pPr marL="565150" indent="-457200" algn="just" eaLnBrk="1" hangingPunct="1">
              <a:lnSpc>
                <a:spcPct val="103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Phát </a:t>
            </a:r>
            <a:r>
              <a:rPr lang="vi-VN" sz="1900" b="1" kern="0">
                <a:solidFill>
                  <a:srgbClr val="0000FF"/>
                </a:solidFill>
                <a:latin typeface="Arial" charset="0"/>
              </a:rPr>
              <a:t>hành ấn </a:t>
            </a:r>
            <a:r>
              <a:rPr lang="vi-VN" sz="1900" b="1" kern="0" smtClean="0">
                <a:solidFill>
                  <a:srgbClr val="0000FF"/>
                </a:solidFill>
                <a:latin typeface="Arial" charset="0"/>
              </a:rPr>
              <a:t>phẩm;</a:t>
            </a:r>
            <a:endParaRPr lang="en-US" sz="1900" b="1" kern="0" smtClean="0">
              <a:solidFill>
                <a:srgbClr val="0000FF"/>
              </a:solidFill>
              <a:latin typeface="Arial" charset="0"/>
            </a:endParaRPr>
          </a:p>
          <a:p>
            <a:pPr marL="107950" indent="0" algn="just" eaLnBrk="1" hangingPunct="1">
              <a:lnSpc>
                <a:spcPct val="103000"/>
              </a:lnSpc>
              <a:spcBef>
                <a:spcPts val="600"/>
              </a:spcBef>
              <a:spcAft>
                <a:spcPts val="0"/>
              </a:spcAft>
              <a:buClr>
                <a:srgbClr val="FF0000"/>
              </a:buClr>
              <a:buNone/>
              <a:defRPr/>
            </a:pPr>
            <a:r>
              <a:rPr lang="en-US" sz="1900" b="1" kern="0">
                <a:solidFill>
                  <a:srgbClr val="FF0000"/>
                </a:solidFill>
                <a:latin typeface="Arial" charset="0"/>
              </a:rPr>
              <a:t>đ</a:t>
            </a:r>
            <a:r>
              <a:rPr lang="en-US" sz="1900" b="1" kern="0" smtClean="0">
                <a:solidFill>
                  <a:srgbClr val="FF0000"/>
                </a:solidFill>
                <a:latin typeface="Arial" charset="0"/>
              </a:rPr>
              <a:t>)   </a:t>
            </a:r>
            <a:r>
              <a:rPr lang="vi-VN" sz="1900" b="1" kern="0" smtClean="0">
                <a:solidFill>
                  <a:srgbClr val="0000FF"/>
                </a:solidFill>
                <a:latin typeface="Arial" charset="0"/>
              </a:rPr>
              <a:t>Thông </a:t>
            </a:r>
            <a:r>
              <a:rPr lang="vi-VN" sz="1900" b="1" kern="0">
                <a:solidFill>
                  <a:srgbClr val="0000FF"/>
                </a:solidFill>
                <a:latin typeface="Arial" charset="0"/>
              </a:rPr>
              <a:t>báo trên phương tiện thông tin đại </a:t>
            </a:r>
            <a:r>
              <a:rPr lang="vi-VN" sz="1900" b="1" kern="0" smtClean="0">
                <a:solidFill>
                  <a:srgbClr val="0000FF"/>
                </a:solidFill>
                <a:latin typeface="Arial" charset="0"/>
              </a:rPr>
              <a:t>chúng;</a:t>
            </a:r>
            <a:endParaRPr lang="en-US" sz="1900" b="1" kern="0" smtClean="0">
              <a:solidFill>
                <a:srgbClr val="0000FF"/>
              </a:solidFill>
              <a:latin typeface="Arial" charset="0"/>
            </a:endParaRPr>
          </a:p>
          <a:p>
            <a:pPr marL="565150" indent="-457200" algn="just" eaLnBrk="1" hangingPunct="1">
              <a:lnSpc>
                <a:spcPct val="103000"/>
              </a:lnSpc>
              <a:spcBef>
                <a:spcPts val="600"/>
              </a:spcBef>
              <a:spcAft>
                <a:spcPts val="0"/>
              </a:spcAft>
              <a:buClr>
                <a:srgbClr val="FF0000"/>
              </a:buClr>
              <a:buFont typeface="+mj-lt"/>
              <a:buAutoNum type="alphaLcParenR" startAt="5"/>
              <a:defRPr/>
            </a:pPr>
            <a:r>
              <a:rPr lang="vi-VN" sz="1900" b="1" kern="0" smtClean="0">
                <a:solidFill>
                  <a:srgbClr val="0000FF"/>
                </a:solidFill>
                <a:latin typeface="Arial" charset="0"/>
              </a:rPr>
              <a:t>Đăng </a:t>
            </a:r>
            <a:r>
              <a:rPr lang="vi-VN" sz="1900" b="1" kern="0">
                <a:solidFill>
                  <a:srgbClr val="0000FF"/>
                </a:solidFill>
                <a:latin typeface="Arial" charset="0"/>
              </a:rPr>
              <a:t>tải trên cổng thông tin điện tử, trang thông tin điện </a:t>
            </a:r>
            <a:r>
              <a:rPr lang="vi-VN" sz="1900" b="1" kern="0" smtClean="0">
                <a:solidFill>
                  <a:srgbClr val="0000FF"/>
                </a:solidFill>
                <a:latin typeface="Arial" charset="0"/>
              </a:rPr>
              <a:t>tử;</a:t>
            </a:r>
            <a:endParaRPr lang="en-US" sz="1900" b="1" kern="0" smtClean="0">
              <a:solidFill>
                <a:srgbClr val="0000FF"/>
              </a:solidFill>
              <a:latin typeface="Arial" charset="0"/>
            </a:endParaRPr>
          </a:p>
          <a:p>
            <a:pPr marL="565150" indent="-457200" algn="just" eaLnBrk="1" hangingPunct="1">
              <a:lnSpc>
                <a:spcPct val="103000"/>
              </a:lnSpc>
              <a:spcBef>
                <a:spcPts val="600"/>
              </a:spcBef>
              <a:spcAft>
                <a:spcPts val="0"/>
              </a:spcAft>
              <a:buClr>
                <a:srgbClr val="FF0000"/>
              </a:buClr>
              <a:buFont typeface="+mj-lt"/>
              <a:buAutoNum type="alphaLcParenR" startAt="7"/>
              <a:defRPr/>
            </a:pPr>
            <a:r>
              <a:rPr lang="vi-VN" sz="1900" b="1" kern="0" smtClean="0">
                <a:solidFill>
                  <a:srgbClr val="0000FF"/>
                </a:solidFill>
                <a:latin typeface="Arial" charset="0"/>
              </a:rPr>
              <a:t>Tổ </a:t>
            </a:r>
            <a:r>
              <a:rPr lang="vi-VN" sz="1900" b="1" kern="0">
                <a:solidFill>
                  <a:srgbClr val="0000FF"/>
                </a:solidFill>
                <a:latin typeface="Arial" charset="0"/>
              </a:rPr>
              <a:t>chức họp </a:t>
            </a:r>
            <a:r>
              <a:rPr lang="vi-VN" sz="1900" b="1" kern="0" smtClean="0">
                <a:solidFill>
                  <a:srgbClr val="0000FF"/>
                </a:solidFill>
                <a:latin typeface="Arial" charset="0"/>
              </a:rPr>
              <a:t>báo;</a:t>
            </a:r>
            <a:endParaRPr lang="en-US" sz="1900" b="1" kern="0" smtClean="0">
              <a:solidFill>
                <a:srgbClr val="0000FF"/>
              </a:solidFill>
              <a:latin typeface="Arial" charset="0"/>
            </a:endParaRPr>
          </a:p>
          <a:p>
            <a:pPr marL="565150" indent="-457200" algn="just" eaLnBrk="1" hangingPunct="1">
              <a:lnSpc>
                <a:spcPct val="103000"/>
              </a:lnSpc>
              <a:spcBef>
                <a:spcPts val="600"/>
              </a:spcBef>
              <a:spcAft>
                <a:spcPts val="0"/>
              </a:spcAft>
              <a:buClr>
                <a:srgbClr val="FF0000"/>
              </a:buClr>
              <a:buFont typeface="+mj-lt"/>
              <a:buAutoNum type="alphaLcParenR" startAt="7"/>
              <a:defRPr/>
            </a:pPr>
            <a:r>
              <a:rPr lang="vi-VN" sz="1900" b="1" kern="0" spc="-30" smtClean="0">
                <a:solidFill>
                  <a:srgbClr val="0000FF"/>
                </a:solidFill>
                <a:latin typeface="Arial" charset="0"/>
              </a:rPr>
              <a:t>Cung </a:t>
            </a:r>
            <a:r>
              <a:rPr lang="vi-VN" sz="1900" b="1" kern="0" spc="-30">
                <a:solidFill>
                  <a:srgbClr val="0000FF"/>
                </a:solidFill>
                <a:latin typeface="Arial" charset="0"/>
              </a:rPr>
              <a:t>cấp thông tin theo yêu cầu của cơ quan, tổ chức, đơn vị, cá </a:t>
            </a:r>
            <a:r>
              <a:rPr lang="vi-VN" sz="1900" b="1" kern="0" spc="-30" smtClean="0">
                <a:solidFill>
                  <a:srgbClr val="0000FF"/>
                </a:solidFill>
                <a:latin typeface="Arial" charset="0"/>
              </a:rPr>
              <a:t>nhân.</a:t>
            </a:r>
            <a:endParaRPr lang="en-US" sz="1900" b="1" kern="0" spc="-30" smtClean="0">
              <a:solidFill>
                <a:srgbClr val="0000FF"/>
              </a:solidFill>
              <a:latin typeface="Arial" charset="0"/>
            </a:endParaRPr>
          </a:p>
          <a:p>
            <a:pPr marL="565150" indent="-457200" algn="just" eaLnBrk="1" hangingPunct="1">
              <a:lnSpc>
                <a:spcPct val="103000"/>
              </a:lnSpc>
              <a:spcBef>
                <a:spcPts val="600"/>
              </a:spcBef>
              <a:spcAft>
                <a:spcPts val="0"/>
              </a:spcAft>
              <a:buClr>
                <a:srgbClr val="FF0000"/>
              </a:buClr>
              <a:buFont typeface="+mj-lt"/>
              <a:buAutoNum type="arabicPeriod" startAt="2"/>
              <a:defRPr/>
            </a:pPr>
            <a:r>
              <a:rPr lang="vi-VN" sz="1900" b="1" kern="0" smtClean="0">
                <a:solidFill>
                  <a:srgbClr val="0000FF"/>
                </a:solidFill>
                <a:latin typeface="Arial" charset="0"/>
              </a:rPr>
              <a:t>Trường </a:t>
            </a:r>
            <a:r>
              <a:rPr lang="vi-VN" sz="1900" b="1" kern="0">
                <a:solidFill>
                  <a:srgbClr val="0000FF"/>
                </a:solidFill>
                <a:latin typeface="Arial" charset="0"/>
              </a:rPr>
              <a:t>hợp luật khác không quy định về hình thức công khai thì người đứng đầu cơ quan, tổ chức, đơn vị phải thực hiện một hoặc một số hình thức công khai quy định tại các điểm b, c, d, đ, e và g khoản 1 Điều này. Người đứng đầu cơ quan, tổ chức, đơn vị có thể lựa chọn thực hiện thêm hình thức công khai quy định tại điểm a và điểm h khoản 1 Điều này</a:t>
            </a:r>
            <a:r>
              <a:rPr lang="vi-VN" sz="1900" b="1" kern="0" smtClean="0">
                <a:solidFill>
                  <a:srgbClr val="0000FF"/>
                </a:solidFill>
                <a:latin typeface="Arial" charset="0"/>
              </a:rPr>
              <a:t>.</a:t>
            </a:r>
            <a:endParaRPr lang="vi-VN" sz="1900" b="1" kern="0">
              <a:solidFill>
                <a:srgbClr val="0000FF"/>
              </a:solidFill>
              <a:latin typeface="Arial" charset="0"/>
            </a:endParaRPr>
          </a:p>
        </p:txBody>
      </p:sp>
    </p:spTree>
    <p:extLst>
      <p:ext uri="{BB962C8B-B14F-4D97-AF65-F5344CB8AC3E}">
        <p14:creationId xmlns:p14="http://schemas.microsoft.com/office/powerpoint/2010/main" val="14250360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12. Trách nhiệm thực hiện việc công khai, minh bạch</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Người </a:t>
            </a:r>
            <a:r>
              <a:rPr lang="vi-VN" sz="2200" b="1" kern="0">
                <a:solidFill>
                  <a:srgbClr val="0000FF"/>
                </a:solidFill>
                <a:latin typeface="Arial" charset="0"/>
              </a:rPr>
              <a:t>đứng đầu cơ quan, tổ chức, đơn vị có trách nhiệm tổ chức thực hiện công khai, minh bạch về tổ chức và hoạt động của cơ quan, tổ chức, đơn vị mình theo quy định của Luật này và quy định khác của pháp luật có liên </a:t>
            </a:r>
            <a:r>
              <a:rPr lang="vi-VN" sz="2200" b="1" kern="0" smtClean="0">
                <a:solidFill>
                  <a:srgbClr val="0000FF"/>
                </a:solidFill>
                <a:latin typeface="Arial" charset="0"/>
              </a:rPr>
              <a:t>quan.</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Người </a:t>
            </a:r>
            <a:r>
              <a:rPr lang="vi-VN" sz="2200" b="1" kern="0">
                <a:solidFill>
                  <a:srgbClr val="0000FF"/>
                </a:solidFill>
                <a:latin typeface="Arial" charset="0"/>
              </a:rPr>
              <a:t>đứng đầu cơ quan, tổ chức, đơn vị có trách nhiệm chỉ đạo, kiểm tra, đôn đốc và hướng dẫn cơ quan, tổ chức, đơn vị, cá nhân thuộc quyền quản lý thực hiện công khai, minh bạch; trường hợp phát hiện vi phạm pháp luật về công khai, minh bạch thì phải xử lý theo thẩm quyền hoặc kiến nghị người có thẩm quyền xử lý theo quy định của pháp luật.</a:t>
            </a:r>
            <a:endParaRPr lang="en-US" sz="2200" b="1" ker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endParaRPr lang="vi-VN" sz="2200" b="1" kern="0">
              <a:solidFill>
                <a:srgbClr val="0000FF"/>
              </a:solidFill>
              <a:latin typeface="Arial" charset="0"/>
            </a:endParaRPr>
          </a:p>
        </p:txBody>
      </p:sp>
    </p:spTree>
    <p:extLst>
      <p:ext uri="{BB962C8B-B14F-4D97-AF65-F5344CB8AC3E}">
        <p14:creationId xmlns:p14="http://schemas.microsoft.com/office/powerpoint/2010/main" val="41371031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14. Quyền yêu cầu cung cấp thông tin</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Cơ </a:t>
            </a:r>
            <a:r>
              <a:rPr lang="vi-VN" sz="1900" b="1" kern="0">
                <a:solidFill>
                  <a:srgbClr val="0000FF"/>
                </a:solidFill>
                <a:latin typeface="Arial" charset="0"/>
              </a:rPr>
              <a:t>quan nhà nước, tổ chức chính trị, tổ chức chính trị - xã hội, cơ quan báo chí, trong phạm vi nhiệm vụ, quyền hạn của mình, có quyền yêu cầu cơ quan, tổ chức, đơn vị có trách nhiệm cung cấp thông tin về tổ chức và hoạt động của cơ quan, tổ chức, đơn vị đó theo quy định của pháp </a:t>
            </a:r>
            <a:r>
              <a:rPr lang="vi-VN" sz="1900" b="1" kern="0" smtClean="0">
                <a:solidFill>
                  <a:srgbClr val="0000FF"/>
                </a:solidFill>
                <a:latin typeface="Arial" charset="0"/>
              </a:rPr>
              <a:t>luật.</a:t>
            </a:r>
            <a:endParaRPr lang="en-US" sz="1900" b="1" kern="0" smtClean="0">
              <a:solidFill>
                <a:srgbClr val="0000FF"/>
              </a:solidFill>
              <a:latin typeface="Arial" charset="0"/>
            </a:endParaRPr>
          </a:p>
          <a:p>
            <a:pPr marL="565150" indent="0" algn="just" eaLnBrk="1" hangingPunct="1">
              <a:lnSpc>
                <a:spcPct val="105000"/>
              </a:lnSpc>
              <a:spcBef>
                <a:spcPts val="600"/>
              </a:spcBef>
              <a:spcAft>
                <a:spcPts val="0"/>
              </a:spcAft>
              <a:buClr>
                <a:srgbClr val="FF0000"/>
              </a:buClr>
              <a:buNone/>
              <a:defRPr/>
            </a:pPr>
            <a:r>
              <a:rPr lang="vi-VN" sz="1900" b="1" kern="0" smtClean="0">
                <a:solidFill>
                  <a:srgbClr val="FF0066"/>
                </a:solidFill>
                <a:latin typeface="Arial" charset="0"/>
              </a:rPr>
              <a:t>Trong </a:t>
            </a:r>
            <a:r>
              <a:rPr lang="vi-VN" sz="1900" b="1" kern="0">
                <a:solidFill>
                  <a:srgbClr val="FF0066"/>
                </a:solidFill>
                <a:latin typeface="Arial" charset="0"/>
              </a:rPr>
              <a:t>thời hạn 10 ngày kể từ ngày nhận được yêu cầu</a:t>
            </a:r>
            <a:r>
              <a:rPr lang="vi-VN" sz="1900" b="1" kern="0">
                <a:solidFill>
                  <a:srgbClr val="0000FF"/>
                </a:solidFill>
                <a:latin typeface="Arial" charset="0"/>
              </a:rPr>
              <a:t>, cơ quan, tổ chức, đơn vị được yêu cầu phải cung cấp thông tin, trừ trường hợp nội dung thông tin đã được công khai trên phương tiện thông tin đại chúng, được phát hành ấn phẩm hoặc được niêm yết công khai; trường hợp không cung cấp hoặc chưa cung cấp được thì phải trả lời bằng văn bản cho cơ quan, tổ chức đã yêu cầu và nêu rõ lý </a:t>
            </a:r>
            <a:r>
              <a:rPr lang="vi-VN" sz="1900" b="1" kern="0" smtClean="0">
                <a:solidFill>
                  <a:srgbClr val="0000FF"/>
                </a:solidFill>
                <a:latin typeface="Arial" charset="0"/>
              </a:rPr>
              <a:t>do.</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startAt="2"/>
              <a:defRPr/>
            </a:pPr>
            <a:r>
              <a:rPr lang="vi-VN" sz="1900" b="1" kern="0" smtClean="0">
                <a:solidFill>
                  <a:srgbClr val="FF0066"/>
                </a:solidFill>
                <a:latin typeface="Arial" charset="0"/>
              </a:rPr>
              <a:t>Công </a:t>
            </a:r>
            <a:r>
              <a:rPr lang="vi-VN" sz="1900" b="1" kern="0">
                <a:solidFill>
                  <a:srgbClr val="FF0066"/>
                </a:solidFill>
                <a:latin typeface="Arial" charset="0"/>
              </a:rPr>
              <a:t>dân có quyền </a:t>
            </a:r>
            <a:r>
              <a:rPr lang="vi-VN" sz="1900" b="1" kern="0">
                <a:solidFill>
                  <a:srgbClr val="0000FF"/>
                </a:solidFill>
                <a:latin typeface="Arial" charset="0"/>
              </a:rPr>
              <a:t>yêu cầu cơ quan nhà nước cung cấp thông tin theo quy định của pháp luật về tiếp cận thông </a:t>
            </a:r>
            <a:r>
              <a:rPr lang="vi-VN" sz="1900" b="1" kern="0" smtClean="0">
                <a:solidFill>
                  <a:srgbClr val="0000FF"/>
                </a:solidFill>
                <a:latin typeface="Arial" charset="0"/>
              </a:rPr>
              <a:t>tin.</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startAt="2"/>
              <a:defRPr/>
            </a:pPr>
            <a:r>
              <a:rPr lang="vi-VN" sz="1900" b="1" kern="0" smtClean="0">
                <a:solidFill>
                  <a:srgbClr val="0000FF"/>
                </a:solidFill>
                <a:latin typeface="Arial" charset="0"/>
              </a:rPr>
              <a:t>Việc </a:t>
            </a:r>
            <a:r>
              <a:rPr lang="vi-VN" sz="1900" b="1" kern="0">
                <a:solidFill>
                  <a:srgbClr val="0000FF"/>
                </a:solidFill>
                <a:latin typeface="Arial" charset="0"/>
              </a:rPr>
              <a:t>cung cấp thông tin của cơ quan, tổ chức, đơn vị cho </a:t>
            </a:r>
            <a:r>
              <a:rPr lang="en-US" sz="1900" b="1" kern="0" smtClean="0">
                <a:solidFill>
                  <a:srgbClr val="0000FF"/>
                </a:solidFill>
                <a:latin typeface="Arial" charset="0"/>
              </a:rPr>
              <a:t>CB,CC,VC, NLĐ</a:t>
            </a:r>
            <a:r>
              <a:rPr lang="vi-VN" sz="1900" b="1" kern="0" smtClean="0">
                <a:solidFill>
                  <a:srgbClr val="0000FF"/>
                </a:solidFill>
                <a:latin typeface="Arial" charset="0"/>
              </a:rPr>
              <a:t>, </a:t>
            </a:r>
            <a:r>
              <a:rPr lang="vi-VN" sz="1900" b="1" kern="0">
                <a:solidFill>
                  <a:srgbClr val="0000FF"/>
                </a:solidFill>
                <a:latin typeface="Arial" charset="0"/>
              </a:rPr>
              <a:t>cán bộ, chiến sĩ trong </a:t>
            </a:r>
            <a:r>
              <a:rPr lang="en-US" sz="1900" b="1" kern="0" smtClean="0">
                <a:solidFill>
                  <a:srgbClr val="0000FF"/>
                </a:solidFill>
                <a:latin typeface="Arial" charset="0"/>
              </a:rPr>
              <a:t>LLVT </a:t>
            </a:r>
            <a:r>
              <a:rPr lang="vi-VN" sz="1900" b="1" kern="0" smtClean="0">
                <a:solidFill>
                  <a:srgbClr val="0000FF"/>
                </a:solidFill>
                <a:latin typeface="Arial" charset="0"/>
              </a:rPr>
              <a:t>công </a:t>
            </a:r>
            <a:r>
              <a:rPr lang="vi-VN" sz="1900" b="1" kern="0">
                <a:solidFill>
                  <a:srgbClr val="0000FF"/>
                </a:solidFill>
                <a:latin typeface="Arial" charset="0"/>
              </a:rPr>
              <a:t>tác, làm việc tại cơ quan, tổ chức, đơn vị đó được thực hiện theo quy định của pháp luật về thực hiện </a:t>
            </a:r>
            <a:r>
              <a:rPr lang="vi-VN" sz="1900" b="1" kern="0">
                <a:solidFill>
                  <a:srgbClr val="FF0066"/>
                </a:solidFill>
                <a:latin typeface="Arial" charset="0"/>
              </a:rPr>
              <a:t>dân chủ ở cơ sở </a:t>
            </a:r>
            <a:r>
              <a:rPr lang="vi-VN" sz="1900" b="1" kern="0">
                <a:solidFill>
                  <a:srgbClr val="0000FF"/>
                </a:solidFill>
                <a:latin typeface="Arial" charset="0"/>
              </a:rPr>
              <a:t>và quy định của pháp luật có liên quan</a:t>
            </a:r>
            <a:r>
              <a:rPr lang="vi-VN" sz="1900" b="1" kern="0" smtClean="0">
                <a:solidFill>
                  <a:srgbClr val="0000FF"/>
                </a:solidFill>
                <a:latin typeface="Arial" charset="0"/>
              </a:rPr>
              <a:t>.</a:t>
            </a:r>
            <a:endParaRPr lang="vi-VN" sz="1900" b="1" kern="0">
              <a:solidFill>
                <a:srgbClr val="0000FF"/>
              </a:solidFill>
              <a:latin typeface="Arial" charset="0"/>
            </a:endParaRPr>
          </a:p>
        </p:txBody>
      </p:sp>
    </p:spTree>
    <p:extLst>
      <p:ext uri="{BB962C8B-B14F-4D97-AF65-F5344CB8AC3E}">
        <p14:creationId xmlns:p14="http://schemas.microsoft.com/office/powerpoint/2010/main" val="22959845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05000"/>
              </a:lnSpc>
              <a:spcBef>
                <a:spcPts val="6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16. Báo cáo, công khai báo cáo về công tác </a:t>
            </a:r>
            <a:r>
              <a:rPr lang="en-US" sz="2300" b="1" smtClean="0">
                <a:solidFill>
                  <a:srgbClr val="FF0000"/>
                </a:solidFill>
                <a:latin typeface="Arial" panose="020B0604020202020204" pitchFamily="34" charset="0"/>
                <a:cs typeface="Arial" panose="020B0604020202020204" pitchFamily="34" charset="0"/>
              </a:rPr>
              <a:t>PCTN</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startAt="4"/>
              <a:defRPr/>
            </a:pPr>
            <a:r>
              <a:rPr lang="vi-VN" sz="2100" b="1" kern="0" smtClean="0">
                <a:solidFill>
                  <a:srgbClr val="0000FF"/>
                </a:solidFill>
                <a:latin typeface="Arial" charset="0"/>
              </a:rPr>
              <a:t>Báo </a:t>
            </a:r>
            <a:r>
              <a:rPr lang="vi-VN" sz="2100" b="1" kern="0">
                <a:solidFill>
                  <a:srgbClr val="0000FF"/>
                </a:solidFill>
                <a:latin typeface="Arial" charset="0"/>
              </a:rPr>
              <a:t>cáo về công tác phòng, chống tham nhũng bao gồm các nội dung sau </a:t>
            </a:r>
            <a:r>
              <a:rPr lang="vi-VN" sz="2100" b="1" kern="0" smtClean="0">
                <a:solidFill>
                  <a:srgbClr val="0000FF"/>
                </a:solidFill>
                <a:latin typeface="Arial" charset="0"/>
              </a:rPr>
              <a:t>đây:</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Đánh </a:t>
            </a:r>
            <a:r>
              <a:rPr lang="vi-VN" sz="2100" b="1" kern="0">
                <a:solidFill>
                  <a:srgbClr val="0000FF"/>
                </a:solidFill>
                <a:latin typeface="Arial" charset="0"/>
              </a:rPr>
              <a:t>giá tình hình tham </a:t>
            </a:r>
            <a:r>
              <a:rPr lang="vi-VN" sz="2100" b="1" kern="0" smtClean="0">
                <a:solidFill>
                  <a:srgbClr val="0000FF"/>
                </a:solidFill>
                <a:latin typeface="Arial" charset="0"/>
              </a:rPr>
              <a:t>nhũng;</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Kết </a:t>
            </a:r>
            <a:r>
              <a:rPr lang="vi-VN" sz="2100" b="1" kern="0">
                <a:solidFill>
                  <a:srgbClr val="0000FF"/>
                </a:solidFill>
                <a:latin typeface="Arial" charset="0"/>
              </a:rPr>
              <a:t>quả thực hiện các biện pháp phòng ngừa, phát hiện, xử lý tham nhũng, thu hồi tài sản tham nhũng và các nội dung khác trong công tác quản lý nhà nước về phòng, chống tham </a:t>
            </a:r>
            <a:r>
              <a:rPr lang="vi-VN" sz="2100" b="1" kern="0" smtClean="0">
                <a:solidFill>
                  <a:srgbClr val="0000FF"/>
                </a:solidFill>
                <a:latin typeface="Arial" charset="0"/>
              </a:rPr>
              <a:t>nhũng;</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Đánh </a:t>
            </a:r>
            <a:r>
              <a:rPr lang="vi-VN" sz="2100" b="1" kern="0">
                <a:solidFill>
                  <a:srgbClr val="0000FF"/>
                </a:solidFill>
                <a:latin typeface="Arial" charset="0"/>
              </a:rPr>
              <a:t>giá về công tác phòng, chống tham nhũng và phương hướng, giải pháp, kiến </a:t>
            </a:r>
            <a:r>
              <a:rPr lang="vi-VN" sz="2100" b="1" kern="0" smtClean="0">
                <a:solidFill>
                  <a:srgbClr val="0000FF"/>
                </a:solidFill>
                <a:latin typeface="Arial" charset="0"/>
              </a:rPr>
              <a:t>nghị.</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5"/>
              <a:defRPr/>
            </a:pPr>
            <a:r>
              <a:rPr lang="vi-VN" sz="2100" b="1" kern="0" smtClean="0">
                <a:solidFill>
                  <a:srgbClr val="0000FF"/>
                </a:solidFill>
                <a:latin typeface="Arial" charset="0"/>
              </a:rPr>
              <a:t>Báo </a:t>
            </a:r>
            <a:r>
              <a:rPr lang="vi-VN" sz="2100" b="1" kern="0">
                <a:solidFill>
                  <a:srgbClr val="0000FF"/>
                </a:solidFill>
                <a:latin typeface="Arial" charset="0"/>
              </a:rPr>
              <a:t>cáo về công tác phòng, chống tham nhũng phải được công khai trên cổng thông tin điện tử, trang thông tin điện tử của cơ quan nhà nước hoặc phương tiện thông tin đại chúng</a:t>
            </a:r>
            <a:r>
              <a:rPr lang="vi-VN" sz="2100" b="1" kern="0" smtClean="0">
                <a:solidFill>
                  <a:srgbClr val="0000FF"/>
                </a:solidFill>
                <a:latin typeface="Arial" charset="0"/>
              </a:rPr>
              <a:t>.</a:t>
            </a:r>
            <a:endParaRPr lang="vi-VN" sz="2100" b="1" kern="0">
              <a:solidFill>
                <a:srgbClr val="0000FF"/>
              </a:solidFill>
              <a:latin typeface="Arial" charset="0"/>
            </a:endParaRPr>
          </a:p>
        </p:txBody>
      </p:sp>
    </p:spTree>
    <p:extLst>
      <p:ext uri="{BB962C8B-B14F-4D97-AF65-F5344CB8AC3E}">
        <p14:creationId xmlns:p14="http://schemas.microsoft.com/office/powerpoint/2010/main" val="2630140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NGUỒN </a:t>
            </a:r>
            <a:r>
              <a:rPr lang="en-US" sz="2800" b="1">
                <a:solidFill>
                  <a:srgbClr val="FF0000"/>
                </a:solidFill>
                <a:latin typeface="Arial" panose="020B0604020202020204" pitchFamily="34" charset="0"/>
                <a:cs typeface="Arial" panose="020B0604020202020204" pitchFamily="34" charset="0"/>
              </a:rPr>
              <a:t>GỐC, Ý NGHĨA CỦA NGÀY PHÁP </a:t>
            </a:r>
            <a:r>
              <a:rPr lang="en-US" sz="2800" b="1" smtClean="0">
                <a:solidFill>
                  <a:srgbClr val="FF0000"/>
                </a:solidFill>
                <a:latin typeface="Arial" panose="020B0604020202020204" pitchFamily="34" charset="0"/>
                <a:cs typeface="Arial" panose="020B0604020202020204" pitchFamily="34" charset="0"/>
              </a:rPr>
              <a:t>LUẬT</a:t>
            </a:r>
            <a:endParaRPr lang="en-US" sz="2800" b="1">
              <a:solidFill>
                <a:srgbClr val="FF0000"/>
              </a:solidFill>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234952" y="1600200"/>
            <a:ext cx="243204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55850" rIns="91440" bIns="77925"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lnSpc>
                <a:spcPct val="110000"/>
              </a:lnSpc>
              <a:spcBef>
                <a:spcPct val="20000"/>
              </a:spcBef>
              <a:spcAft>
                <a:spcPct val="20000"/>
              </a:spcAft>
            </a:pPr>
            <a:r>
              <a:rPr lang="en-US" sz="3600" b="1" kern="0" smtClean="0">
                <a:solidFill>
                  <a:srgbClr val="FF0066"/>
                </a:solidFill>
                <a:latin typeface="VNI-Franko" pitchFamily="2" charset="0"/>
              </a:rPr>
              <a:t>NGAØY</a:t>
            </a:r>
            <a:br>
              <a:rPr lang="en-US" sz="3600" b="1" kern="0" smtClean="0">
                <a:solidFill>
                  <a:srgbClr val="FF0066"/>
                </a:solidFill>
                <a:latin typeface="VNI-Franko" pitchFamily="2" charset="0"/>
              </a:rPr>
            </a:br>
            <a:r>
              <a:rPr lang="en-US" sz="3600" b="1" kern="0" smtClean="0">
                <a:solidFill>
                  <a:srgbClr val="FF0066"/>
                </a:solidFill>
                <a:latin typeface="VNI-Franko" pitchFamily="2" charset="0"/>
              </a:rPr>
              <a:t>PHAÙP LUAÄT NÖÔÙC CHXHCN VIEÄT NAM</a:t>
            </a:r>
            <a:endParaRPr lang="en-US" altLang="en-US" sz="3600" b="1" kern="0">
              <a:solidFill>
                <a:srgbClr val="FF0066"/>
              </a:solidFill>
              <a:latin typeface="VNI-Franko" pitchFamily="2" charset="0"/>
            </a:endParaRPr>
          </a:p>
        </p:txBody>
      </p:sp>
      <p:sp>
        <p:nvSpPr>
          <p:cNvPr id="5" name="Rectangle 2"/>
          <p:cNvSpPr txBox="1">
            <a:spLocks noChangeArrowheads="1"/>
          </p:cNvSpPr>
          <p:nvPr/>
        </p:nvSpPr>
        <p:spPr bwMode="auto">
          <a:xfrm>
            <a:off x="609600" y="44958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55850" rIns="91440" bIns="77925"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ts val="0"/>
              </a:spcBef>
              <a:spcAft>
                <a:spcPts val="0"/>
              </a:spcAft>
            </a:pPr>
            <a:r>
              <a:rPr lang="en-US" sz="9600" b="1" kern="0" smtClean="0">
                <a:solidFill>
                  <a:srgbClr val="FF0066"/>
                </a:solidFill>
                <a:latin typeface="VNI-Franko" pitchFamily="2" charset="0"/>
              </a:rPr>
              <a:t>?!!</a:t>
            </a:r>
            <a:endParaRPr lang="en-US" altLang="en-US" sz="3200" b="1" kern="0">
              <a:solidFill>
                <a:srgbClr val="FF0066"/>
              </a:solidFill>
              <a:latin typeface="VNI-Franko" pitchFamily="2" charset="0"/>
            </a:endParaRPr>
          </a:p>
        </p:txBody>
      </p:sp>
      <p:sp>
        <p:nvSpPr>
          <p:cNvPr id="6" name="Rectangle 3"/>
          <p:cNvSpPr txBox="1">
            <a:spLocks noChangeArrowheads="1"/>
          </p:cNvSpPr>
          <p:nvPr/>
        </p:nvSpPr>
        <p:spPr bwMode="auto">
          <a:xfrm>
            <a:off x="2819400" y="1371600"/>
            <a:ext cx="6183313" cy="5257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Wingdings" pitchFamily="2" charset="2"/>
              <a:buChar char="Ø"/>
              <a:defRPr/>
            </a:pPr>
            <a:r>
              <a:rPr lang="es-MX" sz="2500" b="1" kern="0" smtClean="0">
                <a:solidFill>
                  <a:srgbClr val="0000FF"/>
                </a:solidFill>
                <a:latin typeface="Arial" charset="0"/>
              </a:rPr>
              <a:t>Ngày 09/11/1946 là ngày ban hành Hiến </a:t>
            </a:r>
            <a:r>
              <a:rPr lang="es-MX" sz="2500" b="1" kern="0">
                <a:solidFill>
                  <a:srgbClr val="0000FF"/>
                </a:solidFill>
                <a:latin typeface="Arial" charset="0"/>
              </a:rPr>
              <a:t>pháp nước Việt Nam dân chủ cộng </a:t>
            </a:r>
            <a:r>
              <a:rPr lang="es-MX" sz="2500" b="1" kern="0" smtClean="0">
                <a:solidFill>
                  <a:srgbClr val="0000FF"/>
                </a:solidFill>
                <a:latin typeface="Arial" charset="0"/>
              </a:rPr>
              <a:t>hòa, là </a:t>
            </a:r>
            <a:r>
              <a:rPr lang="es-MX" sz="2500" b="1" kern="0">
                <a:solidFill>
                  <a:srgbClr val="0000FF"/>
                </a:solidFill>
                <a:latin typeface="Arial" charset="0"/>
              </a:rPr>
              <a:t>bản Hiến pháp </a:t>
            </a:r>
            <a:r>
              <a:rPr lang="es-MX" sz="2500" b="1" kern="0" smtClean="0">
                <a:solidFill>
                  <a:srgbClr val="0000FF"/>
                </a:solidFill>
                <a:latin typeface="Arial" charset="0"/>
              </a:rPr>
              <a:t>đầu </a:t>
            </a:r>
            <a:r>
              <a:rPr lang="es-MX" sz="2500" b="1" kern="0">
                <a:solidFill>
                  <a:srgbClr val="0000FF"/>
                </a:solidFill>
                <a:latin typeface="Arial" charset="0"/>
              </a:rPr>
              <a:t>tiên của Nhà nước ta</a:t>
            </a:r>
            <a:r>
              <a:rPr lang="es-MX" sz="2500" b="1" kern="0" smtClean="0">
                <a:solidFill>
                  <a:srgbClr val="0000FF"/>
                </a:solidFill>
                <a:latin typeface="Arial" charset="0"/>
              </a:rPr>
              <a:t>.</a:t>
            </a:r>
          </a:p>
          <a:p>
            <a:pPr indent="-457200" algn="just" eaLnBrk="1" hangingPunct="1">
              <a:lnSpc>
                <a:spcPct val="110000"/>
              </a:lnSpc>
              <a:spcBef>
                <a:spcPts val="1800"/>
              </a:spcBef>
              <a:spcAft>
                <a:spcPts val="0"/>
              </a:spcAft>
              <a:buClr>
                <a:srgbClr val="FF0000"/>
              </a:buClr>
              <a:buFont typeface="Wingdings" pitchFamily="2" charset="2"/>
              <a:buChar char="Ø"/>
              <a:defRPr/>
            </a:pPr>
            <a:r>
              <a:rPr lang="es-MX" sz="2500" b="1" kern="0" smtClean="0">
                <a:solidFill>
                  <a:srgbClr val="0000FF"/>
                </a:solidFill>
                <a:latin typeface="Arial" charset="0"/>
              </a:rPr>
              <a:t>Sau </a:t>
            </a:r>
            <a:r>
              <a:rPr lang="es-MX" sz="2500" b="1" kern="0">
                <a:solidFill>
                  <a:srgbClr val="0000FF"/>
                </a:solidFill>
                <a:latin typeface="Arial" charset="0"/>
              </a:rPr>
              <a:t>Hiến pháp năm 1946, nước ta đã có thêm </a:t>
            </a:r>
            <a:r>
              <a:rPr lang="es-MX" sz="2500" b="1" kern="0" smtClean="0">
                <a:solidFill>
                  <a:srgbClr val="0000FF"/>
                </a:solidFill>
                <a:latin typeface="Arial" charset="0"/>
              </a:rPr>
              <a:t>một số bản Hiến </a:t>
            </a:r>
            <a:r>
              <a:rPr lang="es-MX" sz="2500" b="1" kern="0">
                <a:solidFill>
                  <a:srgbClr val="0000FF"/>
                </a:solidFill>
                <a:latin typeface="Arial" charset="0"/>
              </a:rPr>
              <a:t>pháp </a:t>
            </a:r>
            <a:r>
              <a:rPr lang="es-MX" sz="2500" b="1" kern="0" smtClean="0">
                <a:solidFill>
                  <a:srgbClr val="0000FF"/>
                </a:solidFill>
                <a:latin typeface="Arial" charset="0"/>
              </a:rPr>
              <a:t>trong đó tinh thần của Hiến </a:t>
            </a:r>
            <a:r>
              <a:rPr lang="es-MX" sz="2500" b="1" kern="0">
                <a:solidFill>
                  <a:srgbClr val="0000FF"/>
                </a:solidFill>
                <a:latin typeface="Arial" charset="0"/>
              </a:rPr>
              <a:t>pháp năm 1946 luôn </a:t>
            </a:r>
            <a:r>
              <a:rPr lang="es-MX" sz="2500" b="1" kern="0" smtClean="0">
                <a:solidFill>
                  <a:srgbClr val="0000FF"/>
                </a:solidFill>
                <a:latin typeface="Arial" charset="0"/>
              </a:rPr>
              <a:t>xuyên </a:t>
            </a:r>
            <a:r>
              <a:rPr lang="es-MX" sz="2500" b="1" kern="0">
                <a:solidFill>
                  <a:srgbClr val="0000FF"/>
                </a:solidFill>
                <a:latin typeface="Arial" charset="0"/>
              </a:rPr>
              <a:t>suốt </a:t>
            </a:r>
            <a:r>
              <a:rPr lang="es-MX" sz="2500" b="1" kern="0" smtClean="0">
                <a:solidFill>
                  <a:srgbClr val="0000FF"/>
                </a:solidFill>
                <a:latin typeface="Arial" charset="0"/>
              </a:rPr>
              <a:t>trong tất </a:t>
            </a:r>
            <a:r>
              <a:rPr lang="es-MX" sz="2500" b="1" kern="0">
                <a:solidFill>
                  <a:srgbClr val="0000FF"/>
                </a:solidFill>
                <a:latin typeface="Arial" charset="0"/>
              </a:rPr>
              <a:t>cả các Hiến pháp và toàn bộ hệ thống pháp luật của nước </a:t>
            </a:r>
            <a:r>
              <a:rPr lang="es-MX" sz="2500" b="1" kern="0" smtClean="0">
                <a:solidFill>
                  <a:srgbClr val="0000FF"/>
                </a:solidFill>
                <a:latin typeface="Arial" charset="0"/>
              </a:rPr>
              <a:t>ta.</a:t>
            </a:r>
            <a:endParaRPr lang="es-MX" sz="2500" b="1" kern="0">
              <a:solidFill>
                <a:srgbClr val="0000FF"/>
              </a:solidFill>
              <a:latin typeface="Arial" charset="0"/>
            </a:endParaRPr>
          </a:p>
        </p:txBody>
      </p:sp>
    </p:spTree>
    <p:extLst>
      <p:ext uri="{BB962C8B-B14F-4D97-AF65-F5344CB8AC3E}">
        <p14:creationId xmlns:p14="http://schemas.microsoft.com/office/powerpoint/2010/main" val="39451627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17. Tiêu chí đánh giá về công tác </a:t>
            </a:r>
            <a:r>
              <a:rPr lang="en-US" sz="2500" b="1" smtClean="0">
                <a:solidFill>
                  <a:srgbClr val="FF0000"/>
                </a:solidFill>
                <a:latin typeface="Arial" panose="020B0604020202020204" pitchFamily="34" charset="0"/>
                <a:cs typeface="Arial" panose="020B0604020202020204" pitchFamily="34" charset="0"/>
              </a:rPr>
              <a:t>PCTN</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Việc </a:t>
            </a:r>
            <a:r>
              <a:rPr lang="vi-VN" sz="2100" b="1" kern="0">
                <a:solidFill>
                  <a:srgbClr val="0000FF"/>
                </a:solidFill>
                <a:latin typeface="Arial" charset="0"/>
              </a:rPr>
              <a:t>đánh giá về công tác phòng, chống tham nhũng được thực hiện theo các tiêu chí sau </a:t>
            </a:r>
            <a:r>
              <a:rPr lang="vi-VN" sz="2100" b="1" kern="0" smtClean="0">
                <a:solidFill>
                  <a:srgbClr val="0000FF"/>
                </a:solidFill>
                <a:latin typeface="Arial" charset="0"/>
              </a:rPr>
              <a:t>đây:</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Số </a:t>
            </a:r>
            <a:r>
              <a:rPr lang="vi-VN" sz="2100" b="1" kern="0">
                <a:solidFill>
                  <a:srgbClr val="0000FF"/>
                </a:solidFill>
                <a:latin typeface="Arial" charset="0"/>
              </a:rPr>
              <a:t>lượng, tính chất và mức độ của vụ việc, vụ án tham </a:t>
            </a:r>
            <a:r>
              <a:rPr lang="vi-VN" sz="2100" b="1" kern="0" smtClean="0">
                <a:solidFill>
                  <a:srgbClr val="0000FF"/>
                </a:solidFill>
                <a:latin typeface="Arial" charset="0"/>
              </a:rPr>
              <a:t>nhũng;</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Việc </a:t>
            </a:r>
            <a:r>
              <a:rPr lang="vi-VN" sz="2100" b="1" kern="0">
                <a:solidFill>
                  <a:srgbClr val="0000FF"/>
                </a:solidFill>
                <a:latin typeface="Arial" charset="0"/>
              </a:rPr>
              <a:t>xây dựng và hoàn thiện chính sách, pháp luật về phòng, chống tham </a:t>
            </a:r>
            <a:r>
              <a:rPr lang="vi-VN" sz="2100" b="1" kern="0" smtClean="0">
                <a:solidFill>
                  <a:srgbClr val="0000FF"/>
                </a:solidFill>
                <a:latin typeface="Arial" charset="0"/>
              </a:rPr>
              <a:t>nhũng;</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Việc </a:t>
            </a:r>
            <a:r>
              <a:rPr lang="vi-VN" sz="2100" b="1" kern="0">
                <a:solidFill>
                  <a:srgbClr val="0000FF"/>
                </a:solidFill>
                <a:latin typeface="Arial" charset="0"/>
              </a:rPr>
              <a:t>thực hiện các biện pháp phòng ngừa tham </a:t>
            </a:r>
            <a:r>
              <a:rPr lang="vi-VN" sz="2100" b="1" kern="0" smtClean="0">
                <a:solidFill>
                  <a:srgbClr val="0000FF"/>
                </a:solidFill>
                <a:latin typeface="Arial" charset="0"/>
              </a:rPr>
              <a:t>nhũng;</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Việc </a:t>
            </a:r>
            <a:r>
              <a:rPr lang="vi-VN" sz="2100" b="1" kern="0">
                <a:solidFill>
                  <a:srgbClr val="0000FF"/>
                </a:solidFill>
                <a:latin typeface="Arial" charset="0"/>
              </a:rPr>
              <a:t>phát hiện và xử lý tham </a:t>
            </a:r>
            <a:r>
              <a:rPr lang="vi-VN" sz="2100" b="1" kern="0" smtClean="0">
                <a:solidFill>
                  <a:srgbClr val="0000FF"/>
                </a:solidFill>
                <a:latin typeface="Arial" charset="0"/>
              </a:rPr>
              <a:t>nhũng;</a:t>
            </a:r>
            <a:endParaRPr lang="en-US" sz="2100" b="1" kern="0" smtClean="0">
              <a:solidFill>
                <a:srgbClr val="0000FF"/>
              </a:solidFill>
              <a:latin typeface="Arial" charset="0"/>
            </a:endParaRPr>
          </a:p>
          <a:p>
            <a:pPr marL="565150" indent="-450850" algn="just" eaLnBrk="1" hangingPunct="1">
              <a:lnSpc>
                <a:spcPct val="114000"/>
              </a:lnSpc>
              <a:spcBef>
                <a:spcPts val="1200"/>
              </a:spcBef>
              <a:spcAft>
                <a:spcPts val="0"/>
              </a:spcAft>
              <a:buClr>
                <a:srgbClr val="FF0000"/>
              </a:buClr>
              <a:buNone/>
              <a:defRPr/>
            </a:pPr>
            <a:r>
              <a:rPr lang="vi-VN" sz="2100" b="1" kern="0" smtClean="0">
                <a:solidFill>
                  <a:srgbClr val="FF0000"/>
                </a:solidFill>
                <a:latin typeface="Arial" charset="0"/>
              </a:rPr>
              <a:t>đ</a:t>
            </a:r>
            <a:r>
              <a:rPr lang="vi-VN" sz="2100" b="1" kern="0">
                <a:solidFill>
                  <a:srgbClr val="FF0000"/>
                </a:solidFill>
                <a:latin typeface="Arial" charset="0"/>
              </a:rPr>
              <a:t>)</a:t>
            </a:r>
            <a:r>
              <a:rPr lang="vi-VN" sz="2100" b="1" kern="0">
                <a:solidFill>
                  <a:srgbClr val="0000FF"/>
                </a:solidFill>
                <a:latin typeface="Arial" charset="0"/>
              </a:rPr>
              <a:t> </a:t>
            </a:r>
            <a:r>
              <a:rPr lang="en-US" sz="2100" b="1" kern="0" smtClean="0">
                <a:solidFill>
                  <a:srgbClr val="0000FF"/>
                </a:solidFill>
                <a:latin typeface="Arial" charset="0"/>
              </a:rPr>
              <a:t>  </a:t>
            </a:r>
            <a:r>
              <a:rPr lang="vi-VN" sz="2100" b="1" kern="0" smtClean="0">
                <a:solidFill>
                  <a:srgbClr val="0000FF"/>
                </a:solidFill>
                <a:latin typeface="Arial" charset="0"/>
              </a:rPr>
              <a:t>Việc </a:t>
            </a:r>
            <a:r>
              <a:rPr lang="vi-VN" sz="2100" b="1" kern="0">
                <a:solidFill>
                  <a:srgbClr val="0000FF"/>
                </a:solidFill>
                <a:latin typeface="Arial" charset="0"/>
              </a:rPr>
              <a:t>thu hồi tài sản tham </a:t>
            </a:r>
            <a:r>
              <a:rPr lang="vi-VN" sz="2100" b="1" kern="0" smtClean="0">
                <a:solidFill>
                  <a:srgbClr val="0000FF"/>
                </a:solidFill>
                <a:latin typeface="Arial" charset="0"/>
              </a:rPr>
              <a:t>nhũng.</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2"/>
              <a:defRPr/>
            </a:pPr>
            <a:r>
              <a:rPr lang="vi-VN" sz="2100" b="1" kern="0" smtClean="0">
                <a:solidFill>
                  <a:srgbClr val="FF0066"/>
                </a:solidFill>
                <a:latin typeface="Arial" charset="0"/>
              </a:rPr>
              <a:t>Chính </a:t>
            </a:r>
            <a:r>
              <a:rPr lang="vi-VN" sz="2100" b="1" kern="0">
                <a:solidFill>
                  <a:srgbClr val="FF0066"/>
                </a:solidFill>
                <a:latin typeface="Arial" charset="0"/>
              </a:rPr>
              <a:t>phủ quy định chi tiết Điều này.</a:t>
            </a:r>
            <a:endParaRPr lang="en-US" sz="2100" b="1" ker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4"/>
              <a:defRPr/>
            </a:pPr>
            <a:endParaRPr lang="vi-VN" sz="2100" b="1" kern="0">
              <a:solidFill>
                <a:srgbClr val="0000FF"/>
              </a:solidFill>
              <a:latin typeface="Arial" charset="0"/>
            </a:endParaRPr>
          </a:p>
        </p:txBody>
      </p:sp>
    </p:spTree>
    <p:extLst>
      <p:ext uri="{BB962C8B-B14F-4D97-AF65-F5344CB8AC3E}">
        <p14:creationId xmlns:p14="http://schemas.microsoft.com/office/powerpoint/2010/main" val="39099425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20. Quy tắc ứng xử của người có chức vụ, quyền hạn</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200"/>
              </a:spcBef>
              <a:spcAft>
                <a:spcPts val="0"/>
              </a:spcAft>
              <a:buClr>
                <a:srgbClr val="FF0000"/>
              </a:buClr>
              <a:buFont typeface="+mj-lt"/>
              <a:buAutoNum type="arabicPeriod"/>
              <a:defRPr/>
            </a:pPr>
            <a:r>
              <a:rPr lang="vi-VN" sz="1950" b="1" kern="0" smtClean="0">
                <a:solidFill>
                  <a:srgbClr val="0000FF"/>
                </a:solidFill>
                <a:latin typeface="Arial" charset="0"/>
              </a:rPr>
              <a:t>Người </a:t>
            </a:r>
            <a:r>
              <a:rPr lang="vi-VN" sz="1950" b="1" kern="0">
                <a:solidFill>
                  <a:srgbClr val="0000FF"/>
                </a:solidFill>
                <a:latin typeface="Arial" charset="0"/>
              </a:rPr>
              <a:t>có chức vụ, quyền hạn trong cơ quan, tổ chức, đơn vị khi thực hiện nhiệm vụ, công vụ và trong quan hệ xã hội phải thực hiện quy tắc ứng xử, bao gồm các chuẩn mực xử sự là những việc phải làm hoặc không được làm phù hợp với pháp luật và đặc thù nghề nghiệp nhằm bảo đảm liêm chính, trách nhiệm, đạo đức công </a:t>
            </a:r>
            <a:r>
              <a:rPr lang="vi-VN" sz="1950" b="1" kern="0" smtClean="0">
                <a:solidFill>
                  <a:srgbClr val="0000FF"/>
                </a:solidFill>
                <a:latin typeface="Arial" charset="0"/>
              </a:rPr>
              <a:t>vụ</a:t>
            </a:r>
            <a:r>
              <a:rPr lang="en-US" sz="1950" b="1" kern="0" smtClean="0">
                <a:solidFill>
                  <a:srgbClr val="0000FF"/>
                </a:solidFill>
                <a:latin typeface="Arial" charset="0"/>
              </a:rPr>
              <a:t>.</a:t>
            </a:r>
          </a:p>
          <a:p>
            <a:pPr marL="565150" indent="-457200" algn="just" eaLnBrk="1" hangingPunct="1">
              <a:lnSpc>
                <a:spcPct val="110000"/>
              </a:lnSpc>
              <a:spcBef>
                <a:spcPts val="1200"/>
              </a:spcBef>
              <a:spcAft>
                <a:spcPts val="0"/>
              </a:spcAft>
              <a:buClr>
                <a:srgbClr val="FF0000"/>
              </a:buClr>
              <a:buFont typeface="+mj-lt"/>
              <a:buAutoNum type="arabicPeriod"/>
              <a:defRPr/>
            </a:pPr>
            <a:r>
              <a:rPr lang="vi-VN" sz="1950" b="1" kern="0" smtClean="0">
                <a:solidFill>
                  <a:srgbClr val="0000FF"/>
                </a:solidFill>
                <a:latin typeface="Arial" charset="0"/>
              </a:rPr>
              <a:t>Người </a:t>
            </a:r>
            <a:r>
              <a:rPr lang="vi-VN" sz="1950" b="1" kern="0">
                <a:solidFill>
                  <a:srgbClr val="0000FF"/>
                </a:solidFill>
                <a:latin typeface="Arial" charset="0"/>
              </a:rPr>
              <a:t>có chức vụ, quyền hạn trong cơ quan, tổ chức, đơn vị không được làm những việc sau </a:t>
            </a:r>
            <a:r>
              <a:rPr lang="vi-VN" sz="1950" b="1" kern="0" smtClean="0">
                <a:solidFill>
                  <a:srgbClr val="0000FF"/>
                </a:solidFill>
                <a:latin typeface="Arial" charset="0"/>
              </a:rPr>
              <a:t>đây:</a:t>
            </a:r>
            <a:endParaRPr lang="en-US" sz="1950" b="1" kern="0" smtClean="0">
              <a:solidFill>
                <a:srgbClr val="0000FF"/>
              </a:solidFill>
              <a:latin typeface="Arial" charset="0"/>
            </a:endParaRPr>
          </a:p>
          <a:p>
            <a:pPr marL="565150" indent="-457200" algn="just" eaLnBrk="1" hangingPunct="1">
              <a:lnSpc>
                <a:spcPct val="110000"/>
              </a:lnSpc>
              <a:spcBef>
                <a:spcPts val="1200"/>
              </a:spcBef>
              <a:spcAft>
                <a:spcPts val="0"/>
              </a:spcAft>
              <a:buClr>
                <a:srgbClr val="FF0000"/>
              </a:buClr>
              <a:buFont typeface="+mj-lt"/>
              <a:buAutoNum type="alphaLcParenR"/>
              <a:defRPr/>
            </a:pPr>
            <a:r>
              <a:rPr lang="vi-VN" sz="1950" b="1" kern="0" smtClean="0">
                <a:solidFill>
                  <a:srgbClr val="0000FF"/>
                </a:solidFill>
                <a:latin typeface="Arial" charset="0"/>
              </a:rPr>
              <a:t>Nhũng </a:t>
            </a:r>
            <a:r>
              <a:rPr lang="vi-VN" sz="1950" b="1" kern="0">
                <a:solidFill>
                  <a:srgbClr val="0000FF"/>
                </a:solidFill>
                <a:latin typeface="Arial" charset="0"/>
              </a:rPr>
              <a:t>nhiễu trong giải quyết công </a:t>
            </a:r>
            <a:r>
              <a:rPr lang="vi-VN" sz="1950" b="1" kern="0" smtClean="0">
                <a:solidFill>
                  <a:srgbClr val="0000FF"/>
                </a:solidFill>
                <a:latin typeface="Arial" charset="0"/>
              </a:rPr>
              <a:t>việc;</a:t>
            </a:r>
            <a:endParaRPr lang="en-US" sz="1950" b="1" kern="0" smtClean="0">
              <a:solidFill>
                <a:srgbClr val="0000FF"/>
              </a:solidFill>
              <a:latin typeface="Arial" charset="0"/>
            </a:endParaRPr>
          </a:p>
          <a:p>
            <a:pPr marL="565150" indent="-457200" algn="just" eaLnBrk="1" hangingPunct="1">
              <a:lnSpc>
                <a:spcPct val="110000"/>
              </a:lnSpc>
              <a:spcBef>
                <a:spcPts val="1200"/>
              </a:spcBef>
              <a:spcAft>
                <a:spcPts val="0"/>
              </a:spcAft>
              <a:buClr>
                <a:srgbClr val="FF0000"/>
              </a:buClr>
              <a:buFont typeface="+mj-lt"/>
              <a:buAutoNum type="alphaLcParenR"/>
              <a:defRPr/>
            </a:pPr>
            <a:r>
              <a:rPr lang="vi-VN" sz="1950" b="1" kern="0" smtClean="0">
                <a:solidFill>
                  <a:srgbClr val="0000FF"/>
                </a:solidFill>
                <a:latin typeface="Arial" charset="0"/>
              </a:rPr>
              <a:t>Thành </a:t>
            </a:r>
            <a:r>
              <a:rPr lang="vi-VN" sz="1950" b="1" kern="0">
                <a:solidFill>
                  <a:srgbClr val="0000FF"/>
                </a:solidFill>
                <a:latin typeface="Arial" charset="0"/>
              </a:rPr>
              <a:t>lập, tham gia quản lý, điều hành doanh nghiệp tư nhân, công ty trách nhiệm hữu hạn, công ty cổ phần, công ty hợp danh, hợp tác xã, trừ trường hợp luật có quy định </a:t>
            </a:r>
            <a:r>
              <a:rPr lang="vi-VN" sz="1950" b="1" kern="0" smtClean="0">
                <a:solidFill>
                  <a:srgbClr val="0000FF"/>
                </a:solidFill>
                <a:latin typeface="Arial" charset="0"/>
              </a:rPr>
              <a:t>khác;</a:t>
            </a:r>
            <a:endParaRPr lang="en-US" sz="1950" b="1" kern="0" smtClean="0">
              <a:solidFill>
                <a:srgbClr val="0000FF"/>
              </a:solidFill>
              <a:latin typeface="Arial" charset="0"/>
            </a:endParaRPr>
          </a:p>
          <a:p>
            <a:pPr marL="565150" indent="-457200" algn="just" eaLnBrk="1" hangingPunct="1">
              <a:lnSpc>
                <a:spcPct val="110000"/>
              </a:lnSpc>
              <a:spcBef>
                <a:spcPts val="1200"/>
              </a:spcBef>
              <a:spcAft>
                <a:spcPts val="0"/>
              </a:spcAft>
              <a:buClr>
                <a:srgbClr val="FF0000"/>
              </a:buClr>
              <a:buFont typeface="+mj-lt"/>
              <a:buAutoNum type="alphaLcParenR"/>
              <a:defRPr/>
            </a:pPr>
            <a:r>
              <a:rPr lang="vi-VN" sz="1950" b="1" kern="0" smtClean="0">
                <a:solidFill>
                  <a:srgbClr val="0000FF"/>
                </a:solidFill>
                <a:latin typeface="Arial" charset="0"/>
              </a:rPr>
              <a:t>Tư </a:t>
            </a:r>
            <a:r>
              <a:rPr lang="vi-VN" sz="1950" b="1" kern="0">
                <a:solidFill>
                  <a:srgbClr val="0000FF"/>
                </a:solidFill>
                <a:latin typeface="Arial" charset="0"/>
              </a:rPr>
              <a:t>vấn cho doanh nghiệp, tổ chức, cá nhân khác ở trong nước và nước ngoài về công việc có liên quan đến bí mật </a:t>
            </a:r>
            <a:r>
              <a:rPr lang="en-US" sz="1950" b="1" kern="0" smtClean="0">
                <a:solidFill>
                  <a:srgbClr val="0000FF"/>
                </a:solidFill>
                <a:latin typeface="Arial" charset="0"/>
              </a:rPr>
              <a:t>NN</a:t>
            </a:r>
            <a:r>
              <a:rPr lang="vi-VN" sz="1950" b="1" kern="0" smtClean="0">
                <a:solidFill>
                  <a:srgbClr val="0000FF"/>
                </a:solidFill>
                <a:latin typeface="Arial" charset="0"/>
              </a:rPr>
              <a:t>, </a:t>
            </a:r>
            <a:r>
              <a:rPr lang="vi-VN" sz="1950" b="1" kern="0">
                <a:solidFill>
                  <a:srgbClr val="0000FF"/>
                </a:solidFill>
                <a:latin typeface="Arial" charset="0"/>
              </a:rPr>
              <a:t>bí mật công tác, công việc thuộc thẩm quyền giải quyết hoặc tham gia giải </a:t>
            </a:r>
            <a:r>
              <a:rPr lang="vi-VN" sz="1950" b="1" kern="0" smtClean="0">
                <a:solidFill>
                  <a:srgbClr val="0000FF"/>
                </a:solidFill>
                <a:latin typeface="Arial" charset="0"/>
              </a:rPr>
              <a:t>quyết</a:t>
            </a:r>
            <a:r>
              <a:rPr lang="en-US" sz="1950" b="1" kern="0">
                <a:solidFill>
                  <a:srgbClr val="0000FF"/>
                </a:solidFill>
                <a:latin typeface="Arial" charset="0"/>
              </a:rPr>
              <a:t>;</a:t>
            </a:r>
            <a:endParaRPr lang="vi-VN" sz="1950" b="1" kern="0">
              <a:solidFill>
                <a:srgbClr val="0000FF"/>
              </a:solidFill>
              <a:latin typeface="Arial" charset="0"/>
            </a:endParaRPr>
          </a:p>
        </p:txBody>
      </p:sp>
    </p:spTree>
    <p:extLst>
      <p:ext uri="{BB962C8B-B14F-4D97-AF65-F5344CB8AC3E}">
        <p14:creationId xmlns:p14="http://schemas.microsoft.com/office/powerpoint/2010/main" val="39159763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20. Quy tắc ứng xử của người có chức vụ, quyền hạn</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800"/>
              </a:spcBef>
              <a:spcAft>
                <a:spcPts val="0"/>
              </a:spcAft>
              <a:buClr>
                <a:srgbClr val="FF0000"/>
              </a:buClr>
              <a:buFont typeface="+mj-lt"/>
              <a:buAutoNum type="arabicPeriod" startAt="2"/>
              <a:defRPr/>
            </a:pPr>
            <a:r>
              <a:rPr lang="vi-VN" sz="1900" b="1" kern="0">
                <a:solidFill>
                  <a:srgbClr val="0000FF"/>
                </a:solidFill>
                <a:latin typeface="Arial" charset="0"/>
              </a:rPr>
              <a:t>Người có chức vụ, quyền hạn trong cơ quan, tổ chức, đơn vị không được làm những việc sau </a:t>
            </a:r>
            <a:r>
              <a:rPr lang="vi-VN" sz="1900" b="1" kern="0" smtClean="0">
                <a:solidFill>
                  <a:srgbClr val="0000FF"/>
                </a:solidFill>
                <a:latin typeface="Arial" charset="0"/>
              </a:rPr>
              <a:t>đây:</a:t>
            </a:r>
            <a:endParaRPr lang="en-US" sz="19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lphaLcParenR" startAt="4"/>
              <a:defRPr/>
            </a:pPr>
            <a:r>
              <a:rPr lang="vi-VN" sz="1900" b="1" kern="0" smtClean="0">
                <a:solidFill>
                  <a:srgbClr val="0000FF"/>
                </a:solidFill>
                <a:latin typeface="Arial" charset="0"/>
              </a:rPr>
              <a:t>Thành </a:t>
            </a:r>
            <a:r>
              <a:rPr lang="vi-VN" sz="1900" b="1" kern="0">
                <a:solidFill>
                  <a:srgbClr val="0000FF"/>
                </a:solidFill>
                <a:latin typeface="Arial" charset="0"/>
              </a:rPr>
              <a:t>lập, giữ chức danh, chức vụ quản lý, điều hành doanh nghiệp tư nhân, công ty trách nhiệm hữu hạn, công ty cổ phần, công ty hợp danh, hợp tác xã thuộc lĩnh vực mà trước đây mình có trách nhiệm quản lý trong thời hạn nhất định theo quy định của Chính </a:t>
            </a:r>
            <a:r>
              <a:rPr lang="vi-VN" sz="1900" b="1" kern="0" smtClean="0">
                <a:solidFill>
                  <a:srgbClr val="0000FF"/>
                </a:solidFill>
                <a:latin typeface="Arial" charset="0"/>
              </a:rPr>
              <a:t>phủ;</a:t>
            </a:r>
            <a:endParaRPr lang="en-US" sz="1900" b="1" kern="0" smtClean="0">
              <a:solidFill>
                <a:srgbClr val="0000FF"/>
              </a:solidFill>
              <a:latin typeface="Arial" charset="0"/>
            </a:endParaRPr>
          </a:p>
          <a:p>
            <a:pPr marL="565150" indent="-450850" algn="just" eaLnBrk="1" hangingPunct="1">
              <a:lnSpc>
                <a:spcPct val="110000"/>
              </a:lnSpc>
              <a:spcBef>
                <a:spcPts val="800"/>
              </a:spcBef>
              <a:spcAft>
                <a:spcPts val="0"/>
              </a:spcAft>
              <a:buClr>
                <a:srgbClr val="FF0000"/>
              </a:buClr>
              <a:buNone/>
              <a:defRPr/>
            </a:pPr>
            <a:r>
              <a:rPr lang="vi-VN" sz="1900" b="1" kern="0" smtClean="0">
                <a:solidFill>
                  <a:srgbClr val="FF0000"/>
                </a:solidFill>
                <a:latin typeface="Arial" charset="0"/>
              </a:rPr>
              <a:t>đ</a:t>
            </a:r>
            <a:r>
              <a:rPr lang="vi-VN" sz="1900" b="1" kern="0">
                <a:solidFill>
                  <a:srgbClr val="FF0000"/>
                </a:solidFill>
                <a:latin typeface="Arial" charset="0"/>
              </a:rPr>
              <a:t>)</a:t>
            </a:r>
            <a:r>
              <a:rPr lang="vi-VN" sz="1900" b="1" kern="0">
                <a:solidFill>
                  <a:srgbClr val="0000FF"/>
                </a:solidFill>
                <a:latin typeface="Arial" charset="0"/>
              </a:rPr>
              <a:t> </a:t>
            </a:r>
            <a:r>
              <a:rPr lang="en-US" sz="1900" b="1" kern="0" smtClean="0">
                <a:solidFill>
                  <a:srgbClr val="0000FF"/>
                </a:solidFill>
                <a:latin typeface="Arial" charset="0"/>
              </a:rPr>
              <a:t>   </a:t>
            </a:r>
            <a:r>
              <a:rPr lang="vi-VN" sz="1900" b="1" kern="0" smtClean="0">
                <a:solidFill>
                  <a:srgbClr val="0000FF"/>
                </a:solidFill>
                <a:latin typeface="Arial" charset="0"/>
              </a:rPr>
              <a:t>Sử </a:t>
            </a:r>
            <a:r>
              <a:rPr lang="vi-VN" sz="1900" b="1" kern="0">
                <a:solidFill>
                  <a:srgbClr val="0000FF"/>
                </a:solidFill>
                <a:latin typeface="Arial" charset="0"/>
              </a:rPr>
              <a:t>dụng trái phép thông tin của cơ quan, tổ chức, đơn </a:t>
            </a:r>
            <a:r>
              <a:rPr lang="vi-VN" sz="1900" b="1" kern="0" smtClean="0">
                <a:solidFill>
                  <a:srgbClr val="0000FF"/>
                </a:solidFill>
                <a:latin typeface="Arial" charset="0"/>
              </a:rPr>
              <a:t>vị;</a:t>
            </a:r>
            <a:endParaRPr lang="en-US" sz="19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lphaLcParenR" startAt="5"/>
              <a:defRPr/>
            </a:pPr>
            <a:r>
              <a:rPr lang="vi-VN" sz="1900" b="1" kern="0" smtClean="0">
                <a:solidFill>
                  <a:srgbClr val="0000FF"/>
                </a:solidFill>
                <a:latin typeface="Arial" charset="0"/>
              </a:rPr>
              <a:t>Những </a:t>
            </a:r>
            <a:r>
              <a:rPr lang="vi-VN" sz="1900" b="1" kern="0">
                <a:solidFill>
                  <a:srgbClr val="0000FF"/>
                </a:solidFill>
                <a:latin typeface="Arial" charset="0"/>
              </a:rPr>
              <a:t>việc khác mà người có chức vụ, quyền hạn không được làm theo quy định của Luật Cán bộ, công chức, Luật Viên chức, Luật Doanh nghiệp và luật khác có liên </a:t>
            </a:r>
            <a:r>
              <a:rPr lang="vi-VN" sz="1900" b="1" kern="0" smtClean="0">
                <a:solidFill>
                  <a:srgbClr val="0000FF"/>
                </a:solidFill>
                <a:latin typeface="Arial" charset="0"/>
              </a:rPr>
              <a:t>quan.</a:t>
            </a:r>
            <a:endParaRPr lang="en-US" sz="19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startAt="3"/>
              <a:defRPr/>
            </a:pPr>
            <a:r>
              <a:rPr lang="vi-VN" sz="1900" b="1" kern="0" smtClean="0">
                <a:solidFill>
                  <a:srgbClr val="0000FF"/>
                </a:solidFill>
                <a:latin typeface="Arial" charset="0"/>
              </a:rPr>
              <a:t>Người </a:t>
            </a:r>
            <a:r>
              <a:rPr lang="vi-VN" sz="1900" b="1" kern="0">
                <a:solidFill>
                  <a:srgbClr val="0000FF"/>
                </a:solidFill>
                <a:latin typeface="Arial" charset="0"/>
              </a:rPr>
              <a:t>đứng đầu, cấp phó của người đứng đầu cơ quan, tổ chức, đơn vị không được bố trí vợ hoặc chồng, bố, mẹ, con, anh, chị, em ruột của mình giữ chức vụ quản lý về tổ chức nhân sự, kế toán, làm thủ quỹ, thủ kho trong cơ quan, tổ chức, đơn vị hoặc giao dịch, mua bán hàng hóa, dịch vụ, ký kết hợp đồng cho cơ quan, tổ chức, đơn vị đó</a:t>
            </a:r>
            <a:r>
              <a:rPr lang="vi-VN" sz="1900" b="1" kern="0" smtClean="0">
                <a:solidFill>
                  <a:srgbClr val="0000FF"/>
                </a:solidFill>
                <a:latin typeface="Arial" charset="0"/>
              </a:rPr>
              <a:t>.</a:t>
            </a:r>
            <a:endParaRPr lang="en-US" sz="1900" b="1" kern="0" smtClean="0">
              <a:solidFill>
                <a:srgbClr val="0000FF"/>
              </a:solidFill>
              <a:latin typeface="Arial" charset="0"/>
            </a:endParaRPr>
          </a:p>
        </p:txBody>
      </p:sp>
    </p:spTree>
    <p:extLst>
      <p:ext uri="{BB962C8B-B14F-4D97-AF65-F5344CB8AC3E}">
        <p14:creationId xmlns:p14="http://schemas.microsoft.com/office/powerpoint/2010/main" val="19122801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20. Quy tắc ứng xử của người có chức vụ, quyền hạn</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2000"/>
              </a:lnSpc>
              <a:spcBef>
                <a:spcPts val="1200"/>
              </a:spcBef>
              <a:spcAft>
                <a:spcPts val="0"/>
              </a:spcAft>
              <a:buClr>
                <a:srgbClr val="FF0000"/>
              </a:buClr>
              <a:buFont typeface="+mj-lt"/>
              <a:buAutoNum type="arabicPeriod" startAt="4"/>
              <a:defRPr/>
            </a:pPr>
            <a:r>
              <a:rPr lang="vi-VN" sz="1900" b="1" kern="0" smtClean="0">
                <a:solidFill>
                  <a:srgbClr val="0000FF"/>
                </a:solidFill>
                <a:latin typeface="Arial" charset="0"/>
              </a:rPr>
              <a:t>Người </a:t>
            </a:r>
            <a:r>
              <a:rPr lang="vi-VN" sz="1900" b="1" kern="0">
                <a:solidFill>
                  <a:srgbClr val="0000FF"/>
                </a:solidFill>
                <a:latin typeface="Arial" charset="0"/>
              </a:rPr>
              <a:t>đứng đầu, cấp phó của người đứng đầu cơ quan nhà nước không được góp vốn vào doanh nghiệp hoạt động trong phạm vi ngành, nghề mà người đó trực tiếp thực hiện việc quản lý nhà nước hoặc để vợ hoặc chồng, bố, mẹ, con kinh doanh trong phạm vi ngành, nghề do người đó trực tiếp thực hiện việc quản lý nhà </a:t>
            </a:r>
            <a:r>
              <a:rPr lang="vi-VN" sz="1900" b="1" kern="0" smtClean="0">
                <a:solidFill>
                  <a:srgbClr val="0000FF"/>
                </a:solidFill>
                <a:latin typeface="Arial" charset="0"/>
              </a:rPr>
              <a:t>nước.</a:t>
            </a:r>
            <a:endParaRPr lang="en-US" sz="1900" b="1" kern="0" smtClean="0">
              <a:solidFill>
                <a:srgbClr val="0000FF"/>
              </a:solidFill>
              <a:latin typeface="Arial" charset="0"/>
            </a:endParaRPr>
          </a:p>
          <a:p>
            <a:pPr marL="565150" indent="-457200" algn="just" eaLnBrk="1" hangingPunct="1">
              <a:lnSpc>
                <a:spcPct val="112000"/>
              </a:lnSpc>
              <a:spcBef>
                <a:spcPts val="1200"/>
              </a:spcBef>
              <a:spcAft>
                <a:spcPts val="0"/>
              </a:spcAft>
              <a:buClr>
                <a:srgbClr val="FF0000"/>
              </a:buClr>
              <a:buFont typeface="+mj-lt"/>
              <a:buAutoNum type="arabicPeriod" startAt="4"/>
              <a:defRPr/>
            </a:pPr>
            <a:r>
              <a:rPr lang="vi-VN" sz="1900" b="1" kern="0" smtClean="0">
                <a:solidFill>
                  <a:srgbClr val="0000FF"/>
                </a:solidFill>
                <a:latin typeface="Arial" charset="0"/>
              </a:rPr>
              <a:t>Thành </a:t>
            </a:r>
            <a:r>
              <a:rPr lang="vi-VN" sz="1900" b="1" kern="0">
                <a:solidFill>
                  <a:srgbClr val="0000FF"/>
                </a:solidFill>
                <a:latin typeface="Arial" charset="0"/>
              </a:rPr>
              <a:t>viên Hội đồng quản trị, thành viên Hội đồng thành viên, Chủ tịch công ty, Tổng giám đốc, Phó Tổng giám đốc, Giám đốc, Phó Giám đốc, Kế toán trưởng và người giữ chức danh, chức vụ quản lý khác trong doanh nghiệp nhà nước không được ký kết hợp đồng với doanh nghiệp thuộc sở hữu của vợ hoặc chồng, bố, mẹ, con, anh, chị, em ruột; cho phép doanh nghiệp thuộc sở hữu của vợ hoặc chồng, bố, mẹ, con, anh, chị, em ruột tham dự các gói thầu của doanh nghiệp mình; bố trí vợ hoặc chồng, bố, mẹ, con, anh, chị, em ruột giữ chức vụ quản lý về tổ chức nhân sự, kế toán, làm thủ quỹ, thủ kho trong doanh nghiệp hoặc giao dịch, mua bán hàng hóa, dịch vụ, ký kết hợp đồng cho doanh nghiệp</a:t>
            </a:r>
            <a:r>
              <a:rPr lang="vi-VN" sz="1900" b="1" kern="0" smtClean="0">
                <a:solidFill>
                  <a:srgbClr val="0000FF"/>
                </a:solidFill>
                <a:latin typeface="Arial" charset="0"/>
              </a:rPr>
              <a:t>.</a:t>
            </a:r>
            <a:endParaRPr lang="en-US" sz="1900" b="1" kern="0" smtClean="0">
              <a:solidFill>
                <a:srgbClr val="0000FF"/>
              </a:solidFill>
              <a:latin typeface="Arial" charset="0"/>
            </a:endParaRPr>
          </a:p>
        </p:txBody>
      </p:sp>
    </p:spTree>
    <p:extLst>
      <p:ext uri="{BB962C8B-B14F-4D97-AF65-F5344CB8AC3E}">
        <p14:creationId xmlns:p14="http://schemas.microsoft.com/office/powerpoint/2010/main" val="41028312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2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22. Tặng quà và nhận quà tặng</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Cơ </a:t>
            </a:r>
            <a:r>
              <a:rPr lang="vi-VN" sz="2200" b="1" kern="0">
                <a:solidFill>
                  <a:srgbClr val="0000FF"/>
                </a:solidFill>
                <a:latin typeface="Arial" charset="0"/>
              </a:rPr>
              <a:t>quan, tổ chức, đơn vị, người có chức vụ, quyền hạn không được sử dụng tài chính công, tài sản công làm quà tặng, trừ trường hợp tặng quà vì mục đích từ thiện, đối ngoại và trong trường hợp cần thiết khác theo quy định của pháp </a:t>
            </a:r>
            <a:r>
              <a:rPr lang="vi-VN" sz="2200" b="1" kern="0" smtClean="0">
                <a:solidFill>
                  <a:srgbClr val="0000FF"/>
                </a:solidFill>
                <a:latin typeface="Arial" charset="0"/>
              </a:rPr>
              <a:t>luật.</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Cơ </a:t>
            </a:r>
            <a:r>
              <a:rPr lang="vi-VN" sz="2200" b="1" kern="0">
                <a:solidFill>
                  <a:srgbClr val="0000FF"/>
                </a:solidFill>
                <a:latin typeface="Arial" charset="0"/>
              </a:rPr>
              <a:t>quan, tổ chức, đơn vị, người có chức vụ, quyền hạn không được trực tiếp hoặc gián tiếp nhận quà tặng dưới mọi hình thức của cơ quan, tổ chức, đơn vị, cá nhân có liên quan đến công việc do mình giải quyết hoặc thuộc phạm vi quản lý của </a:t>
            </a:r>
            <a:r>
              <a:rPr lang="vi-VN" sz="2200" b="1" kern="0" smtClean="0">
                <a:solidFill>
                  <a:srgbClr val="0000FF"/>
                </a:solidFill>
                <a:latin typeface="Arial" charset="0"/>
              </a:rPr>
              <a:t>mình.</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FF0066"/>
                </a:solidFill>
                <a:latin typeface="Arial" charset="0"/>
              </a:rPr>
              <a:t>Chính </a:t>
            </a:r>
            <a:r>
              <a:rPr lang="vi-VN" sz="2200" b="1" kern="0">
                <a:solidFill>
                  <a:srgbClr val="FF0066"/>
                </a:solidFill>
                <a:latin typeface="Arial" charset="0"/>
              </a:rPr>
              <a:t>phủ quy định chi tiết Điều này</a:t>
            </a:r>
            <a:r>
              <a:rPr lang="vi-VN" sz="2200" b="1" kern="0" smtClean="0">
                <a:solidFill>
                  <a:srgbClr val="FF0066"/>
                </a:solidFill>
                <a:latin typeface="Arial" charset="0"/>
              </a:rPr>
              <a:t>.</a:t>
            </a:r>
            <a:endParaRPr lang="en-US" sz="2200" b="1" kern="0">
              <a:solidFill>
                <a:srgbClr val="FF0066"/>
              </a:solidFill>
              <a:latin typeface="Arial" charset="0"/>
            </a:endParaRPr>
          </a:p>
        </p:txBody>
      </p:sp>
    </p:spTree>
    <p:extLst>
      <p:ext uri="{BB962C8B-B14F-4D97-AF65-F5344CB8AC3E}">
        <p14:creationId xmlns:p14="http://schemas.microsoft.com/office/powerpoint/2010/main" val="29150461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23. Kiểm soát xung đột lợi ích</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5000"/>
              </a:lnSpc>
              <a:spcBef>
                <a:spcPts val="600"/>
              </a:spcBef>
              <a:spcAft>
                <a:spcPts val="0"/>
              </a:spcAft>
              <a:buClr>
                <a:srgbClr val="FF0000"/>
              </a:buClr>
              <a:buFont typeface="+mj-lt"/>
              <a:buAutoNum type="arabicPeriod"/>
              <a:defRPr/>
            </a:pPr>
            <a:r>
              <a:rPr lang="vi-VN" sz="1950" b="1" kern="0" smtClean="0">
                <a:solidFill>
                  <a:srgbClr val="0000FF"/>
                </a:solidFill>
                <a:latin typeface="Arial" charset="0"/>
              </a:rPr>
              <a:t>Người </a:t>
            </a:r>
            <a:r>
              <a:rPr lang="vi-VN" sz="1950" b="1" kern="0">
                <a:solidFill>
                  <a:srgbClr val="0000FF"/>
                </a:solidFill>
                <a:latin typeface="Arial" charset="0"/>
              </a:rPr>
              <a:t>được giao thực hiện nhiệm vụ, công vụ nếu biết hoặc buộc phải biết nhiệm vụ, công vụ được giao có xung đột lợi ích thì phải báo cáo người có thẩm quyền để xem xét, xử </a:t>
            </a:r>
            <a:r>
              <a:rPr lang="vi-VN" sz="1950" b="1" kern="0" smtClean="0">
                <a:solidFill>
                  <a:srgbClr val="0000FF"/>
                </a:solidFill>
                <a:latin typeface="Arial" charset="0"/>
              </a:rPr>
              <a:t>lý.</a:t>
            </a:r>
            <a:endParaRPr lang="en-US" sz="195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50" b="1" kern="0" smtClean="0">
                <a:solidFill>
                  <a:srgbClr val="0000FF"/>
                </a:solidFill>
                <a:latin typeface="Arial" charset="0"/>
              </a:rPr>
              <a:t>Cơ </a:t>
            </a:r>
            <a:r>
              <a:rPr lang="vi-VN" sz="1950" b="1" kern="0">
                <a:solidFill>
                  <a:srgbClr val="0000FF"/>
                </a:solidFill>
                <a:latin typeface="Arial" charset="0"/>
              </a:rPr>
              <a:t>quan, tổ chức, đơn vị, cá nhân khi phát hiện có xung đột lợi ích của người có chức vụ, quyền hạn thì phải thông tin, báo cáo cho người trực tiếp quản lý, sử dụng người đó để xem xét, xử </a:t>
            </a:r>
            <a:r>
              <a:rPr lang="vi-VN" sz="1950" b="1" kern="0" smtClean="0">
                <a:solidFill>
                  <a:srgbClr val="0000FF"/>
                </a:solidFill>
                <a:latin typeface="Arial" charset="0"/>
              </a:rPr>
              <a:t>lý.</a:t>
            </a:r>
            <a:endParaRPr lang="en-US" sz="195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50" b="1" kern="0" smtClean="0">
                <a:solidFill>
                  <a:srgbClr val="0000FF"/>
                </a:solidFill>
                <a:latin typeface="Arial" charset="0"/>
              </a:rPr>
              <a:t>Người </a:t>
            </a:r>
            <a:r>
              <a:rPr lang="vi-VN" sz="1950" b="1" kern="0">
                <a:solidFill>
                  <a:srgbClr val="0000FF"/>
                </a:solidFill>
                <a:latin typeface="Arial" charset="0"/>
              </a:rPr>
              <a:t>trực tiếp quản lý, sử dụng người có chức vụ, quyền hạn khi phát hiện có xung đột lợi ích và nếu thấy việc tiếp tục thực hiện nhiệm vụ, công vụ không bảo đảm tính đúng đắn, khách quan, trung thực thì phải xem xét, áp dụng một trong các biện pháp sau </a:t>
            </a:r>
            <a:r>
              <a:rPr lang="vi-VN" sz="1950" b="1" kern="0" smtClean="0">
                <a:solidFill>
                  <a:srgbClr val="0000FF"/>
                </a:solidFill>
                <a:latin typeface="Arial" charset="0"/>
              </a:rPr>
              <a:t>đây:</a:t>
            </a:r>
            <a:endParaRPr lang="en-US" sz="195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lphaLcParenR"/>
              <a:defRPr/>
            </a:pPr>
            <a:r>
              <a:rPr lang="vi-VN" sz="1950" b="1" kern="0" smtClean="0">
                <a:solidFill>
                  <a:srgbClr val="0000FF"/>
                </a:solidFill>
                <a:latin typeface="Arial" charset="0"/>
              </a:rPr>
              <a:t>Giám </a:t>
            </a:r>
            <a:r>
              <a:rPr lang="vi-VN" sz="1950" b="1" kern="0">
                <a:solidFill>
                  <a:srgbClr val="0000FF"/>
                </a:solidFill>
                <a:latin typeface="Arial" charset="0"/>
              </a:rPr>
              <a:t>sát việc thực hiện nhiệm vụ, công vụ được giao của người có xung đột lợi </a:t>
            </a:r>
            <a:r>
              <a:rPr lang="vi-VN" sz="1950" b="1" kern="0" smtClean="0">
                <a:solidFill>
                  <a:srgbClr val="0000FF"/>
                </a:solidFill>
                <a:latin typeface="Arial" charset="0"/>
              </a:rPr>
              <a:t>ích;</a:t>
            </a:r>
            <a:endParaRPr lang="en-US" sz="195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lphaLcParenR"/>
              <a:defRPr/>
            </a:pPr>
            <a:r>
              <a:rPr lang="vi-VN" sz="1950" b="1" kern="0" smtClean="0">
                <a:solidFill>
                  <a:srgbClr val="0000FF"/>
                </a:solidFill>
                <a:latin typeface="Arial" charset="0"/>
              </a:rPr>
              <a:t>Đình </a:t>
            </a:r>
            <a:r>
              <a:rPr lang="vi-VN" sz="1950" b="1" kern="0">
                <a:solidFill>
                  <a:srgbClr val="0000FF"/>
                </a:solidFill>
                <a:latin typeface="Arial" charset="0"/>
              </a:rPr>
              <a:t>chỉ, tạm đình chỉ việc thực hiện nhiệm vụ, công vụ được giao của người có xung đột lợi </a:t>
            </a:r>
            <a:r>
              <a:rPr lang="vi-VN" sz="1950" b="1" kern="0" smtClean="0">
                <a:solidFill>
                  <a:srgbClr val="0000FF"/>
                </a:solidFill>
                <a:latin typeface="Arial" charset="0"/>
              </a:rPr>
              <a:t>ích;</a:t>
            </a:r>
            <a:endParaRPr lang="en-US" sz="195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lphaLcParenR"/>
              <a:defRPr/>
            </a:pPr>
            <a:r>
              <a:rPr lang="vi-VN" sz="1950" b="1" kern="0" smtClean="0">
                <a:solidFill>
                  <a:srgbClr val="0000FF"/>
                </a:solidFill>
                <a:latin typeface="Arial" charset="0"/>
              </a:rPr>
              <a:t>Tạm </a:t>
            </a:r>
            <a:r>
              <a:rPr lang="vi-VN" sz="1950" b="1" kern="0">
                <a:solidFill>
                  <a:srgbClr val="0000FF"/>
                </a:solidFill>
                <a:latin typeface="Arial" charset="0"/>
              </a:rPr>
              <a:t>thời chuyển người có xung đột lợi ích sang vị trí công tác </a:t>
            </a:r>
            <a:r>
              <a:rPr lang="vi-VN" sz="1950" b="1" kern="0" smtClean="0">
                <a:solidFill>
                  <a:srgbClr val="0000FF"/>
                </a:solidFill>
                <a:latin typeface="Arial" charset="0"/>
              </a:rPr>
              <a:t>khác.</a:t>
            </a:r>
            <a:endParaRPr lang="en-US" sz="195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startAt="4"/>
              <a:defRPr/>
            </a:pPr>
            <a:r>
              <a:rPr lang="vi-VN" sz="1950" b="1" kern="0" smtClean="0">
                <a:solidFill>
                  <a:srgbClr val="FF0066"/>
                </a:solidFill>
                <a:latin typeface="Arial" charset="0"/>
              </a:rPr>
              <a:t>Chính </a:t>
            </a:r>
            <a:r>
              <a:rPr lang="vi-VN" sz="1950" b="1" kern="0">
                <a:solidFill>
                  <a:srgbClr val="FF0066"/>
                </a:solidFill>
                <a:latin typeface="Arial" charset="0"/>
              </a:rPr>
              <a:t>phủ quy định, chi tiết Điều này</a:t>
            </a:r>
            <a:r>
              <a:rPr lang="vi-VN" sz="1950" b="1" kern="0" smtClean="0">
                <a:solidFill>
                  <a:srgbClr val="FF0066"/>
                </a:solidFill>
                <a:latin typeface="Arial" charset="0"/>
              </a:rPr>
              <a:t>.</a:t>
            </a:r>
            <a:endParaRPr lang="en-US" sz="1950" b="1" kern="0">
              <a:solidFill>
                <a:srgbClr val="FF0066"/>
              </a:solidFill>
              <a:latin typeface="Arial" charset="0"/>
            </a:endParaRPr>
          </a:p>
        </p:txBody>
      </p:sp>
    </p:spTree>
    <p:extLst>
      <p:ext uri="{BB962C8B-B14F-4D97-AF65-F5344CB8AC3E}">
        <p14:creationId xmlns:p14="http://schemas.microsoft.com/office/powerpoint/2010/main" val="15143252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05000"/>
              </a:lnSpc>
              <a:spcBef>
                <a:spcPts val="6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25. Vị trí công tác và thời hạn phải định kỳ chuyển đổi</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Người </a:t>
            </a:r>
            <a:r>
              <a:rPr lang="vi-VN" sz="2100" b="1" kern="0">
                <a:solidFill>
                  <a:srgbClr val="0000FF"/>
                </a:solidFill>
                <a:latin typeface="Arial" charset="0"/>
              </a:rPr>
              <a:t>có chức vụ, quyền hạn làm việc tại một số vị trí liên quan đến công tác tổ chức cán bộ, quản lý tài chính công, tài sản công, đầu tư công, trực tiếp tiếp xúc và giải quyết công việc của cơ quan, tổ chức, đơn vị, cá nhân khác phải được chuyển đổi vị trí công </a:t>
            </a:r>
            <a:r>
              <a:rPr lang="vi-VN" sz="2100" b="1" kern="0" smtClean="0">
                <a:solidFill>
                  <a:srgbClr val="0000FF"/>
                </a:solidFill>
                <a:latin typeface="Arial" charset="0"/>
              </a:rPr>
              <a:t>tác.</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Thời </a:t>
            </a:r>
            <a:r>
              <a:rPr lang="vi-VN" sz="2100" b="1" kern="0">
                <a:solidFill>
                  <a:srgbClr val="FF0066"/>
                </a:solidFill>
                <a:latin typeface="Arial" charset="0"/>
              </a:rPr>
              <a:t>hạn định kỳ chuyển đổi vị trí công tác là từ đủ 02 năm đến 05 năm theo đặc thù của từng ngành, lĩnh </a:t>
            </a:r>
            <a:r>
              <a:rPr lang="vi-VN" sz="2100" b="1" kern="0" smtClean="0">
                <a:solidFill>
                  <a:srgbClr val="FF0066"/>
                </a:solidFill>
                <a:latin typeface="Arial" charset="0"/>
              </a:rPr>
              <a:t>vực.</a:t>
            </a:r>
            <a:endParaRPr lang="en-US" sz="2100" b="1" kern="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Đối </a:t>
            </a:r>
            <a:r>
              <a:rPr lang="vi-VN" sz="2100" b="1" kern="0">
                <a:solidFill>
                  <a:srgbClr val="0000FF"/>
                </a:solidFill>
                <a:latin typeface="Arial" charset="0"/>
              </a:rPr>
              <a:t>với cơ quan, tổ chức, đơn vị chỉ có một vị trí phải định kỳ chuyển đổi công tác mà vị trí này có yêu cầu chuyên môn, nghiệp vụ đặc thù so với vị trí khác của cơ quan, tổ chức, đơn vị đó thì việc chuyển đổi vị trí công tác do người đứng đầu cơ quan, tổ chức, đơn vị sử dụng người có chức vụ, quyền hạn đề nghị với cơ quan có thẩm quyền quyết định chuyển đổi</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20907192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26. Kế hoạch chuyển đổi vị trí công tác</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Định </a:t>
            </a:r>
            <a:r>
              <a:rPr lang="vi-VN" sz="2300" b="1" kern="0">
                <a:solidFill>
                  <a:srgbClr val="0000FF"/>
                </a:solidFill>
                <a:latin typeface="Arial" charset="0"/>
              </a:rPr>
              <a:t>kỳ hằng năm, người đứng đầu cơ quan, tổ chức, đơn vị phải ban hành và công khai kế hoạch chuyển đổi vị trí công tác đối với người có chức vụ, quyền hạn theo thẩm quyền quản lý cán </a:t>
            </a:r>
            <a:r>
              <a:rPr lang="vi-VN" sz="2300" b="1" kern="0" smtClean="0">
                <a:solidFill>
                  <a:srgbClr val="0000FF"/>
                </a:solidFill>
                <a:latin typeface="Arial" charset="0"/>
              </a:rPr>
              <a:t>bộ.</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Kế </a:t>
            </a:r>
            <a:r>
              <a:rPr lang="vi-VN" sz="2300" b="1" kern="0">
                <a:solidFill>
                  <a:srgbClr val="0000FF"/>
                </a:solidFill>
                <a:latin typeface="Arial" charset="0"/>
              </a:rPr>
              <a:t>hoạch chuyển đổi vị trí công tác phải nêu rõ mục đích, yêu cầu, trường hợp cụ thể phải chuyển đổi vị trí công tác, thời gian thực hiện chuyển đổi, quyền, nghĩa vụ của người phải chuyển đổi vị trí công tác và biện pháp tổ chức thực hiện</a:t>
            </a:r>
            <a:r>
              <a:rPr lang="vi-VN"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1988516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27. Cải cách hành chính</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0" algn="just" eaLnBrk="1" hangingPunct="1">
              <a:lnSpc>
                <a:spcPct val="114000"/>
              </a:lnSpc>
              <a:spcBef>
                <a:spcPts val="1200"/>
              </a:spcBef>
              <a:spcAft>
                <a:spcPts val="0"/>
              </a:spcAft>
              <a:buClr>
                <a:srgbClr val="FF0000"/>
              </a:buClr>
              <a:buNone/>
              <a:defRPr/>
            </a:pPr>
            <a:r>
              <a:rPr lang="vi-VN" sz="2200" b="1" kern="0" smtClean="0">
                <a:solidFill>
                  <a:srgbClr val="0000FF"/>
                </a:solidFill>
                <a:latin typeface="Arial" charset="0"/>
              </a:rPr>
              <a:t>Cơ </a:t>
            </a:r>
            <a:r>
              <a:rPr lang="vi-VN" sz="2200" b="1" kern="0">
                <a:solidFill>
                  <a:srgbClr val="0000FF"/>
                </a:solidFill>
                <a:latin typeface="Arial" charset="0"/>
              </a:rPr>
              <a:t>quan, tổ chức, đơn vị, trong phạm vi nhiệm vụ, quyền hạn của mình, có trách nhiệm sau </a:t>
            </a:r>
            <a:r>
              <a:rPr lang="vi-VN" sz="2200" b="1" kern="0" smtClean="0">
                <a:solidFill>
                  <a:srgbClr val="0000FF"/>
                </a:solidFill>
                <a:latin typeface="Arial" charset="0"/>
              </a:rPr>
              <a:t>đây:</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Công </a:t>
            </a:r>
            <a:r>
              <a:rPr lang="vi-VN" sz="2200" b="1" kern="0">
                <a:solidFill>
                  <a:srgbClr val="0000FF"/>
                </a:solidFill>
                <a:latin typeface="Arial" charset="0"/>
              </a:rPr>
              <a:t>khai, hướng dẫn thủ tục hành chính, đơn giản hóa và cắt giảm thủ tục trực tiếp tiếp xúc với cơ quan, tổ chức, đơn vị, cá nhân khi giải quyết công </a:t>
            </a:r>
            <a:r>
              <a:rPr lang="vi-VN" sz="2200" b="1" kern="0" smtClean="0">
                <a:solidFill>
                  <a:srgbClr val="0000FF"/>
                </a:solidFill>
                <a:latin typeface="Arial" charset="0"/>
              </a:rPr>
              <a:t>việc;</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Tăng </a:t>
            </a:r>
            <a:r>
              <a:rPr lang="vi-VN" sz="2200" b="1" kern="0">
                <a:solidFill>
                  <a:srgbClr val="0000FF"/>
                </a:solidFill>
                <a:latin typeface="Arial" charset="0"/>
              </a:rPr>
              <a:t>cường kiểm tra, giám sát việc thực hiện nhiệm vụ, công vụ, việc quản lý, sử dụng tài chính công, tài sản </a:t>
            </a:r>
            <a:r>
              <a:rPr lang="vi-VN" sz="2200" b="1" kern="0" smtClean="0">
                <a:solidFill>
                  <a:srgbClr val="0000FF"/>
                </a:solidFill>
                <a:latin typeface="Arial" charset="0"/>
              </a:rPr>
              <a:t>công;</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Xây </a:t>
            </a:r>
            <a:r>
              <a:rPr lang="vi-VN" sz="2200" b="1" kern="0">
                <a:solidFill>
                  <a:srgbClr val="0000FF"/>
                </a:solidFill>
                <a:latin typeface="Arial" charset="0"/>
              </a:rPr>
              <a:t>dựng và nâng cao chất lượng đội ngũ cán bộ, công chức, viên chức; quy định về vị trí việc làm trong cơ quan, tổ chức, đơn vị </a:t>
            </a:r>
            <a:r>
              <a:rPr lang="vi-VN" sz="2200" b="1" kern="0" smtClean="0">
                <a:solidFill>
                  <a:srgbClr val="0000FF"/>
                </a:solidFill>
                <a:latin typeface="Arial" charset="0"/>
              </a:rPr>
              <a:t>mình;</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Thực </a:t>
            </a:r>
            <a:r>
              <a:rPr lang="vi-VN" sz="2200" b="1" kern="0">
                <a:solidFill>
                  <a:srgbClr val="0000FF"/>
                </a:solidFill>
                <a:latin typeface="Arial" charset="0"/>
              </a:rPr>
              <a:t>hiện nhiệm vụ khác về cải cách hành chính</a:t>
            </a:r>
            <a:r>
              <a:rPr lang="vi-VN"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19046028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49</a:t>
            </a:fld>
            <a:endParaRPr lang="en-US" altLang="en-US" sz="1000" smtClean="0">
              <a:latin typeface="Arial Black"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8008"/>
            <a:ext cx="9144002" cy="5141984"/>
          </a:xfrm>
          <a:prstGeom prst="rect">
            <a:avLst/>
          </a:prstGeom>
        </p:spPr>
      </p:pic>
    </p:spTree>
    <p:extLst>
      <p:ext uri="{BB962C8B-B14F-4D97-AF65-F5344CB8AC3E}">
        <p14:creationId xmlns:p14="http://schemas.microsoft.com/office/powerpoint/2010/main" val="202375488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NGUỒN </a:t>
            </a:r>
            <a:r>
              <a:rPr lang="en-US" sz="2800" b="1">
                <a:solidFill>
                  <a:srgbClr val="FF0000"/>
                </a:solidFill>
                <a:latin typeface="Arial" panose="020B0604020202020204" pitchFamily="34" charset="0"/>
                <a:cs typeface="Arial" panose="020B0604020202020204" pitchFamily="34" charset="0"/>
              </a:rPr>
              <a:t>GỐC, Ý NGHĨA CỦA NGÀY PHÁP </a:t>
            </a:r>
            <a:r>
              <a:rPr lang="en-US" sz="2800" b="1" smtClean="0">
                <a:solidFill>
                  <a:srgbClr val="FF0000"/>
                </a:solidFill>
                <a:latin typeface="Arial" panose="020B0604020202020204" pitchFamily="34" charset="0"/>
                <a:cs typeface="Arial" panose="020B0604020202020204" pitchFamily="34" charset="0"/>
              </a:rPr>
              <a:t>LUẬT</a:t>
            </a:r>
            <a:endParaRPr lang="en-US" sz="2800" b="1">
              <a:solidFill>
                <a:srgbClr val="FF0000"/>
              </a:solidFill>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bwMode="auto">
          <a:xfrm>
            <a:off x="4419600" y="1219200"/>
            <a:ext cx="4583113"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1588" algn="just" eaLnBrk="1" hangingPunct="1">
              <a:lnSpc>
                <a:spcPct val="108000"/>
              </a:lnSpc>
              <a:spcBef>
                <a:spcPts val="1200"/>
              </a:spcBef>
              <a:spcAft>
                <a:spcPts val="0"/>
              </a:spcAft>
              <a:buClr>
                <a:srgbClr val="FF0000"/>
              </a:buClr>
              <a:buFont typeface="Wingdings" pitchFamily="2" charset="2"/>
              <a:buChar char="Ø"/>
              <a:defRPr/>
            </a:pPr>
            <a:r>
              <a:rPr lang="es-MX" sz="2100" b="1" kern="0" smtClean="0">
                <a:solidFill>
                  <a:srgbClr val="0000FF"/>
                </a:solidFill>
                <a:latin typeface="Arial" charset="0"/>
              </a:rPr>
              <a:t>   Trên </a:t>
            </a:r>
            <a:r>
              <a:rPr lang="es-MX" sz="2100" b="1" kern="0">
                <a:solidFill>
                  <a:srgbClr val="0000FF"/>
                </a:solidFill>
                <a:latin typeface="Arial" charset="0"/>
              </a:rPr>
              <a:t>thế giới, hiện có khoảng 40 quốc gia lấy ngày ký, ban hành hoặc thông qua Hiến pháp để hàng năm tổ chức kỷ niệm “Ngày Hiến pháp” của mình. Trong ngày này, tổ chức nhiều hình thức phổ biến, giáo dục pháp luật trong cộng </a:t>
            </a:r>
            <a:r>
              <a:rPr lang="es-MX" sz="2100" b="1" kern="0" smtClean="0">
                <a:solidFill>
                  <a:srgbClr val="0000FF"/>
                </a:solidFill>
                <a:latin typeface="Arial" charset="0"/>
              </a:rPr>
              <a:t>đồng.</a:t>
            </a:r>
          </a:p>
          <a:p>
            <a:pPr marL="0" indent="1588" algn="just" eaLnBrk="1" hangingPunct="1">
              <a:lnSpc>
                <a:spcPct val="108000"/>
              </a:lnSpc>
              <a:spcBef>
                <a:spcPts val="1200"/>
              </a:spcBef>
              <a:spcAft>
                <a:spcPts val="0"/>
              </a:spcAft>
              <a:buClr>
                <a:srgbClr val="FF0000"/>
              </a:buClr>
              <a:buFont typeface="Wingdings" pitchFamily="2" charset="2"/>
              <a:buChar char="Ø"/>
              <a:defRPr/>
            </a:pPr>
            <a:r>
              <a:rPr lang="es-MX" sz="2100" b="1" kern="0" smtClean="0">
                <a:solidFill>
                  <a:srgbClr val="0000FF"/>
                </a:solidFill>
                <a:latin typeface="Arial" charset="0"/>
              </a:rPr>
              <a:t>   Chính </a:t>
            </a:r>
            <a:r>
              <a:rPr lang="es-MX" sz="2100" b="1" kern="0">
                <a:solidFill>
                  <a:srgbClr val="0000FF"/>
                </a:solidFill>
                <a:latin typeface="Arial" charset="0"/>
              </a:rPr>
              <a:t>vì vậy, </a:t>
            </a:r>
            <a:r>
              <a:rPr lang="es-MX" sz="2100" b="1" kern="0" smtClean="0">
                <a:solidFill>
                  <a:srgbClr val="0000FF"/>
                </a:solidFill>
                <a:latin typeface="Arial" charset="0"/>
              </a:rPr>
              <a:t>Chính phủ đã đề xuất </a:t>
            </a:r>
            <a:r>
              <a:rPr lang="es-MX" sz="2100" b="1" kern="0">
                <a:solidFill>
                  <a:srgbClr val="0000FF"/>
                </a:solidFill>
                <a:latin typeface="Arial" charset="0"/>
              </a:rPr>
              <a:t>ngày 09/11 - Ngày ban hành Hiến pháp năm 1946 được xác định là Ngày pháp luật Việt Nam; </a:t>
            </a:r>
            <a:r>
              <a:rPr lang="es-MX" sz="2100" b="1" kern="0" smtClean="0">
                <a:solidFill>
                  <a:srgbClr val="0000FF"/>
                </a:solidFill>
                <a:latin typeface="Arial" charset="0"/>
              </a:rPr>
              <a:t>chính </a:t>
            </a:r>
            <a:r>
              <a:rPr lang="es-MX" sz="2100" b="1" kern="0">
                <a:solidFill>
                  <a:srgbClr val="0000FF"/>
                </a:solidFill>
                <a:latin typeface="Arial" charset="0"/>
              </a:rPr>
              <a:t>thức </a:t>
            </a:r>
            <a:r>
              <a:rPr lang="es-MX" sz="2100" b="1" kern="0" smtClean="0">
                <a:solidFill>
                  <a:srgbClr val="0000FF"/>
                </a:solidFill>
                <a:latin typeface="Arial" charset="0"/>
              </a:rPr>
              <a:t>được luật </a:t>
            </a:r>
            <a:r>
              <a:rPr lang="es-MX" sz="2100" b="1" kern="0">
                <a:solidFill>
                  <a:srgbClr val="0000FF"/>
                </a:solidFill>
                <a:latin typeface="Arial" charset="0"/>
              </a:rPr>
              <a:t>hóa tại </a:t>
            </a:r>
            <a:r>
              <a:rPr lang="es-MX" sz="2100" b="1" kern="0" smtClean="0">
                <a:solidFill>
                  <a:srgbClr val="0000FF"/>
                </a:solidFill>
                <a:latin typeface="Arial" charset="0"/>
              </a:rPr>
              <a:t/>
            </a:r>
            <a:br>
              <a:rPr lang="es-MX" sz="2100" b="1" kern="0" smtClean="0">
                <a:solidFill>
                  <a:srgbClr val="0000FF"/>
                </a:solidFill>
                <a:latin typeface="Arial" charset="0"/>
              </a:rPr>
            </a:br>
            <a:r>
              <a:rPr lang="es-MX" sz="2100" b="1" kern="0" smtClean="0">
                <a:solidFill>
                  <a:srgbClr val="FF0000"/>
                </a:solidFill>
                <a:latin typeface="Arial" charset="0"/>
              </a:rPr>
              <a:t>Điều </a:t>
            </a:r>
            <a:r>
              <a:rPr lang="es-MX" sz="2100" b="1" kern="0">
                <a:solidFill>
                  <a:srgbClr val="FF0000"/>
                </a:solidFill>
                <a:latin typeface="Arial" charset="0"/>
              </a:rPr>
              <a:t>8</a:t>
            </a:r>
            <a:r>
              <a:rPr lang="es-MX" sz="2100" b="1" kern="0" smtClean="0">
                <a:solidFill>
                  <a:srgbClr val="FF0000"/>
                </a:solidFill>
                <a:latin typeface="Arial" charset="0"/>
              </a:rPr>
              <a:t>, Luật </a:t>
            </a:r>
            <a:r>
              <a:rPr lang="es-MX" sz="2100" b="1" kern="0">
                <a:solidFill>
                  <a:srgbClr val="FF0000"/>
                </a:solidFill>
                <a:latin typeface="Arial" charset="0"/>
              </a:rPr>
              <a:t>phổ biến, giáo dục pháp luật năm 2012</a:t>
            </a:r>
            <a:r>
              <a:rPr lang="es-MX" sz="2100" b="1" kern="0" smtClean="0">
                <a:solidFill>
                  <a:srgbClr val="FF0000"/>
                </a:solidFill>
                <a:latin typeface="Arial" charset="0"/>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1371600"/>
            <a:ext cx="3835400" cy="5181600"/>
          </a:xfrm>
          <a:prstGeom prst="rect">
            <a:avLst/>
          </a:prstGeom>
        </p:spPr>
      </p:pic>
    </p:spTree>
    <p:extLst>
      <p:ext uri="{BB962C8B-B14F-4D97-AF65-F5344CB8AC3E}">
        <p14:creationId xmlns:p14="http://schemas.microsoft.com/office/powerpoint/2010/main" val="33463102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30. Cơ quan kiểm soát tài sản, thu nhập</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200" b="1" kern="0" smtClean="0">
                <a:solidFill>
                  <a:srgbClr val="FF0066"/>
                </a:solidFill>
                <a:latin typeface="Arial" charset="0"/>
              </a:rPr>
              <a:t>Thanh </a:t>
            </a:r>
            <a:r>
              <a:rPr lang="vi-VN" sz="2200" b="1" kern="0">
                <a:solidFill>
                  <a:srgbClr val="FF0066"/>
                </a:solidFill>
                <a:latin typeface="Arial" charset="0"/>
              </a:rPr>
              <a:t>tra tỉnh </a:t>
            </a:r>
            <a:r>
              <a:rPr lang="vi-VN" sz="2200" b="1" kern="0">
                <a:solidFill>
                  <a:srgbClr val="0000FF"/>
                </a:solidFill>
                <a:latin typeface="Arial" charset="0"/>
              </a:rPr>
              <a:t>kiểm soát tài sản, thu nhập của người có nghĩa vụ kê khai công tác tại cơ quan, tổ chức, đơn vị, doanh nghiệp nhà nước thuộc thẩm quyền quản lý của chính quyền địa phương, trừ trường hợp quy định tại </a:t>
            </a:r>
            <a:r>
              <a:rPr lang="en-US" sz="2200" b="1" kern="0" smtClean="0">
                <a:solidFill>
                  <a:srgbClr val="0000FF"/>
                </a:solidFill>
                <a:latin typeface="Arial" charset="0"/>
              </a:rPr>
              <a:t/>
            </a:r>
            <a:br>
              <a:rPr lang="en-US" sz="2200" b="1" kern="0" smtClean="0">
                <a:solidFill>
                  <a:srgbClr val="0000FF"/>
                </a:solidFill>
                <a:latin typeface="Arial" charset="0"/>
              </a:rPr>
            </a:br>
            <a:r>
              <a:rPr lang="vi-VN" sz="2200" b="1" kern="0" smtClean="0">
                <a:solidFill>
                  <a:srgbClr val="0000FF"/>
                </a:solidFill>
                <a:latin typeface="Arial" charset="0"/>
              </a:rPr>
              <a:t>khoản </a:t>
            </a:r>
            <a:r>
              <a:rPr lang="vi-VN" sz="2200" b="1" kern="0">
                <a:solidFill>
                  <a:srgbClr val="0000FF"/>
                </a:solidFill>
                <a:latin typeface="Arial" charset="0"/>
              </a:rPr>
              <a:t>1 Điều này</a:t>
            </a:r>
            <a:r>
              <a:rPr lang="vi-VN"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27301325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31. Nhiệm vụ, quyền hạn của </a:t>
            </a:r>
            <a:r>
              <a:rPr lang="vi-VN" sz="2300" b="1" smtClean="0">
                <a:solidFill>
                  <a:srgbClr val="FF0000"/>
                </a:solidFill>
                <a:latin typeface="Arial" panose="020B0604020202020204" pitchFamily="34" charset="0"/>
                <a:cs typeface="Arial" panose="020B0604020202020204" pitchFamily="34" charset="0"/>
              </a:rPr>
              <a:t>Cơ </a:t>
            </a:r>
            <a:r>
              <a:rPr lang="vi-VN" sz="2300" b="1">
                <a:solidFill>
                  <a:srgbClr val="FF0000"/>
                </a:solidFill>
                <a:latin typeface="Arial" panose="020B0604020202020204" pitchFamily="34" charset="0"/>
                <a:cs typeface="Arial" panose="020B0604020202020204" pitchFamily="34" charset="0"/>
              </a:rPr>
              <a:t>quan kiểm soát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vi-VN" sz="2300" b="1" smtClean="0">
                <a:solidFill>
                  <a:srgbClr val="FF0000"/>
                </a:solidFill>
                <a:latin typeface="Arial" panose="020B0604020202020204" pitchFamily="34" charset="0"/>
                <a:cs typeface="Arial" panose="020B0604020202020204" pitchFamily="34" charset="0"/>
              </a:rPr>
              <a:t>tài </a:t>
            </a:r>
            <a:r>
              <a:rPr lang="vi-VN" sz="2300" b="1">
                <a:solidFill>
                  <a:srgbClr val="FF0000"/>
                </a:solidFill>
                <a:latin typeface="Arial" panose="020B0604020202020204" pitchFamily="34" charset="0"/>
                <a:cs typeface="Arial" panose="020B0604020202020204" pitchFamily="34" charset="0"/>
              </a:rPr>
              <a:t>sản, thu nhập</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3000"/>
              </a:lnSpc>
              <a:spcBef>
                <a:spcPts val="500"/>
              </a:spcBef>
              <a:spcAft>
                <a:spcPts val="0"/>
              </a:spcAft>
              <a:buClr>
                <a:srgbClr val="FF0000"/>
              </a:buClr>
              <a:buFont typeface="+mj-lt"/>
              <a:buAutoNum type="arabicPeriod" startAt="2"/>
              <a:defRPr/>
            </a:pPr>
            <a:r>
              <a:rPr lang="vi-VN" sz="1900" b="1" kern="0" smtClean="0">
                <a:solidFill>
                  <a:srgbClr val="0000FF"/>
                </a:solidFill>
                <a:latin typeface="Arial" charset="0"/>
              </a:rPr>
              <a:t>Cơ </a:t>
            </a:r>
            <a:r>
              <a:rPr lang="vi-VN" sz="1900" b="1" kern="0">
                <a:solidFill>
                  <a:srgbClr val="0000FF"/>
                </a:solidFill>
                <a:latin typeface="Arial" charset="0"/>
              </a:rPr>
              <a:t>quan kiểm soát tài sản, thu nhập có quyền hạn sau </a:t>
            </a:r>
            <a:r>
              <a:rPr lang="vi-VN" sz="1900" b="1" kern="0" smtClean="0">
                <a:solidFill>
                  <a:srgbClr val="0000FF"/>
                </a:solidFill>
                <a:latin typeface="Arial" charset="0"/>
              </a:rPr>
              <a:t>đây:</a:t>
            </a:r>
            <a:endParaRPr lang="en-US" sz="1900" b="1" kern="0" smtClean="0">
              <a:solidFill>
                <a:srgbClr val="0000FF"/>
              </a:solidFill>
              <a:latin typeface="Arial" charset="0"/>
            </a:endParaRPr>
          </a:p>
          <a:p>
            <a:pPr marL="565150" indent="-457200" algn="just" eaLnBrk="1" hangingPunct="1">
              <a:lnSpc>
                <a:spcPct val="103000"/>
              </a:lnSpc>
              <a:spcBef>
                <a:spcPts val="500"/>
              </a:spcBef>
              <a:spcAft>
                <a:spcPts val="0"/>
              </a:spcAft>
              <a:buClr>
                <a:srgbClr val="FF0000"/>
              </a:buClr>
              <a:buFont typeface="+mj-lt"/>
              <a:buAutoNum type="alphaLcParenR"/>
              <a:defRPr/>
            </a:pPr>
            <a:r>
              <a:rPr lang="vi-VN" sz="1900" b="1" kern="0" smtClean="0">
                <a:solidFill>
                  <a:srgbClr val="0000FF"/>
                </a:solidFill>
                <a:latin typeface="Arial" charset="0"/>
              </a:rPr>
              <a:t>Yêu </a:t>
            </a:r>
            <a:r>
              <a:rPr lang="vi-VN" sz="1900" b="1" kern="0">
                <a:solidFill>
                  <a:srgbClr val="0000FF"/>
                </a:solidFill>
                <a:latin typeface="Arial" charset="0"/>
              </a:rPr>
              <a:t>cầu người có nghĩa vụ kê khai cung cấp, bổ sung thông tin có liên quan, giải trình khi có biến động tăng về tài sản, thu nhập từ </a:t>
            </a:r>
            <a:r>
              <a:rPr lang="vi-VN" sz="1900" b="1" kern="0">
                <a:solidFill>
                  <a:srgbClr val="FF0066"/>
                </a:solidFill>
                <a:latin typeface="Arial" charset="0"/>
              </a:rPr>
              <a:t>300</a:t>
            </a:r>
            <a:r>
              <a:rPr lang="en-US" sz="1900" b="1" kern="0">
                <a:solidFill>
                  <a:srgbClr val="FF0066"/>
                </a:solidFill>
                <a:latin typeface="Arial" charset="0"/>
              </a:rPr>
              <a:t>.</a:t>
            </a:r>
            <a:r>
              <a:rPr lang="vi-VN" sz="1900" b="1" kern="0">
                <a:solidFill>
                  <a:srgbClr val="FF0066"/>
                </a:solidFill>
                <a:latin typeface="Arial" charset="0"/>
              </a:rPr>
              <a:t>000.000 đồng trở lên </a:t>
            </a:r>
            <a:r>
              <a:rPr lang="vi-VN" sz="1900" b="1" kern="0">
                <a:solidFill>
                  <a:srgbClr val="0000FF"/>
                </a:solidFill>
                <a:latin typeface="Arial" charset="0"/>
              </a:rPr>
              <a:t>so với tài sản, thu nhập đã kê khai lần liền trước đó hoặc để phục vụ việc xác minh tài sản, thu </a:t>
            </a:r>
            <a:r>
              <a:rPr lang="vi-VN" sz="1900" b="1" kern="0" smtClean="0">
                <a:solidFill>
                  <a:srgbClr val="0000FF"/>
                </a:solidFill>
                <a:latin typeface="Arial" charset="0"/>
              </a:rPr>
              <a:t>nhập;</a:t>
            </a:r>
            <a:endParaRPr lang="en-US" sz="1900" b="1" kern="0" smtClean="0">
              <a:solidFill>
                <a:srgbClr val="0000FF"/>
              </a:solidFill>
              <a:latin typeface="Arial" charset="0"/>
            </a:endParaRPr>
          </a:p>
          <a:p>
            <a:pPr marL="565150" indent="-457200" algn="just" eaLnBrk="1" hangingPunct="1">
              <a:lnSpc>
                <a:spcPct val="103000"/>
              </a:lnSpc>
              <a:spcBef>
                <a:spcPts val="500"/>
              </a:spcBef>
              <a:spcAft>
                <a:spcPts val="0"/>
              </a:spcAft>
              <a:buClr>
                <a:srgbClr val="FF0000"/>
              </a:buClr>
              <a:buFont typeface="+mj-lt"/>
              <a:buAutoNum type="alphaLcParenR"/>
              <a:defRPr/>
            </a:pPr>
            <a:r>
              <a:rPr lang="vi-VN" sz="1900" b="1" kern="0" smtClean="0">
                <a:solidFill>
                  <a:srgbClr val="0000FF"/>
                </a:solidFill>
                <a:latin typeface="Arial" charset="0"/>
              </a:rPr>
              <a:t>Yêu </a:t>
            </a:r>
            <a:r>
              <a:rPr lang="vi-VN" sz="1900" b="1" kern="0">
                <a:solidFill>
                  <a:srgbClr val="0000FF"/>
                </a:solidFill>
                <a:latin typeface="Arial" charset="0"/>
              </a:rPr>
              <a:t>cầu cơ quan, tổ chức, đơn vị, cá nhân có liên quan cung cấp thông tin về tài sản, thu nhập của người có nghĩa vụ kê khai để phục vụ việc xác minh tài sản, thu </a:t>
            </a:r>
            <a:r>
              <a:rPr lang="vi-VN" sz="1900" b="1" kern="0" smtClean="0">
                <a:solidFill>
                  <a:srgbClr val="0000FF"/>
                </a:solidFill>
                <a:latin typeface="Arial" charset="0"/>
              </a:rPr>
              <a:t>nhập;</a:t>
            </a:r>
            <a:endParaRPr lang="en-US" sz="1900" b="1" kern="0" smtClean="0">
              <a:solidFill>
                <a:srgbClr val="0000FF"/>
              </a:solidFill>
              <a:latin typeface="Arial" charset="0"/>
            </a:endParaRPr>
          </a:p>
          <a:p>
            <a:pPr marL="565150" indent="-457200" algn="just" eaLnBrk="1" hangingPunct="1">
              <a:lnSpc>
                <a:spcPct val="103000"/>
              </a:lnSpc>
              <a:spcBef>
                <a:spcPts val="500"/>
              </a:spcBef>
              <a:spcAft>
                <a:spcPts val="0"/>
              </a:spcAft>
              <a:buClr>
                <a:srgbClr val="FF0000"/>
              </a:buClr>
              <a:buFont typeface="+mj-lt"/>
              <a:buAutoNum type="alphaLcParenR"/>
              <a:defRPr/>
            </a:pPr>
            <a:r>
              <a:rPr lang="vi-VN" sz="1900" b="1" kern="0" smtClean="0">
                <a:solidFill>
                  <a:srgbClr val="0000FF"/>
                </a:solidFill>
                <a:latin typeface="Arial" charset="0"/>
              </a:rPr>
              <a:t>Xác </a:t>
            </a:r>
            <a:r>
              <a:rPr lang="vi-VN" sz="1900" b="1" kern="0">
                <a:solidFill>
                  <a:srgbClr val="0000FF"/>
                </a:solidFill>
                <a:latin typeface="Arial" charset="0"/>
              </a:rPr>
              <a:t>minh tài sản, thu nhập và kiến nghị xử lý vi phạm quy định của pháp luật về kiểm soát tài sản, thu </a:t>
            </a:r>
            <a:r>
              <a:rPr lang="vi-VN" sz="1900" b="1" kern="0" smtClean="0">
                <a:solidFill>
                  <a:srgbClr val="0000FF"/>
                </a:solidFill>
                <a:latin typeface="Arial" charset="0"/>
              </a:rPr>
              <a:t>nhập;</a:t>
            </a:r>
            <a:endParaRPr lang="en-US" sz="1900" b="1" kern="0" smtClean="0">
              <a:solidFill>
                <a:srgbClr val="0000FF"/>
              </a:solidFill>
              <a:latin typeface="Arial" charset="0"/>
            </a:endParaRPr>
          </a:p>
          <a:p>
            <a:pPr marL="565150" indent="-457200" algn="just" eaLnBrk="1" hangingPunct="1">
              <a:lnSpc>
                <a:spcPct val="103000"/>
              </a:lnSpc>
              <a:spcBef>
                <a:spcPts val="500"/>
              </a:spcBef>
              <a:spcAft>
                <a:spcPts val="0"/>
              </a:spcAft>
              <a:buClr>
                <a:srgbClr val="FF0000"/>
              </a:buClr>
              <a:buFont typeface="+mj-lt"/>
              <a:buAutoNum type="alphaLcParenR"/>
              <a:defRPr/>
            </a:pPr>
            <a:r>
              <a:rPr lang="vi-VN" sz="1900" b="1" kern="0" smtClean="0">
                <a:solidFill>
                  <a:srgbClr val="0000FF"/>
                </a:solidFill>
                <a:latin typeface="Arial" charset="0"/>
              </a:rPr>
              <a:t>Yêu </a:t>
            </a:r>
            <a:r>
              <a:rPr lang="vi-VN" sz="1900" b="1" kern="0">
                <a:solidFill>
                  <a:srgbClr val="0000FF"/>
                </a:solidFill>
                <a:latin typeface="Arial" charset="0"/>
              </a:rPr>
              <a:t>cầu cơ quan, tổ chức, đơn vị, cá nhân có thẩm quyền hoặc cơ quan, tổ chức, đơn vị, cá nhân đang quản lý tài sản, thu nhập áp dụng biện pháp cần thiết theo quy định của pháp luật nhằm ngăn chặn việc tẩu tán, hủy hoại, chuyển dịch tài sản, thu nhập hoặc hành vi khác cản trở hoạt động xác minh tài sản, thu </a:t>
            </a:r>
            <a:r>
              <a:rPr lang="vi-VN" sz="1900" b="1" kern="0" smtClean="0">
                <a:solidFill>
                  <a:srgbClr val="0000FF"/>
                </a:solidFill>
                <a:latin typeface="Arial" charset="0"/>
              </a:rPr>
              <a:t>nhập;</a:t>
            </a:r>
            <a:endParaRPr lang="en-US" sz="1900" b="1" kern="0" smtClean="0">
              <a:solidFill>
                <a:srgbClr val="0000FF"/>
              </a:solidFill>
              <a:latin typeface="Arial" charset="0"/>
            </a:endParaRPr>
          </a:p>
          <a:p>
            <a:pPr marL="565150" indent="-450850" algn="just" eaLnBrk="1" hangingPunct="1">
              <a:lnSpc>
                <a:spcPct val="103000"/>
              </a:lnSpc>
              <a:spcBef>
                <a:spcPts val="500"/>
              </a:spcBef>
              <a:spcAft>
                <a:spcPts val="0"/>
              </a:spcAft>
              <a:buClr>
                <a:srgbClr val="FF0000"/>
              </a:buClr>
              <a:buNone/>
              <a:defRPr/>
            </a:pPr>
            <a:r>
              <a:rPr lang="vi-VN" sz="1900" b="1" kern="0" smtClean="0">
                <a:solidFill>
                  <a:srgbClr val="FF0000"/>
                </a:solidFill>
                <a:latin typeface="Arial" charset="0"/>
              </a:rPr>
              <a:t>đ</a:t>
            </a:r>
            <a:r>
              <a:rPr lang="vi-VN" sz="1900" b="1" kern="0">
                <a:solidFill>
                  <a:srgbClr val="FF0000"/>
                </a:solidFill>
                <a:latin typeface="Arial" charset="0"/>
              </a:rPr>
              <a:t>) </a:t>
            </a:r>
            <a:r>
              <a:rPr lang="en-US" sz="1900" b="1" kern="0" smtClean="0">
                <a:solidFill>
                  <a:srgbClr val="FF0000"/>
                </a:solidFill>
                <a:latin typeface="Arial" charset="0"/>
              </a:rPr>
              <a:t> </a:t>
            </a:r>
            <a:r>
              <a:rPr lang="vi-VN" sz="1900" b="1" kern="0" smtClean="0">
                <a:solidFill>
                  <a:srgbClr val="0000FF"/>
                </a:solidFill>
                <a:latin typeface="Arial" charset="0"/>
              </a:rPr>
              <a:t>Đề </a:t>
            </a:r>
            <a:r>
              <a:rPr lang="vi-VN" sz="1900" b="1" kern="0">
                <a:solidFill>
                  <a:srgbClr val="0000FF"/>
                </a:solidFill>
                <a:latin typeface="Arial" charset="0"/>
              </a:rPr>
              <a:t>nghị cơ quan, tổ chức, cá nhân có thẩm quyền định giá, thẩm định giá, giám định tài sản, thu nhập phục vụ việc xác minh</a:t>
            </a:r>
            <a:r>
              <a:rPr lang="vi-VN"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28541080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52</a:t>
            </a:fld>
            <a:endParaRPr lang="en-US" altLang="en-US" sz="1000" smtClean="0">
              <a:latin typeface="Arial Black"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9828"/>
            <a:ext cx="9144000" cy="5798344"/>
          </a:xfrm>
          <a:prstGeom prst="rect">
            <a:avLst/>
          </a:prstGeom>
        </p:spPr>
      </p:pic>
    </p:spTree>
    <p:extLst>
      <p:ext uri="{BB962C8B-B14F-4D97-AF65-F5344CB8AC3E}">
        <p14:creationId xmlns:p14="http://schemas.microsoft.com/office/powerpoint/2010/main" val="202375488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400" b="1">
                <a:solidFill>
                  <a:srgbClr val="FF0000"/>
                </a:solidFill>
                <a:latin typeface="Arial" panose="020B0604020202020204" pitchFamily="34" charset="0"/>
                <a:cs typeface="Arial" panose="020B0604020202020204" pitchFamily="34" charset="0"/>
              </a:rPr>
              <a:t>Tiểu mục 2</a:t>
            </a:r>
            <a:r>
              <a:rPr lang="en-US" sz="2400" b="1">
                <a:solidFill>
                  <a:srgbClr val="FF0000"/>
                </a:solidFill>
                <a:latin typeface="Arial" panose="020B0604020202020204" pitchFamily="34" charset="0"/>
                <a:cs typeface="Arial" panose="020B0604020202020204" pitchFamily="34" charset="0"/>
              </a:rPr>
              <a:t>. </a:t>
            </a:r>
            <a:r>
              <a:rPr lang="vi-VN" sz="2400" b="1">
                <a:solidFill>
                  <a:srgbClr val="FF0000"/>
                </a:solidFill>
                <a:latin typeface="Arial" panose="020B0604020202020204" pitchFamily="34" charset="0"/>
                <a:cs typeface="Arial" panose="020B0604020202020204" pitchFamily="34" charset="0"/>
              </a:rPr>
              <a:t>KÊ KHAI TÀI SẢN, THU NHẬP</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5000"/>
              </a:lnSpc>
              <a:spcBef>
                <a:spcPts val="600"/>
              </a:spcBef>
              <a:spcAft>
                <a:spcPts val="0"/>
              </a:spcAft>
              <a:buClr>
                <a:srgbClr val="FF0000"/>
              </a:buClr>
              <a:buFont typeface="Wingdings" panose="05000000000000000000" pitchFamily="2" charset="2"/>
              <a:buChar char="v"/>
              <a:defRPr/>
            </a:pPr>
            <a:r>
              <a:rPr lang="vi-VN" sz="1900" b="1" kern="0" smtClean="0">
                <a:solidFill>
                  <a:srgbClr val="FF0066"/>
                </a:solidFill>
                <a:latin typeface="Arial" charset="0"/>
              </a:rPr>
              <a:t>Điều </a:t>
            </a:r>
            <a:r>
              <a:rPr lang="vi-VN" sz="1900" b="1" kern="0">
                <a:solidFill>
                  <a:srgbClr val="FF0066"/>
                </a:solidFill>
                <a:latin typeface="Arial" charset="0"/>
              </a:rPr>
              <a:t>33. Nghĩa vụ kê khai tài sản, thu </a:t>
            </a:r>
            <a:r>
              <a:rPr lang="vi-VN" sz="1900" b="1" kern="0" smtClean="0">
                <a:solidFill>
                  <a:srgbClr val="FF0066"/>
                </a:solidFill>
                <a:latin typeface="Arial" charset="0"/>
              </a:rPr>
              <a:t>nhập</a:t>
            </a:r>
            <a:endParaRPr lang="en-US" sz="1900" b="1" kern="0" smtClean="0">
              <a:solidFill>
                <a:srgbClr val="FF0066"/>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Người </a:t>
            </a:r>
            <a:r>
              <a:rPr lang="vi-VN" sz="1900" b="1" kern="0">
                <a:solidFill>
                  <a:srgbClr val="0000FF"/>
                </a:solidFill>
                <a:latin typeface="Arial" charset="0"/>
              </a:rPr>
              <a:t>có nghĩa vụ kê khai phải kê khai tài sản, thu nhập và biến động về tài sản, thu nhập của mình, của vợ hoặc chồng, con chưa thành niên theo quy định của Luật </a:t>
            </a:r>
            <a:r>
              <a:rPr lang="vi-VN" sz="1900" b="1" kern="0" smtClean="0">
                <a:solidFill>
                  <a:srgbClr val="0000FF"/>
                </a:solidFill>
                <a:latin typeface="Arial" charset="0"/>
              </a:rPr>
              <a:t>này.</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Người </a:t>
            </a:r>
            <a:r>
              <a:rPr lang="vi-VN" sz="1900" b="1" kern="0">
                <a:solidFill>
                  <a:srgbClr val="0000FF"/>
                </a:solidFill>
                <a:latin typeface="Arial" charset="0"/>
              </a:rPr>
              <a:t>có nghĩa vụ kê khai phải kê khai trung thực về tài sản, thu nhập, giải trình trung thực về nguồn gốc của tài sản, thu nhập tăng thêm theo trình tự, thủ tục quy định tại Luật này và chịu trách nhiệm trước pháp luật về việc kê khai tài sản, thu </a:t>
            </a:r>
            <a:r>
              <a:rPr lang="vi-VN" sz="1900" b="1" kern="0" smtClean="0">
                <a:solidFill>
                  <a:srgbClr val="0000FF"/>
                </a:solidFill>
                <a:latin typeface="Arial" charset="0"/>
              </a:rPr>
              <a:t>nhập.</a:t>
            </a:r>
            <a:endParaRPr lang="en-US" sz="1900" b="1" kern="0" smtClean="0">
              <a:solidFill>
                <a:srgbClr val="0000FF"/>
              </a:solidFill>
              <a:latin typeface="Arial" charset="0"/>
            </a:endParaRPr>
          </a:p>
          <a:p>
            <a:pPr marL="565150" indent="-450850" algn="just" eaLnBrk="1" hangingPunct="1">
              <a:lnSpc>
                <a:spcPct val="105000"/>
              </a:lnSpc>
              <a:spcBef>
                <a:spcPts val="600"/>
              </a:spcBef>
              <a:spcAft>
                <a:spcPts val="0"/>
              </a:spcAft>
              <a:buClr>
                <a:srgbClr val="FF0000"/>
              </a:buClr>
              <a:buFont typeface="Wingdings" panose="05000000000000000000" pitchFamily="2" charset="2"/>
              <a:buChar char="v"/>
              <a:defRPr/>
            </a:pPr>
            <a:r>
              <a:rPr lang="vi-VN" sz="1900" b="1" kern="0" smtClean="0">
                <a:solidFill>
                  <a:srgbClr val="FF0066"/>
                </a:solidFill>
                <a:latin typeface="Arial" charset="0"/>
              </a:rPr>
              <a:t>Điều </a:t>
            </a:r>
            <a:r>
              <a:rPr lang="vi-VN" sz="1900" b="1" kern="0">
                <a:solidFill>
                  <a:srgbClr val="FF0066"/>
                </a:solidFill>
                <a:latin typeface="Arial" charset="0"/>
              </a:rPr>
              <a:t>34. Người có nghĩa vụ kê khai tài sản, thu </a:t>
            </a:r>
            <a:r>
              <a:rPr lang="vi-VN" sz="1900" b="1" kern="0" smtClean="0">
                <a:solidFill>
                  <a:srgbClr val="FF0066"/>
                </a:solidFill>
                <a:latin typeface="Arial" charset="0"/>
              </a:rPr>
              <a:t>nhập</a:t>
            </a:r>
            <a:endParaRPr lang="en-US" sz="1900" b="1" kern="0" smtClean="0">
              <a:solidFill>
                <a:srgbClr val="FF0066"/>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Cán </a:t>
            </a:r>
            <a:r>
              <a:rPr lang="vi-VN" sz="1900" b="1" kern="0">
                <a:solidFill>
                  <a:srgbClr val="0000FF"/>
                </a:solidFill>
                <a:latin typeface="Arial" charset="0"/>
              </a:rPr>
              <a:t>bộ, công </a:t>
            </a:r>
            <a:r>
              <a:rPr lang="vi-VN" sz="1900" b="1" kern="0" smtClean="0">
                <a:solidFill>
                  <a:srgbClr val="0000FF"/>
                </a:solidFill>
                <a:latin typeface="Arial" charset="0"/>
              </a:rPr>
              <a:t>chức.</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Sĩ </a:t>
            </a:r>
            <a:r>
              <a:rPr lang="vi-VN" sz="1900" b="1" kern="0">
                <a:solidFill>
                  <a:srgbClr val="0000FF"/>
                </a:solidFill>
                <a:latin typeface="Arial" charset="0"/>
              </a:rPr>
              <a:t>quan Công an nhân dân; sĩ quan </a:t>
            </a:r>
            <a:r>
              <a:rPr lang="en-US" sz="1900" b="1" kern="0" smtClean="0">
                <a:solidFill>
                  <a:srgbClr val="0000FF"/>
                </a:solidFill>
                <a:latin typeface="Arial" charset="0"/>
              </a:rPr>
              <a:t>QĐND</a:t>
            </a:r>
            <a:r>
              <a:rPr lang="vi-VN" sz="1900" b="1" kern="0" smtClean="0">
                <a:solidFill>
                  <a:srgbClr val="0000FF"/>
                </a:solidFill>
                <a:latin typeface="Arial" charset="0"/>
              </a:rPr>
              <a:t>, </a:t>
            </a:r>
            <a:r>
              <a:rPr lang="vi-VN" sz="1900" b="1" kern="0">
                <a:solidFill>
                  <a:srgbClr val="0000FF"/>
                </a:solidFill>
                <a:latin typeface="Arial" charset="0"/>
              </a:rPr>
              <a:t>quân nhân chuyên </a:t>
            </a:r>
            <a:r>
              <a:rPr lang="vi-VN" sz="1900" b="1" kern="0" smtClean="0">
                <a:solidFill>
                  <a:srgbClr val="0000FF"/>
                </a:solidFill>
                <a:latin typeface="Arial" charset="0"/>
              </a:rPr>
              <a:t>nghiệp.</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Người </a:t>
            </a:r>
            <a:r>
              <a:rPr lang="vi-VN" sz="1900" b="1" kern="0">
                <a:solidFill>
                  <a:srgbClr val="0000FF"/>
                </a:solidFill>
                <a:latin typeface="Arial" charset="0"/>
              </a:rPr>
              <a:t>giữ chức vụ từ Phó trưởng phòng và tương đương trở lên công tác tại đơn vị sự nghiệp công lập, doanh nghiệp nhà nước, người được cử làm đại diện phần vốn nhà nước tại doanh </a:t>
            </a:r>
            <a:r>
              <a:rPr lang="vi-VN" sz="1900" b="1" kern="0" smtClean="0">
                <a:solidFill>
                  <a:srgbClr val="0000FF"/>
                </a:solidFill>
                <a:latin typeface="Arial" charset="0"/>
              </a:rPr>
              <a:t>nghiệp.</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Người </a:t>
            </a:r>
            <a:r>
              <a:rPr lang="vi-VN" sz="1900" b="1" kern="0">
                <a:solidFill>
                  <a:srgbClr val="0000FF"/>
                </a:solidFill>
                <a:latin typeface="Arial" charset="0"/>
              </a:rPr>
              <a:t>ứng cử đại biểu Quốc hội, người ứng cử đại biểu Hội đồng nhân dân</a:t>
            </a:r>
            <a:r>
              <a:rPr lang="vi-VN"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18696632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35. Tài sản, thu nhập phải kê khai</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Tài </a:t>
            </a:r>
            <a:r>
              <a:rPr lang="vi-VN" sz="2300" b="1" kern="0">
                <a:solidFill>
                  <a:srgbClr val="0000FF"/>
                </a:solidFill>
                <a:latin typeface="Arial" charset="0"/>
              </a:rPr>
              <a:t>sản, thu nhập phải kê khai bao </a:t>
            </a:r>
            <a:r>
              <a:rPr lang="vi-VN" sz="2300" b="1" kern="0" smtClean="0">
                <a:solidFill>
                  <a:srgbClr val="0000FF"/>
                </a:solidFill>
                <a:latin typeface="Arial" charset="0"/>
              </a:rPr>
              <a:t>gồm:</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Quyền </a:t>
            </a:r>
            <a:r>
              <a:rPr lang="vi-VN" sz="2300" b="1" kern="0">
                <a:solidFill>
                  <a:srgbClr val="0000FF"/>
                </a:solidFill>
                <a:latin typeface="Arial" charset="0"/>
              </a:rPr>
              <a:t>sử dụng đất, nhà ở, công trình xây dựng và tài sản khác gắn liền với đất, nhà ở, công trình xây </a:t>
            </a:r>
            <a:r>
              <a:rPr lang="vi-VN" sz="2300" b="1" kern="0" smtClean="0">
                <a:solidFill>
                  <a:srgbClr val="0000FF"/>
                </a:solidFill>
                <a:latin typeface="Arial" charset="0"/>
              </a:rPr>
              <a:t>dựng;</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Kim </a:t>
            </a:r>
            <a:r>
              <a:rPr lang="vi-VN" sz="2300" b="1" kern="0">
                <a:solidFill>
                  <a:srgbClr val="0000FF"/>
                </a:solidFill>
                <a:latin typeface="Arial" charset="0"/>
              </a:rPr>
              <a:t>khí quý, đá quý, tiền, giấy tờ có giá và động sản khác mà mỗi tài sản có giá trị từ 50.000.000 đồng trở </a:t>
            </a:r>
            <a:r>
              <a:rPr lang="vi-VN" sz="2300" b="1" kern="0" smtClean="0">
                <a:solidFill>
                  <a:srgbClr val="0000FF"/>
                </a:solidFill>
                <a:latin typeface="Arial" charset="0"/>
              </a:rPr>
              <a:t>lên;</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Tài </a:t>
            </a:r>
            <a:r>
              <a:rPr lang="vi-VN" sz="2300" b="1" kern="0">
                <a:solidFill>
                  <a:srgbClr val="0000FF"/>
                </a:solidFill>
                <a:latin typeface="Arial" charset="0"/>
              </a:rPr>
              <a:t>sản, tài khoản ở nước </a:t>
            </a:r>
            <a:r>
              <a:rPr lang="vi-VN" sz="2300" b="1" kern="0" smtClean="0">
                <a:solidFill>
                  <a:srgbClr val="0000FF"/>
                </a:solidFill>
                <a:latin typeface="Arial" charset="0"/>
              </a:rPr>
              <a:t>ngoài;</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Tổng </a:t>
            </a:r>
            <a:r>
              <a:rPr lang="vi-VN" sz="2300" b="1" kern="0">
                <a:solidFill>
                  <a:srgbClr val="0000FF"/>
                </a:solidFill>
                <a:latin typeface="Arial" charset="0"/>
              </a:rPr>
              <a:t>thu nhập giữa 02 lần kê </a:t>
            </a:r>
            <a:r>
              <a:rPr lang="vi-VN" sz="2300" b="1" kern="0" smtClean="0">
                <a:solidFill>
                  <a:srgbClr val="0000FF"/>
                </a:solidFill>
                <a:latin typeface="Arial" charset="0"/>
              </a:rPr>
              <a:t>khai.</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300" b="1" kern="0" smtClean="0">
                <a:solidFill>
                  <a:srgbClr val="0000FF"/>
                </a:solidFill>
                <a:latin typeface="Arial" charset="0"/>
              </a:rPr>
              <a:t>Chính </a:t>
            </a:r>
            <a:r>
              <a:rPr lang="vi-VN" sz="2300" b="1" kern="0">
                <a:solidFill>
                  <a:srgbClr val="0000FF"/>
                </a:solidFill>
                <a:latin typeface="Arial" charset="0"/>
              </a:rPr>
              <a:t>phủ quy định mẫu bản kê khai và việc thực hiện kê khai tài sản, thu nhập quy định tại Điều này</a:t>
            </a:r>
            <a:r>
              <a:rPr lang="vi-VN"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14749557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36. Phương thức và thời điểm kê khai tài sản, thu nhập</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000" b="1" kern="0" spc="-30" smtClean="0">
                <a:solidFill>
                  <a:srgbClr val="FF0066"/>
                </a:solidFill>
                <a:latin typeface="Arial" charset="0"/>
              </a:rPr>
              <a:t>Kê </a:t>
            </a:r>
            <a:r>
              <a:rPr lang="vi-VN" sz="2000" b="1" kern="0" spc="-30">
                <a:solidFill>
                  <a:srgbClr val="FF0066"/>
                </a:solidFill>
                <a:latin typeface="Arial" charset="0"/>
              </a:rPr>
              <a:t>khai lần đầu </a:t>
            </a:r>
            <a:r>
              <a:rPr lang="vi-VN" sz="2000" b="1" kern="0" spc="-30">
                <a:solidFill>
                  <a:srgbClr val="0000FF"/>
                </a:solidFill>
                <a:latin typeface="Arial" charset="0"/>
              </a:rPr>
              <a:t>được thực hiện đối với những trường hợp sau </a:t>
            </a:r>
            <a:r>
              <a:rPr lang="vi-VN" sz="2000" b="1" kern="0" spc="-30" smtClean="0">
                <a:solidFill>
                  <a:srgbClr val="0000FF"/>
                </a:solidFill>
                <a:latin typeface="Arial" charset="0"/>
              </a:rPr>
              <a:t>đây:</a:t>
            </a:r>
            <a:endParaRPr lang="en-US" sz="2000" b="1" kern="0" spc="-3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Người </a:t>
            </a:r>
            <a:r>
              <a:rPr lang="vi-VN" sz="2000" b="1" kern="0">
                <a:solidFill>
                  <a:srgbClr val="0000FF"/>
                </a:solidFill>
                <a:latin typeface="Arial" charset="0"/>
              </a:rPr>
              <a:t>đang giữ vị trí công tác quy định tại các khoản 1, 2 và 3 Điều 34 của Luật này tại thời điểm Luật này có hiệu lực thi hành. Việc kê khai phải hoàn thành </a:t>
            </a:r>
            <a:r>
              <a:rPr lang="vi-VN" sz="2000" b="1" kern="0">
                <a:solidFill>
                  <a:srgbClr val="008000"/>
                </a:solidFill>
                <a:latin typeface="Arial" charset="0"/>
              </a:rPr>
              <a:t>trước ngày </a:t>
            </a:r>
            <a:r>
              <a:rPr lang="vi-VN" sz="2000" b="1" kern="0" smtClean="0">
                <a:solidFill>
                  <a:srgbClr val="008000"/>
                </a:solidFill>
                <a:latin typeface="Arial" charset="0"/>
              </a:rPr>
              <a:t>31</a:t>
            </a:r>
            <a:r>
              <a:rPr lang="en-US" sz="2000" b="1" kern="0" smtClean="0">
                <a:solidFill>
                  <a:srgbClr val="008000"/>
                </a:solidFill>
                <a:latin typeface="Arial" charset="0"/>
              </a:rPr>
              <a:t>/12/2019</a:t>
            </a:r>
            <a:r>
              <a:rPr lang="vi-VN" sz="2000" b="1" kern="0" smtClean="0">
                <a:solidFill>
                  <a:srgbClr val="0000FF"/>
                </a:solidFill>
                <a:latin typeface="Arial" charset="0"/>
              </a:rPr>
              <a:t>;</a:t>
            </a:r>
            <a:endParaRPr lang="en-US" sz="20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Người </a:t>
            </a:r>
            <a:r>
              <a:rPr lang="vi-VN" sz="2000" b="1" kern="0">
                <a:solidFill>
                  <a:srgbClr val="0000FF"/>
                </a:solidFill>
                <a:latin typeface="Arial" charset="0"/>
              </a:rPr>
              <a:t>lần đầu giữ vị trí công tác quy định tại các khoản 1, 2 và 3 Điều 34 của Luật này. </a:t>
            </a:r>
            <a:r>
              <a:rPr lang="vi-VN" sz="2000" b="1" kern="0">
                <a:solidFill>
                  <a:srgbClr val="FF0066"/>
                </a:solidFill>
                <a:latin typeface="Arial" charset="0"/>
              </a:rPr>
              <a:t>Việc kê khai phải hoàn thành chậm nhất là 10 ngày kể từ ngày được tiếp nhận, tuyển dụng, bố trí vào vị trí công </a:t>
            </a:r>
            <a:r>
              <a:rPr lang="vi-VN" sz="2000" b="1" kern="0" smtClean="0">
                <a:solidFill>
                  <a:srgbClr val="FF0066"/>
                </a:solidFill>
                <a:latin typeface="Arial" charset="0"/>
              </a:rPr>
              <a:t>tác.</a:t>
            </a:r>
            <a:endParaRPr lang="en-US" sz="2000" b="1" kern="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000" b="1" kern="0" smtClean="0">
                <a:solidFill>
                  <a:srgbClr val="FF0066"/>
                </a:solidFill>
                <a:latin typeface="Arial" charset="0"/>
              </a:rPr>
              <a:t>Kê </a:t>
            </a:r>
            <a:r>
              <a:rPr lang="vi-VN" sz="2000" b="1" kern="0">
                <a:solidFill>
                  <a:srgbClr val="FF0066"/>
                </a:solidFill>
                <a:latin typeface="Arial" charset="0"/>
              </a:rPr>
              <a:t>khai bổ sung </a:t>
            </a:r>
            <a:r>
              <a:rPr lang="vi-VN" sz="2000" b="1" kern="0">
                <a:solidFill>
                  <a:srgbClr val="0000FF"/>
                </a:solidFill>
                <a:latin typeface="Arial" charset="0"/>
              </a:rPr>
              <a:t>được thực hiện khi người có nghĩa vụ kê khai có biến động về tài sản, thu nhập trong năm có giá trị từ 300.000.000 đồng trở lên. Việc kê khai phải hoàn thành </a:t>
            </a:r>
            <a:r>
              <a:rPr lang="vi-VN" sz="2000" b="1" kern="0">
                <a:solidFill>
                  <a:srgbClr val="008000"/>
                </a:solidFill>
                <a:latin typeface="Arial" charset="0"/>
              </a:rPr>
              <a:t>trước ngày </a:t>
            </a:r>
            <a:r>
              <a:rPr lang="vi-VN" sz="2000" b="1" kern="0" smtClean="0">
                <a:solidFill>
                  <a:srgbClr val="008000"/>
                </a:solidFill>
                <a:latin typeface="Arial" charset="0"/>
              </a:rPr>
              <a:t>31</a:t>
            </a:r>
            <a:r>
              <a:rPr lang="en-US" sz="2000" b="1" kern="0" smtClean="0">
                <a:solidFill>
                  <a:srgbClr val="008000"/>
                </a:solidFill>
                <a:latin typeface="Arial" charset="0"/>
              </a:rPr>
              <a:t>/12</a:t>
            </a:r>
            <a:r>
              <a:rPr lang="vi-VN" sz="2000" b="1" kern="0" smtClean="0">
                <a:solidFill>
                  <a:srgbClr val="008000"/>
                </a:solidFill>
                <a:latin typeface="Arial" charset="0"/>
              </a:rPr>
              <a:t> </a:t>
            </a:r>
            <a:r>
              <a:rPr lang="vi-VN" sz="2000" b="1" kern="0">
                <a:solidFill>
                  <a:srgbClr val="008000"/>
                </a:solidFill>
                <a:latin typeface="Arial" charset="0"/>
              </a:rPr>
              <a:t>của năm có biến động về tài sản, thu nhập</a:t>
            </a:r>
            <a:r>
              <a:rPr lang="vi-VN" sz="2000" b="1" kern="0">
                <a:solidFill>
                  <a:srgbClr val="0000FF"/>
                </a:solidFill>
                <a:latin typeface="Arial" charset="0"/>
              </a:rPr>
              <a:t>, trừ trường hợp đã kê khai theo quy định tại khoản 3 Điều này</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36585296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36. Phương thức và thời điểm kê khai tài sản, thu nhập</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2000"/>
              </a:lnSpc>
              <a:spcBef>
                <a:spcPts val="600"/>
              </a:spcBef>
              <a:spcAft>
                <a:spcPts val="0"/>
              </a:spcAft>
              <a:buClr>
                <a:srgbClr val="FF0000"/>
              </a:buClr>
              <a:buFont typeface="+mj-lt"/>
              <a:buAutoNum type="arabicPeriod" startAt="3"/>
              <a:defRPr/>
            </a:pPr>
            <a:r>
              <a:rPr lang="vi-VN" sz="1900" b="1" kern="0" spc="-50" smtClean="0">
                <a:solidFill>
                  <a:srgbClr val="FF0066"/>
                </a:solidFill>
                <a:latin typeface="Arial" charset="0"/>
              </a:rPr>
              <a:t>Kê </a:t>
            </a:r>
            <a:r>
              <a:rPr lang="vi-VN" sz="1900" b="1" kern="0" spc="-50">
                <a:solidFill>
                  <a:srgbClr val="FF0066"/>
                </a:solidFill>
                <a:latin typeface="Arial" charset="0"/>
              </a:rPr>
              <a:t>khai hằng năm </a:t>
            </a:r>
            <a:r>
              <a:rPr lang="vi-VN" sz="1900" b="1" kern="0" spc="-50">
                <a:solidFill>
                  <a:srgbClr val="0000FF"/>
                </a:solidFill>
                <a:latin typeface="Arial" charset="0"/>
              </a:rPr>
              <a:t>được thực hiện đối với những trường hợp sau </a:t>
            </a:r>
            <a:r>
              <a:rPr lang="vi-VN" sz="1900" b="1" kern="0" spc="-50" smtClean="0">
                <a:solidFill>
                  <a:srgbClr val="0000FF"/>
                </a:solidFill>
                <a:latin typeface="Arial" charset="0"/>
              </a:rPr>
              <a:t>đây:</a:t>
            </a:r>
            <a:endParaRPr lang="en-US" sz="1900" b="1" kern="0" spc="-50" smtClean="0">
              <a:solidFill>
                <a:srgbClr val="0000FF"/>
              </a:solidFill>
              <a:latin typeface="Arial" charset="0"/>
            </a:endParaRPr>
          </a:p>
          <a:p>
            <a:pPr marL="565150" indent="-457200" algn="just" eaLnBrk="1" hangingPunct="1">
              <a:lnSpc>
                <a:spcPct val="102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Người </a:t>
            </a:r>
            <a:r>
              <a:rPr lang="vi-VN" sz="1900" b="1" kern="0">
                <a:solidFill>
                  <a:srgbClr val="0000FF"/>
                </a:solidFill>
                <a:latin typeface="Arial" charset="0"/>
              </a:rPr>
              <a:t>giữ chức vụ từ Giám đốc sở và tương đương trở lên. Việc kê khai phải hoàn thành </a:t>
            </a:r>
            <a:r>
              <a:rPr lang="vi-VN" sz="1900" b="1" kern="0">
                <a:solidFill>
                  <a:srgbClr val="008000"/>
                </a:solidFill>
                <a:latin typeface="Arial" charset="0"/>
              </a:rPr>
              <a:t>trước ngày </a:t>
            </a:r>
            <a:r>
              <a:rPr lang="vi-VN" sz="1900" b="1" kern="0" smtClean="0">
                <a:solidFill>
                  <a:srgbClr val="008000"/>
                </a:solidFill>
                <a:latin typeface="Arial" charset="0"/>
              </a:rPr>
              <a:t>31</a:t>
            </a:r>
            <a:r>
              <a:rPr lang="en-US" sz="1900" b="1" kern="0" smtClean="0">
                <a:solidFill>
                  <a:srgbClr val="008000"/>
                </a:solidFill>
                <a:latin typeface="Arial" charset="0"/>
              </a:rPr>
              <a:t>/12</a:t>
            </a:r>
            <a:r>
              <a:rPr lang="vi-VN" sz="1900" b="1" kern="0" smtClean="0">
                <a:solidFill>
                  <a:srgbClr val="0000FF"/>
                </a:solidFill>
                <a:latin typeface="Arial" charset="0"/>
              </a:rPr>
              <a:t>;</a:t>
            </a:r>
            <a:endParaRPr lang="en-US" sz="1900" b="1" kern="0" smtClean="0">
              <a:solidFill>
                <a:srgbClr val="0000FF"/>
              </a:solidFill>
              <a:latin typeface="Arial" charset="0"/>
            </a:endParaRPr>
          </a:p>
          <a:p>
            <a:pPr marL="565150" indent="-457200" algn="just" eaLnBrk="1" hangingPunct="1">
              <a:lnSpc>
                <a:spcPct val="102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Người </a:t>
            </a:r>
            <a:r>
              <a:rPr lang="vi-VN" sz="1900" b="1" kern="0">
                <a:solidFill>
                  <a:srgbClr val="0000FF"/>
                </a:solidFill>
                <a:latin typeface="Arial" charset="0"/>
              </a:rPr>
              <a:t>không thuộc quy định tại điểm a khoản này làm công tác tổ chức cán bộ, quản lý tài chính công, tài sản công, đầu tư công hoặc trực tiếp tiếp xúc và giải quyết công việc của cơ quan, tổ chức, đơn vị, cá nhân khác theo quy định của Chính phủ. Việc kê khai phải hoàn thành </a:t>
            </a:r>
            <a:r>
              <a:rPr lang="vi-VN" sz="1900" b="1" kern="0">
                <a:solidFill>
                  <a:srgbClr val="008000"/>
                </a:solidFill>
                <a:latin typeface="Arial" charset="0"/>
              </a:rPr>
              <a:t>trước ngày </a:t>
            </a:r>
            <a:r>
              <a:rPr lang="vi-VN" sz="1900" b="1" kern="0" smtClean="0">
                <a:solidFill>
                  <a:srgbClr val="008000"/>
                </a:solidFill>
                <a:latin typeface="Arial" charset="0"/>
              </a:rPr>
              <a:t>31</a:t>
            </a:r>
            <a:r>
              <a:rPr lang="en-US" sz="1900" b="1" kern="0" smtClean="0">
                <a:solidFill>
                  <a:srgbClr val="008000"/>
                </a:solidFill>
                <a:latin typeface="Arial" charset="0"/>
              </a:rPr>
              <a:t>/</a:t>
            </a:r>
            <a:r>
              <a:rPr lang="vi-VN" sz="1900" b="1" kern="0" smtClean="0">
                <a:solidFill>
                  <a:srgbClr val="008000"/>
                </a:solidFill>
                <a:latin typeface="Arial" charset="0"/>
              </a:rPr>
              <a:t>12</a:t>
            </a:r>
            <a:r>
              <a:rPr lang="vi-VN" sz="1900" b="1" kern="0" smtClean="0">
                <a:solidFill>
                  <a:srgbClr val="0000FF"/>
                </a:solidFill>
                <a:latin typeface="Arial" charset="0"/>
              </a:rPr>
              <a:t>.</a:t>
            </a:r>
            <a:endParaRPr lang="en-US" sz="1900" b="1" kern="0" smtClean="0">
              <a:solidFill>
                <a:srgbClr val="0000FF"/>
              </a:solidFill>
              <a:latin typeface="Arial" charset="0"/>
            </a:endParaRPr>
          </a:p>
          <a:p>
            <a:pPr marL="565150" indent="-457200" algn="just" eaLnBrk="1" hangingPunct="1">
              <a:lnSpc>
                <a:spcPct val="102000"/>
              </a:lnSpc>
              <a:spcBef>
                <a:spcPts val="600"/>
              </a:spcBef>
              <a:spcAft>
                <a:spcPts val="0"/>
              </a:spcAft>
              <a:buClr>
                <a:srgbClr val="FF0000"/>
              </a:buClr>
              <a:buFont typeface="+mj-lt"/>
              <a:buAutoNum type="arabicPeriod" startAt="4"/>
              <a:defRPr/>
            </a:pPr>
            <a:r>
              <a:rPr lang="vi-VN" sz="1900" b="1" kern="0" smtClean="0">
                <a:solidFill>
                  <a:srgbClr val="FF0066"/>
                </a:solidFill>
                <a:latin typeface="Arial" charset="0"/>
              </a:rPr>
              <a:t>Kê </a:t>
            </a:r>
            <a:r>
              <a:rPr lang="vi-VN" sz="1900" b="1" kern="0">
                <a:solidFill>
                  <a:srgbClr val="FF0066"/>
                </a:solidFill>
                <a:latin typeface="Arial" charset="0"/>
              </a:rPr>
              <a:t>khai phục vụ công tác cán bộ </a:t>
            </a:r>
            <a:r>
              <a:rPr lang="vi-VN" sz="1900" b="1" kern="0">
                <a:solidFill>
                  <a:srgbClr val="0000FF"/>
                </a:solidFill>
                <a:latin typeface="Arial" charset="0"/>
              </a:rPr>
              <a:t>được thực hiện đối với những trường hợp sau </a:t>
            </a:r>
            <a:r>
              <a:rPr lang="vi-VN" sz="1900" b="1" kern="0" smtClean="0">
                <a:solidFill>
                  <a:srgbClr val="0000FF"/>
                </a:solidFill>
                <a:latin typeface="Arial" charset="0"/>
              </a:rPr>
              <a:t>đây:</a:t>
            </a:r>
            <a:endParaRPr lang="en-US" sz="1900" b="1" kern="0" smtClean="0">
              <a:solidFill>
                <a:srgbClr val="0000FF"/>
              </a:solidFill>
              <a:latin typeface="Arial" charset="0"/>
            </a:endParaRPr>
          </a:p>
          <a:p>
            <a:pPr marL="565150" indent="-457200" algn="just" eaLnBrk="1" hangingPunct="1">
              <a:lnSpc>
                <a:spcPct val="102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Người </a:t>
            </a:r>
            <a:r>
              <a:rPr lang="vi-VN" sz="1900" b="1" kern="0">
                <a:solidFill>
                  <a:srgbClr val="0000FF"/>
                </a:solidFill>
                <a:latin typeface="Arial" charset="0"/>
              </a:rPr>
              <a:t>có nghĩa vụ kê khai quy định tại các khoản 1, 2 và 3 Điều 34 của Luật này khi dự kiến bầu, phê chuẩn, bổ nhiệm, bổ nhiệm lại, cử giữ chức vụ khác. Việc kê khai phải hoàn thành </a:t>
            </a:r>
            <a:r>
              <a:rPr lang="vi-VN" sz="1900" b="1" kern="0">
                <a:solidFill>
                  <a:srgbClr val="008000"/>
                </a:solidFill>
                <a:latin typeface="Arial" charset="0"/>
              </a:rPr>
              <a:t>chậm nhất là 10 ngày </a:t>
            </a:r>
            <a:r>
              <a:rPr lang="vi-VN" sz="1900" b="1" kern="0">
                <a:solidFill>
                  <a:srgbClr val="0000FF"/>
                </a:solidFill>
                <a:latin typeface="Arial" charset="0"/>
              </a:rPr>
              <a:t>trước ngày dự kiến bầu, phê chuẩn, bổ nhiệm, bổ nhiệm lại, cử giữ chức vụ </a:t>
            </a:r>
            <a:r>
              <a:rPr lang="vi-VN" sz="1900" b="1" kern="0" smtClean="0">
                <a:solidFill>
                  <a:srgbClr val="0000FF"/>
                </a:solidFill>
                <a:latin typeface="Arial" charset="0"/>
              </a:rPr>
              <a:t>khác;</a:t>
            </a:r>
            <a:endParaRPr lang="en-US" sz="1900" b="1" kern="0" smtClean="0">
              <a:solidFill>
                <a:srgbClr val="0000FF"/>
              </a:solidFill>
              <a:latin typeface="Arial" charset="0"/>
            </a:endParaRPr>
          </a:p>
          <a:p>
            <a:pPr marL="565150" indent="-457200" algn="just" eaLnBrk="1" hangingPunct="1">
              <a:lnSpc>
                <a:spcPct val="102000"/>
              </a:lnSpc>
              <a:spcBef>
                <a:spcPts val="600"/>
              </a:spcBef>
              <a:spcAft>
                <a:spcPts val="0"/>
              </a:spcAft>
              <a:buClr>
                <a:srgbClr val="FF0000"/>
              </a:buClr>
              <a:buFont typeface="+mj-lt"/>
              <a:buAutoNum type="alphaLcParenR"/>
              <a:defRPr/>
            </a:pPr>
            <a:r>
              <a:rPr lang="vi-VN" sz="1900" b="1" kern="0" spc="-50" smtClean="0">
                <a:solidFill>
                  <a:srgbClr val="0000FF"/>
                </a:solidFill>
                <a:latin typeface="Arial" charset="0"/>
              </a:rPr>
              <a:t>Người </a:t>
            </a:r>
            <a:r>
              <a:rPr lang="vi-VN" sz="1900" b="1" kern="0" spc="-50">
                <a:solidFill>
                  <a:srgbClr val="0000FF"/>
                </a:solidFill>
                <a:latin typeface="Arial" charset="0"/>
              </a:rPr>
              <a:t>có nghĩa vụ kê khai quy định tại khoản 4 Điều 34 của Luật này. Thời điểm kê khai được thực hiện theo quy định của pháp luật về bầu cử</a:t>
            </a:r>
            <a:r>
              <a:rPr lang="vi-VN" sz="1900" b="1" kern="0" spc="-50" smtClean="0">
                <a:solidFill>
                  <a:srgbClr val="0000FF"/>
                </a:solidFill>
                <a:latin typeface="Arial" charset="0"/>
              </a:rPr>
              <a:t>.</a:t>
            </a:r>
            <a:endParaRPr lang="en-US" sz="1900" b="1" kern="0" spc="-50">
              <a:solidFill>
                <a:srgbClr val="0000FF"/>
              </a:solidFill>
              <a:latin typeface="Arial" charset="0"/>
            </a:endParaRPr>
          </a:p>
        </p:txBody>
      </p:sp>
    </p:spTree>
    <p:extLst>
      <p:ext uri="{BB962C8B-B14F-4D97-AF65-F5344CB8AC3E}">
        <p14:creationId xmlns:p14="http://schemas.microsoft.com/office/powerpoint/2010/main" val="37557342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02000"/>
              </a:lnSpc>
              <a:spcBef>
                <a:spcPts val="6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37. Tổ chức việc kê khai tài sản, thu nhập</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pc="-50" smtClean="0">
                <a:solidFill>
                  <a:srgbClr val="0000FF"/>
                </a:solidFill>
                <a:latin typeface="Arial" charset="0"/>
              </a:rPr>
              <a:t>Cơ </a:t>
            </a:r>
            <a:r>
              <a:rPr lang="vi-VN" sz="2200" b="1" kern="0" spc="-50">
                <a:solidFill>
                  <a:srgbClr val="0000FF"/>
                </a:solidFill>
                <a:latin typeface="Arial" charset="0"/>
              </a:rPr>
              <a:t>quan, tổ chức, đơn vị quản lý, sử dụng người có nghĩa vụ kê khai tổ chức việc kê khai tài sản, thu nhập như </a:t>
            </a:r>
            <a:r>
              <a:rPr lang="vi-VN" sz="2200" b="1" kern="0" spc="-50" smtClean="0">
                <a:solidFill>
                  <a:srgbClr val="0000FF"/>
                </a:solidFill>
                <a:latin typeface="Arial" charset="0"/>
              </a:rPr>
              <a:t>sau:</a:t>
            </a:r>
            <a:endParaRPr lang="en-US" sz="22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200" b="1" kern="0" spc="-50" smtClean="0">
                <a:solidFill>
                  <a:srgbClr val="0000FF"/>
                </a:solidFill>
                <a:latin typeface="Arial" charset="0"/>
              </a:rPr>
              <a:t>Lập </a:t>
            </a:r>
            <a:r>
              <a:rPr lang="vi-VN" sz="2200" b="1" kern="0" spc="-50">
                <a:solidFill>
                  <a:srgbClr val="0000FF"/>
                </a:solidFill>
                <a:latin typeface="Arial" charset="0"/>
              </a:rPr>
              <a:t>danh sách người có nghĩa vụ kê khai và gửi cho Cơ quan kiểm soát tài sản, thu nhập có thẩm </a:t>
            </a:r>
            <a:r>
              <a:rPr lang="vi-VN" sz="2200" b="1" kern="0" spc="-50" smtClean="0">
                <a:solidFill>
                  <a:srgbClr val="0000FF"/>
                </a:solidFill>
                <a:latin typeface="Arial" charset="0"/>
              </a:rPr>
              <a:t>quyền;</a:t>
            </a:r>
            <a:endParaRPr lang="en-US" sz="22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200" b="1" kern="0" spc="-50" smtClean="0">
                <a:solidFill>
                  <a:srgbClr val="0000FF"/>
                </a:solidFill>
                <a:latin typeface="Arial" charset="0"/>
              </a:rPr>
              <a:t>Hướng </a:t>
            </a:r>
            <a:r>
              <a:rPr lang="vi-VN" sz="2200" b="1" kern="0" spc="-50">
                <a:solidFill>
                  <a:srgbClr val="0000FF"/>
                </a:solidFill>
                <a:latin typeface="Arial" charset="0"/>
              </a:rPr>
              <a:t>dẫn việc kê khai tài sản, thu nhập cho người có nghĩa vụ kê </a:t>
            </a:r>
            <a:r>
              <a:rPr lang="vi-VN" sz="2200" b="1" kern="0" spc="-50" smtClean="0">
                <a:solidFill>
                  <a:srgbClr val="0000FF"/>
                </a:solidFill>
                <a:latin typeface="Arial" charset="0"/>
              </a:rPr>
              <a:t>khai;</a:t>
            </a:r>
            <a:endParaRPr lang="en-US" sz="22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200" b="1" kern="0" spc="-50" smtClean="0">
                <a:solidFill>
                  <a:srgbClr val="0000FF"/>
                </a:solidFill>
                <a:latin typeface="Arial" charset="0"/>
              </a:rPr>
              <a:t>Lập </a:t>
            </a:r>
            <a:r>
              <a:rPr lang="vi-VN" sz="2200" b="1" kern="0" spc="-50">
                <a:solidFill>
                  <a:srgbClr val="0000FF"/>
                </a:solidFill>
                <a:latin typeface="Arial" charset="0"/>
              </a:rPr>
              <a:t>sổ theo dõi kê khai, giao, nhận bản kê </a:t>
            </a:r>
            <a:r>
              <a:rPr lang="vi-VN" sz="2200" b="1" kern="0" spc="-50" smtClean="0">
                <a:solidFill>
                  <a:srgbClr val="0000FF"/>
                </a:solidFill>
                <a:latin typeface="Arial" charset="0"/>
              </a:rPr>
              <a:t>khai.</a:t>
            </a:r>
            <a:endParaRPr lang="en-US" sz="22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200" b="1" kern="0" spc="-50" smtClean="0">
                <a:solidFill>
                  <a:srgbClr val="0000FF"/>
                </a:solidFill>
                <a:latin typeface="Arial" charset="0"/>
              </a:rPr>
              <a:t>Người </a:t>
            </a:r>
            <a:r>
              <a:rPr lang="vi-VN" sz="2200" b="1" kern="0" spc="-50">
                <a:solidFill>
                  <a:srgbClr val="0000FF"/>
                </a:solidFill>
                <a:latin typeface="Arial" charset="0"/>
              </a:rPr>
              <a:t>có nghĩa vụ kê khai có trách nhiệm kê khai theo mẫu và gửi bản kê khai cho cơ quan, tổ chức, đơn vị quản lý, sử dụng người có nghĩa vụ kê khai</a:t>
            </a:r>
            <a:r>
              <a:rPr lang="vi-VN" sz="2200" b="1" kern="0" spc="-50" smtClean="0">
                <a:solidFill>
                  <a:srgbClr val="0000FF"/>
                </a:solidFill>
                <a:latin typeface="Arial" charset="0"/>
              </a:rPr>
              <a:t>.</a:t>
            </a:r>
            <a:endParaRPr lang="en-US" sz="2200" b="1" kern="0" spc="-50">
              <a:solidFill>
                <a:srgbClr val="0000FF"/>
              </a:solidFill>
              <a:latin typeface="Arial" charset="0"/>
            </a:endParaRPr>
          </a:p>
        </p:txBody>
      </p:sp>
    </p:spTree>
    <p:extLst>
      <p:ext uri="{BB962C8B-B14F-4D97-AF65-F5344CB8AC3E}">
        <p14:creationId xmlns:p14="http://schemas.microsoft.com/office/powerpoint/2010/main" val="682473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38. Tiếp nhận, quản lý, bàn giao bản kê khai tài sản, thu nhập</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pc="-50" smtClean="0">
                <a:solidFill>
                  <a:srgbClr val="0000FF"/>
                </a:solidFill>
                <a:latin typeface="Arial" charset="0"/>
              </a:rPr>
              <a:t>Cơ </a:t>
            </a:r>
            <a:r>
              <a:rPr lang="vi-VN" sz="2200" b="1" kern="0" spc="-50">
                <a:solidFill>
                  <a:srgbClr val="0000FF"/>
                </a:solidFill>
                <a:latin typeface="Arial" charset="0"/>
              </a:rPr>
              <a:t>quan, tổ chức, đơn vị quản lý, sử dụng người có nghĩa vụ kê khai có trách nhiệm tiếp nhận, quản lý bản kê </a:t>
            </a:r>
            <a:r>
              <a:rPr lang="vi-VN" sz="2200" b="1" kern="0" spc="-50" smtClean="0">
                <a:solidFill>
                  <a:srgbClr val="0000FF"/>
                </a:solidFill>
                <a:latin typeface="Arial" charset="0"/>
              </a:rPr>
              <a:t>khai.</a:t>
            </a:r>
            <a:endParaRPr lang="en-US" sz="22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pc="-50" smtClean="0">
                <a:solidFill>
                  <a:srgbClr val="0000FF"/>
                </a:solidFill>
                <a:latin typeface="Arial" charset="0"/>
              </a:rPr>
              <a:t>Trường </a:t>
            </a:r>
            <a:r>
              <a:rPr lang="vi-VN" sz="2200" b="1" kern="0" spc="-50">
                <a:solidFill>
                  <a:srgbClr val="0000FF"/>
                </a:solidFill>
                <a:latin typeface="Arial" charset="0"/>
              </a:rPr>
              <a:t>hợp bản kê khai không đúng theo mẫu hoặc không đầy đủ về nội dung thì cơ quan, tổ chức, đơn vị yêu cầu kê khai bổ sung hoặc kê khai lại. Thời hạn kê khai bổ sung hoặc kê khai lại là 07 ngày kể từ ngày nhận được yêu cầu, trừ trường hợp có lý do chính </a:t>
            </a:r>
            <a:r>
              <a:rPr lang="vi-VN" sz="2200" b="1" kern="0" spc="-50" smtClean="0">
                <a:solidFill>
                  <a:srgbClr val="0000FF"/>
                </a:solidFill>
                <a:latin typeface="Arial" charset="0"/>
              </a:rPr>
              <a:t>đáng.</a:t>
            </a:r>
            <a:endParaRPr lang="en-US" sz="22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pc="-50" smtClean="0">
                <a:solidFill>
                  <a:srgbClr val="0000FF"/>
                </a:solidFill>
                <a:latin typeface="Arial" charset="0"/>
              </a:rPr>
              <a:t>Trong </a:t>
            </a:r>
            <a:r>
              <a:rPr lang="vi-VN" sz="2200" b="1" kern="0" spc="-50">
                <a:solidFill>
                  <a:srgbClr val="0000FF"/>
                </a:solidFill>
                <a:latin typeface="Arial" charset="0"/>
              </a:rPr>
              <a:t>thời hạn 20 ngày kể từ ngày nhận được bản kê khai, cơ quan, tổ chức, đơn vị quản lý, sử dụng người có nghĩa vụ kê khai rà soát, kiểm tra bản kê khai và bàn giao 01 bản kê khai cho Cơ quan kiểm soát tài sản, thu nhập có thẩm quyền.</a:t>
            </a:r>
            <a:endParaRPr lang="en-US" sz="2200" b="1" kern="0" spc="-5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endParaRPr lang="en-US" sz="2200" b="1" kern="0" spc="-50">
              <a:solidFill>
                <a:srgbClr val="0000FF"/>
              </a:solidFill>
              <a:latin typeface="Arial" charset="0"/>
            </a:endParaRPr>
          </a:p>
        </p:txBody>
      </p:sp>
    </p:spTree>
    <p:extLst>
      <p:ext uri="{BB962C8B-B14F-4D97-AF65-F5344CB8AC3E}">
        <p14:creationId xmlns:p14="http://schemas.microsoft.com/office/powerpoint/2010/main" val="41873051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en-US" sz="2300" b="1" smtClean="0">
                <a:solidFill>
                  <a:srgbClr val="FF0000"/>
                </a:solidFill>
                <a:latin typeface="Arial" panose="020B0604020202020204" pitchFamily="34" charset="0"/>
                <a:cs typeface="Arial" panose="020B0604020202020204" pitchFamily="34" charset="0"/>
              </a:rPr>
              <a:t>CHƯƠNG </a:t>
            </a:r>
            <a:r>
              <a:rPr lang="vi-VN" sz="2300" b="1" smtClean="0">
                <a:solidFill>
                  <a:srgbClr val="FF0000"/>
                </a:solidFill>
                <a:latin typeface="Arial" panose="020B0604020202020204" pitchFamily="34" charset="0"/>
                <a:cs typeface="Arial" panose="020B0604020202020204" pitchFamily="34" charset="0"/>
              </a:rPr>
              <a:t>III</a:t>
            </a:r>
            <a:r>
              <a:rPr lang="en-US" sz="2300" b="1">
                <a:solidFill>
                  <a:srgbClr val="FF0000"/>
                </a:solidFill>
                <a:latin typeface="Arial" panose="020B0604020202020204" pitchFamily="34" charset="0"/>
                <a:cs typeface="Arial" panose="020B0604020202020204" pitchFamily="34" charset="0"/>
              </a:rPr>
              <a:t>. </a:t>
            </a:r>
            <a:r>
              <a:rPr lang="vi-VN" sz="2300" b="1">
                <a:solidFill>
                  <a:srgbClr val="FF0000"/>
                </a:solidFill>
                <a:latin typeface="Arial" panose="020B0604020202020204" pitchFamily="34" charset="0"/>
                <a:cs typeface="Arial" panose="020B0604020202020204" pitchFamily="34" charset="0"/>
              </a:rPr>
              <a:t>PHÁT HIỆN THAM NHŨNG </a:t>
            </a:r>
            <a:r>
              <a:rPr lang="vi-VN" sz="2300" b="1">
                <a:solidFill>
                  <a:srgbClr val="FF0000"/>
                </a:solidFill>
                <a:latin typeface="Arial" panose="020B0604020202020204" pitchFamily="34" charset="0"/>
                <a:cs typeface="Arial" panose="020B0604020202020204" pitchFamily="34" charset="0"/>
              </a:rPr>
              <a:t>TRONG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vi-VN" sz="2300" b="1" smtClean="0">
                <a:solidFill>
                  <a:srgbClr val="FF0000"/>
                </a:solidFill>
                <a:latin typeface="Arial" panose="020B0604020202020204" pitchFamily="34" charset="0"/>
                <a:cs typeface="Arial" panose="020B0604020202020204" pitchFamily="34" charset="0"/>
              </a:rPr>
              <a:t>CƠ </a:t>
            </a:r>
            <a:r>
              <a:rPr lang="vi-VN" sz="2300" b="1">
                <a:solidFill>
                  <a:srgbClr val="FF0000"/>
                </a:solidFill>
                <a:latin typeface="Arial" panose="020B0604020202020204" pitchFamily="34" charset="0"/>
                <a:cs typeface="Arial" panose="020B0604020202020204" pitchFamily="34" charset="0"/>
              </a:rPr>
              <a:t>QUAN, TỔ CHỨC, ĐƠN VỊ</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085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00" b="1" kern="0" spc="-50" smtClean="0">
                <a:solidFill>
                  <a:srgbClr val="FF0066"/>
                </a:solidFill>
                <a:latin typeface="Arial" charset="0"/>
              </a:rPr>
              <a:t>Điều </a:t>
            </a:r>
            <a:r>
              <a:rPr lang="vi-VN" sz="2200" b="1" kern="0" spc="-50">
                <a:solidFill>
                  <a:srgbClr val="FF0066"/>
                </a:solidFill>
                <a:latin typeface="Arial" charset="0"/>
              </a:rPr>
              <a:t>55. Công tác kiểm tra của cơ quan quản lý </a:t>
            </a:r>
            <a:r>
              <a:rPr lang="vi-VN" sz="2200" b="1" kern="0" spc="-50">
                <a:solidFill>
                  <a:srgbClr val="FF0066"/>
                </a:solidFill>
                <a:latin typeface="Arial" charset="0"/>
              </a:rPr>
              <a:t>nhà </a:t>
            </a:r>
            <a:r>
              <a:rPr lang="vi-VN" sz="2200" b="1" kern="0" spc="-50" smtClean="0">
                <a:solidFill>
                  <a:srgbClr val="FF0066"/>
                </a:solidFill>
                <a:latin typeface="Arial" charset="0"/>
              </a:rPr>
              <a:t>nước</a:t>
            </a:r>
            <a:endParaRPr lang="en-US" sz="2200" b="1" kern="0" spc="-5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pc="-50" smtClean="0">
                <a:solidFill>
                  <a:srgbClr val="0000FF"/>
                </a:solidFill>
                <a:latin typeface="Arial" charset="0"/>
              </a:rPr>
              <a:t>Người </a:t>
            </a:r>
            <a:r>
              <a:rPr lang="vi-VN" sz="2200" b="1" kern="0" spc="-50">
                <a:solidFill>
                  <a:srgbClr val="0000FF"/>
                </a:solidFill>
                <a:latin typeface="Arial" charset="0"/>
              </a:rPr>
              <a:t>đứng đầu cơ quan quản lý nhà nước có trách nhiệm tổ chức kiểm tra việc chấp hành pháp luật của cơ quan, tổ chức, đơn vị, cá nhân thuộc phạm vi quản lý của mình nhằm kịp thời phát hiện, ngăn chặn, xử lý </a:t>
            </a:r>
            <a:r>
              <a:rPr lang="vi-VN" sz="2200" b="1" kern="0" spc="-50">
                <a:solidFill>
                  <a:srgbClr val="0000FF"/>
                </a:solidFill>
                <a:latin typeface="Arial" charset="0"/>
              </a:rPr>
              <a:t>tham </a:t>
            </a:r>
            <a:r>
              <a:rPr lang="vi-VN" sz="2200" b="1" kern="0" spc="-50" smtClean="0">
                <a:solidFill>
                  <a:srgbClr val="0000FF"/>
                </a:solidFill>
                <a:latin typeface="Arial" charset="0"/>
              </a:rPr>
              <a:t>nhũng.</a:t>
            </a:r>
            <a:endParaRPr lang="en-US" sz="22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pc="-50" smtClean="0">
                <a:solidFill>
                  <a:srgbClr val="0000FF"/>
                </a:solidFill>
                <a:latin typeface="Arial" charset="0"/>
              </a:rPr>
              <a:t>Khi </a:t>
            </a:r>
            <a:r>
              <a:rPr lang="vi-VN" sz="2200" b="1" kern="0" spc="-50">
                <a:solidFill>
                  <a:srgbClr val="0000FF"/>
                </a:solidFill>
                <a:latin typeface="Arial" charset="0"/>
              </a:rPr>
              <a:t>phát hiện có hành vi tham nhũng, người đứng đầu cơ quan quản lý nhà nước phải kịp thời xử lý theo thẩm quyền hoặc báo cho cơ quan có thẩm quyền xử lý theo quy định của pháp </a:t>
            </a:r>
            <a:r>
              <a:rPr lang="vi-VN" sz="2200" b="1" kern="0" spc="-50">
                <a:solidFill>
                  <a:srgbClr val="0000FF"/>
                </a:solidFill>
                <a:latin typeface="Arial" charset="0"/>
              </a:rPr>
              <a:t>luật</a:t>
            </a:r>
            <a:r>
              <a:rPr lang="vi-VN" sz="2200" b="1" kern="0" spc="-50" smtClean="0">
                <a:solidFill>
                  <a:srgbClr val="0000FF"/>
                </a:solidFill>
                <a:latin typeface="Arial" charset="0"/>
              </a:rPr>
              <a:t>.</a:t>
            </a:r>
            <a:endParaRPr lang="en-US" sz="2200" b="1" kern="0" spc="-50">
              <a:solidFill>
                <a:srgbClr val="0000FF"/>
              </a:solidFill>
              <a:latin typeface="Arial" charset="0"/>
            </a:endParaRPr>
          </a:p>
        </p:txBody>
      </p:sp>
    </p:spTree>
    <p:extLst>
      <p:ext uri="{BB962C8B-B14F-4D97-AF65-F5344CB8AC3E}">
        <p14:creationId xmlns:p14="http://schemas.microsoft.com/office/powerpoint/2010/main" val="3590360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NGUỒN </a:t>
            </a:r>
            <a:r>
              <a:rPr lang="en-US" sz="2800" b="1">
                <a:solidFill>
                  <a:srgbClr val="FF0000"/>
                </a:solidFill>
                <a:latin typeface="Arial" panose="020B0604020202020204" pitchFamily="34" charset="0"/>
                <a:cs typeface="Arial" panose="020B0604020202020204" pitchFamily="34" charset="0"/>
              </a:rPr>
              <a:t>GỐC, Ý NGHĨA CỦA NGÀY PHÁP </a:t>
            </a:r>
            <a:r>
              <a:rPr lang="en-US" sz="2800" b="1" smtClean="0">
                <a:solidFill>
                  <a:srgbClr val="FF0000"/>
                </a:solidFill>
                <a:latin typeface="Arial" panose="020B0604020202020204" pitchFamily="34" charset="0"/>
                <a:cs typeface="Arial" panose="020B0604020202020204" pitchFamily="34" charset="0"/>
              </a:rPr>
              <a:t>LUẬT</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800"/>
              </a:spcBef>
              <a:spcAft>
                <a:spcPts val="0"/>
              </a:spcAft>
              <a:buClr>
                <a:srgbClr val="FF0000"/>
              </a:buClr>
              <a:buFont typeface="Wingdings" pitchFamily="2" charset="2"/>
              <a:buChar char="Ø"/>
              <a:defRPr/>
            </a:pPr>
            <a:r>
              <a:rPr lang="es-MX" sz="2350" b="1" kern="0" smtClean="0">
                <a:solidFill>
                  <a:srgbClr val="0000FF"/>
                </a:solidFill>
                <a:latin typeface="Arial" charset="0"/>
              </a:rPr>
              <a:t>Theo </a:t>
            </a:r>
            <a:r>
              <a:rPr lang="es-MX" sz="2350" b="1" kern="0">
                <a:solidFill>
                  <a:srgbClr val="0000FF"/>
                </a:solidFill>
                <a:latin typeface="Arial" charset="0"/>
              </a:rPr>
              <a:t>quy định tại Điều 8 Luật phổ biến, giáo dục pháp luật, </a:t>
            </a:r>
            <a:r>
              <a:rPr lang="es-MX" sz="2350" b="1" kern="0">
                <a:solidFill>
                  <a:srgbClr val="FF0066"/>
                </a:solidFill>
                <a:latin typeface="Arial" charset="0"/>
              </a:rPr>
              <a:t>Ngày Pháp luật (ngày 09/11 hằng năm) được tổ chức để tôn vinh Hiến pháp, pháp luật</a:t>
            </a:r>
            <a:r>
              <a:rPr lang="es-MX" sz="2350" b="1" kern="0">
                <a:solidFill>
                  <a:srgbClr val="0000FF"/>
                </a:solidFill>
                <a:latin typeface="Arial" charset="0"/>
              </a:rPr>
              <a:t>, đồng thời tăng cường nhận thức cho mọi người về vai trò của luật pháp trong đời </a:t>
            </a:r>
            <a:r>
              <a:rPr lang="es-MX" sz="2350" b="1" kern="0" smtClean="0">
                <a:solidFill>
                  <a:srgbClr val="0000FF"/>
                </a:solidFill>
                <a:latin typeface="Arial" charset="0"/>
              </a:rPr>
              <a:t>sống </a:t>
            </a:r>
            <a:r>
              <a:rPr lang="es-MX" sz="2350" b="1" kern="0">
                <a:solidFill>
                  <a:srgbClr val="0000FF"/>
                </a:solidFill>
                <a:latin typeface="Arial" charset="0"/>
              </a:rPr>
              <a:t>và sinh hoạt hàng ngày của người </a:t>
            </a:r>
            <a:r>
              <a:rPr lang="es-MX" sz="2350" b="1" kern="0" smtClean="0">
                <a:solidFill>
                  <a:srgbClr val="0000FF"/>
                </a:solidFill>
                <a:latin typeface="Arial" charset="0"/>
              </a:rPr>
              <a:t>dân; trong </a:t>
            </a:r>
            <a:r>
              <a:rPr lang="es-MX" sz="2350" b="1" kern="0">
                <a:solidFill>
                  <a:srgbClr val="0000FF"/>
                </a:solidFill>
                <a:latin typeface="Arial" charset="0"/>
              </a:rPr>
              <a:t>hoạt động quản lý Nhà nước, hoạt </a:t>
            </a:r>
            <a:r>
              <a:rPr lang="es-MX" sz="2350" b="1" kern="0" smtClean="0">
                <a:solidFill>
                  <a:srgbClr val="0000FF"/>
                </a:solidFill>
                <a:latin typeface="Arial" charset="0"/>
              </a:rPr>
              <a:t>động KT-XH. </a:t>
            </a:r>
          </a:p>
          <a:p>
            <a:pPr indent="-457200" algn="just" eaLnBrk="1" hangingPunct="1">
              <a:lnSpc>
                <a:spcPct val="110000"/>
              </a:lnSpc>
              <a:spcBef>
                <a:spcPts val="1800"/>
              </a:spcBef>
              <a:spcAft>
                <a:spcPts val="0"/>
              </a:spcAft>
              <a:buClr>
                <a:srgbClr val="FF0000"/>
              </a:buClr>
              <a:buFont typeface="Wingdings" pitchFamily="2" charset="2"/>
              <a:buChar char="Ø"/>
              <a:defRPr/>
            </a:pPr>
            <a:r>
              <a:rPr lang="es-MX" sz="2350" b="1" kern="0" smtClean="0">
                <a:solidFill>
                  <a:srgbClr val="0000FF"/>
                </a:solidFill>
                <a:latin typeface="Arial" charset="0"/>
              </a:rPr>
              <a:t>Thông </a:t>
            </a:r>
            <a:r>
              <a:rPr lang="es-MX" sz="2350" b="1" kern="0">
                <a:solidFill>
                  <a:srgbClr val="0000FF"/>
                </a:solidFill>
                <a:latin typeface="Arial" charset="0"/>
              </a:rPr>
              <a:t>qua Ngày Pháp luật </a:t>
            </a:r>
            <a:r>
              <a:rPr lang="es-MX" sz="2350" b="1" kern="0">
                <a:solidFill>
                  <a:srgbClr val="FF0066"/>
                </a:solidFill>
                <a:latin typeface="Arial" charset="0"/>
              </a:rPr>
              <a:t>giúp cho mọi tổ chức, cá nhân công dân có ý thức tuân thủ pháp luật tốt hơn</a:t>
            </a:r>
            <a:r>
              <a:rPr lang="es-MX" sz="2350" b="1" kern="0">
                <a:solidFill>
                  <a:srgbClr val="0000FF"/>
                </a:solidFill>
                <a:latin typeface="Arial" charset="0"/>
              </a:rPr>
              <a:t>, là dịp để đánh giá lại những kết quả đã đạt được và những hạn chế trong hoạt động xây dựng, thực thi pháp </a:t>
            </a:r>
            <a:r>
              <a:rPr lang="es-MX" sz="2350" b="1" kern="0" smtClean="0">
                <a:solidFill>
                  <a:srgbClr val="0000FF"/>
                </a:solidFill>
                <a:latin typeface="Arial" charset="0"/>
              </a:rPr>
              <a:t>luật; từ </a:t>
            </a:r>
            <a:r>
              <a:rPr lang="es-MX" sz="2350" b="1" kern="0">
                <a:solidFill>
                  <a:srgbClr val="0000FF"/>
                </a:solidFill>
                <a:latin typeface="Arial" charset="0"/>
              </a:rPr>
              <a:t>đó </a:t>
            </a:r>
            <a:r>
              <a:rPr lang="es-MX" sz="2350" b="1" kern="0">
                <a:solidFill>
                  <a:srgbClr val="FF0066"/>
                </a:solidFill>
                <a:latin typeface="Arial" charset="0"/>
              </a:rPr>
              <a:t>hoàn thiện hơn hệ thống pháp luật</a:t>
            </a:r>
            <a:r>
              <a:rPr lang="es-MX" sz="2350" b="1" kern="0">
                <a:solidFill>
                  <a:srgbClr val="0000FF"/>
                </a:solidFill>
                <a:latin typeface="Arial" charset="0"/>
              </a:rPr>
              <a:t>, cũng như cải thiện, nâng cao hoạt động của hệ thống tư </a:t>
            </a:r>
            <a:r>
              <a:rPr lang="es-MX" sz="2350" b="1" kern="0" smtClean="0">
                <a:solidFill>
                  <a:srgbClr val="0000FF"/>
                </a:solidFill>
                <a:latin typeface="Arial" charset="0"/>
              </a:rPr>
              <a:t>pháp.</a:t>
            </a:r>
            <a:endParaRPr lang="es-MX" sz="2350" b="1" kern="0">
              <a:solidFill>
                <a:srgbClr val="0000FF"/>
              </a:solidFill>
              <a:latin typeface="Arial" charset="0"/>
            </a:endParaRPr>
          </a:p>
        </p:txBody>
      </p:sp>
    </p:spTree>
    <p:extLst>
      <p:ext uri="{BB962C8B-B14F-4D97-AF65-F5344CB8AC3E}">
        <p14:creationId xmlns:p14="http://schemas.microsoft.com/office/powerpoint/2010/main" val="37089902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56. Công tác tự kiểm tra của cơ quan, tổ chức, đơn vị</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150" b="1" kern="0" spc="-50" smtClean="0">
                <a:solidFill>
                  <a:srgbClr val="0000FF"/>
                </a:solidFill>
                <a:latin typeface="Arial" charset="0"/>
              </a:rPr>
              <a:t>Người </a:t>
            </a:r>
            <a:r>
              <a:rPr lang="vi-VN" sz="2150" b="1" kern="0" spc="-50">
                <a:solidFill>
                  <a:srgbClr val="0000FF"/>
                </a:solidFill>
                <a:latin typeface="Arial" charset="0"/>
              </a:rPr>
              <a:t>đứng đầu cơ quan, tổ chức, đơn vị có trách nhiệm chủ động tổ chức kiểm tra việc thực hiện nhiệm vụ, công vụ của người có chức vụ, quyền hạn do mình quản lý mà thường xuyên, trực tiếp giải quyết công việc của cơ quan, tổ chức</a:t>
            </a:r>
            <a:r>
              <a:rPr lang="vi-VN" sz="2150" b="1" kern="0" spc="-50">
                <a:solidFill>
                  <a:srgbClr val="0000FF"/>
                </a:solidFill>
                <a:latin typeface="Arial" charset="0"/>
              </a:rPr>
              <a:t>, </a:t>
            </a:r>
            <a:r>
              <a:rPr lang="en-US" sz="2150" b="1" kern="0" spc="-50" smtClean="0">
                <a:solidFill>
                  <a:srgbClr val="0000FF"/>
                </a:solidFill>
                <a:latin typeface="Arial" charset="0"/>
              </a:rPr>
              <a:t/>
            </a:r>
            <a:br>
              <a:rPr lang="en-US" sz="2150" b="1" kern="0" spc="-50" smtClean="0">
                <a:solidFill>
                  <a:srgbClr val="0000FF"/>
                </a:solidFill>
                <a:latin typeface="Arial" charset="0"/>
              </a:rPr>
            </a:br>
            <a:r>
              <a:rPr lang="vi-VN" sz="2150" b="1" kern="0" spc="-50" smtClean="0">
                <a:solidFill>
                  <a:srgbClr val="0000FF"/>
                </a:solidFill>
                <a:latin typeface="Arial" charset="0"/>
              </a:rPr>
              <a:t>đơn </a:t>
            </a:r>
            <a:r>
              <a:rPr lang="vi-VN" sz="2150" b="1" kern="0" spc="-50">
                <a:solidFill>
                  <a:srgbClr val="0000FF"/>
                </a:solidFill>
                <a:latin typeface="Arial" charset="0"/>
              </a:rPr>
              <a:t>vị, cá nhân khác nhằm kịp thời phát hiện, ngăn chặn, xử lý </a:t>
            </a:r>
            <a:r>
              <a:rPr lang="vi-VN" sz="2150" b="1" kern="0" spc="-50">
                <a:solidFill>
                  <a:srgbClr val="0000FF"/>
                </a:solidFill>
                <a:latin typeface="Arial" charset="0"/>
              </a:rPr>
              <a:t>tham </a:t>
            </a:r>
            <a:r>
              <a:rPr lang="vi-VN" sz="2150" b="1" kern="0" spc="-50" smtClean="0">
                <a:solidFill>
                  <a:srgbClr val="0000FF"/>
                </a:solidFill>
                <a:latin typeface="Arial" charset="0"/>
              </a:rPr>
              <a:t>nhũng.</a:t>
            </a:r>
            <a:endParaRPr lang="en-US" sz="215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50" b="1" kern="0" spc="-50" smtClean="0">
                <a:solidFill>
                  <a:srgbClr val="0000FF"/>
                </a:solidFill>
                <a:latin typeface="Arial" charset="0"/>
              </a:rPr>
              <a:t>Người </a:t>
            </a:r>
            <a:r>
              <a:rPr lang="vi-VN" sz="2150" b="1" kern="0" spc="-50">
                <a:solidFill>
                  <a:srgbClr val="0000FF"/>
                </a:solidFill>
                <a:latin typeface="Arial" charset="0"/>
              </a:rPr>
              <a:t>đứng đầu cơ quan, tổ chức, đơn vị có trách nhiệm thường xuyên đôn đốc đơn vị trực thuộc kiểm tra người có chức vụ, quyền hạn do mình quản lý trong việc thực hiện nhiệm vụ, </a:t>
            </a:r>
            <a:r>
              <a:rPr lang="vi-VN" sz="2150" b="1" kern="0" spc="-50">
                <a:solidFill>
                  <a:srgbClr val="0000FF"/>
                </a:solidFill>
                <a:latin typeface="Arial" charset="0"/>
              </a:rPr>
              <a:t>công </a:t>
            </a:r>
            <a:r>
              <a:rPr lang="vi-VN" sz="2150" b="1" kern="0" spc="-50" smtClean="0">
                <a:solidFill>
                  <a:srgbClr val="0000FF"/>
                </a:solidFill>
                <a:latin typeface="Arial" charset="0"/>
              </a:rPr>
              <a:t>vụ.</a:t>
            </a:r>
            <a:endParaRPr lang="en-US" sz="215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50" b="1" kern="0" spc="-50" smtClean="0">
                <a:solidFill>
                  <a:srgbClr val="0000FF"/>
                </a:solidFill>
                <a:latin typeface="Arial" charset="0"/>
              </a:rPr>
              <a:t>Khi </a:t>
            </a:r>
            <a:r>
              <a:rPr lang="vi-VN" sz="2150" b="1" kern="0" spc="-50">
                <a:solidFill>
                  <a:srgbClr val="0000FF"/>
                </a:solidFill>
                <a:latin typeface="Arial" charset="0"/>
              </a:rPr>
              <a:t>phát hiện có hành vi tham nhũng, người đứng đầu cơ quan, tổ chức, đơn vị phải kịp thời xử lý theo thẩm quyền hoặc báo cho cơ quan có thẩm quyền xử lý theo quy định của pháp </a:t>
            </a:r>
            <a:r>
              <a:rPr lang="vi-VN" sz="2150" b="1" kern="0" spc="-50">
                <a:solidFill>
                  <a:srgbClr val="0000FF"/>
                </a:solidFill>
                <a:latin typeface="Arial" charset="0"/>
              </a:rPr>
              <a:t>luật</a:t>
            </a:r>
            <a:r>
              <a:rPr lang="vi-VN" sz="2150" b="1" kern="0" spc="-50" smtClean="0">
                <a:solidFill>
                  <a:srgbClr val="0000FF"/>
                </a:solidFill>
                <a:latin typeface="Arial" charset="0"/>
              </a:rPr>
              <a:t>.</a:t>
            </a:r>
            <a:endParaRPr lang="en-US" sz="2150" b="1" kern="0" spc="-50">
              <a:solidFill>
                <a:srgbClr val="0000FF"/>
              </a:solidFill>
              <a:latin typeface="Arial" charset="0"/>
            </a:endParaRPr>
          </a:p>
        </p:txBody>
      </p:sp>
    </p:spTree>
    <p:extLst>
      <p:ext uri="{BB962C8B-B14F-4D97-AF65-F5344CB8AC3E}">
        <p14:creationId xmlns:p14="http://schemas.microsoft.com/office/powerpoint/2010/main" val="41179575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58. Hình thức kiểm tra</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Kiểm </a:t>
            </a:r>
            <a:r>
              <a:rPr lang="vi-VN" sz="2300" b="1" kern="0" spc="-50">
                <a:solidFill>
                  <a:srgbClr val="0000FF"/>
                </a:solidFill>
                <a:latin typeface="Arial" charset="0"/>
              </a:rPr>
              <a:t>tra thường xuyên được tiến hành theo chương trình, kế hoạch và tập trung vào lĩnh vực, hoạt động dễ phát sinh </a:t>
            </a:r>
            <a:r>
              <a:rPr lang="vi-VN" sz="2300" b="1" kern="0" spc="-50">
                <a:solidFill>
                  <a:srgbClr val="0000FF"/>
                </a:solidFill>
                <a:latin typeface="Arial" charset="0"/>
              </a:rPr>
              <a:t>tham </a:t>
            </a:r>
            <a:r>
              <a:rPr lang="vi-VN" sz="2300" b="1" kern="0" spc="-50" smtClean="0">
                <a:solidFill>
                  <a:srgbClr val="0000FF"/>
                </a:solidFill>
                <a:latin typeface="Arial" charset="0"/>
              </a:rPr>
              <a:t>nhũng.</a:t>
            </a:r>
            <a:endParaRPr lang="en-US" sz="23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Kiểm </a:t>
            </a:r>
            <a:r>
              <a:rPr lang="vi-VN" sz="2300" b="1" kern="0" spc="-50">
                <a:solidFill>
                  <a:srgbClr val="0000FF"/>
                </a:solidFill>
                <a:latin typeface="Arial" charset="0"/>
              </a:rPr>
              <a:t>tra đột xuất được tiến hành khi phát hiện có dấu hiệu tham </a:t>
            </a:r>
            <a:r>
              <a:rPr lang="vi-VN" sz="2300" b="1" kern="0" spc="-50">
                <a:solidFill>
                  <a:srgbClr val="0000FF"/>
                </a:solidFill>
                <a:latin typeface="Arial" charset="0"/>
              </a:rPr>
              <a:t>nhũng</a:t>
            </a:r>
            <a:r>
              <a:rPr lang="vi-VN" sz="2300" b="1" kern="0" spc="-50" smtClean="0">
                <a:solidFill>
                  <a:srgbClr val="0000FF"/>
                </a:solidFill>
                <a:latin typeface="Arial" charset="0"/>
              </a:rPr>
              <a:t>.</a:t>
            </a:r>
            <a:endParaRPr lang="en-US" sz="2300" b="1" kern="0" spc="-50">
              <a:solidFill>
                <a:srgbClr val="0000FF"/>
              </a:solidFill>
              <a:latin typeface="Arial" charset="0"/>
            </a:endParaRPr>
          </a:p>
        </p:txBody>
      </p:sp>
    </p:spTree>
    <p:extLst>
      <p:ext uri="{BB962C8B-B14F-4D97-AF65-F5344CB8AC3E}">
        <p14:creationId xmlns:p14="http://schemas.microsoft.com/office/powerpoint/2010/main" val="7289092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62</a:t>
            </a:fld>
            <a:endParaRPr lang="en-US" altLang="en-US" sz="1000" smtClean="0">
              <a:latin typeface="Arial Black"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4048"/>
            <a:ext cx="9144000" cy="6089904"/>
          </a:xfrm>
          <a:prstGeom prst="rect">
            <a:avLst/>
          </a:prstGeom>
        </p:spPr>
      </p:pic>
    </p:spTree>
    <p:extLst>
      <p:ext uri="{BB962C8B-B14F-4D97-AF65-F5344CB8AC3E}">
        <p14:creationId xmlns:p14="http://schemas.microsoft.com/office/powerpoint/2010/main" val="2023754882"/>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65. Phản ánh, tố cáo và xử lý phản ánh, giải </a:t>
            </a:r>
            <a:r>
              <a:rPr lang="vi-VN" sz="2300" b="1">
                <a:solidFill>
                  <a:srgbClr val="FF0000"/>
                </a:solidFill>
                <a:latin typeface="Arial" panose="020B0604020202020204" pitchFamily="34" charset="0"/>
                <a:cs typeface="Arial" panose="020B0604020202020204" pitchFamily="34" charset="0"/>
              </a:rPr>
              <a:t>quyết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vi-VN" sz="2300" b="1" smtClean="0">
                <a:solidFill>
                  <a:srgbClr val="FF0000"/>
                </a:solidFill>
                <a:latin typeface="Arial" panose="020B0604020202020204" pitchFamily="34" charset="0"/>
                <a:cs typeface="Arial" panose="020B0604020202020204" pitchFamily="34" charset="0"/>
              </a:rPr>
              <a:t>tố </a:t>
            </a:r>
            <a:r>
              <a:rPr lang="vi-VN" sz="2300" b="1">
                <a:solidFill>
                  <a:srgbClr val="FF0000"/>
                </a:solidFill>
                <a:latin typeface="Arial" panose="020B0604020202020204" pitchFamily="34" charset="0"/>
                <a:cs typeface="Arial" panose="020B0604020202020204" pitchFamily="34" charset="0"/>
              </a:rPr>
              <a:t>cáo về hành vi tham nhũng</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Cá </a:t>
            </a:r>
            <a:r>
              <a:rPr lang="vi-VN" sz="2300" b="1" kern="0" spc="-50">
                <a:solidFill>
                  <a:srgbClr val="0000FF"/>
                </a:solidFill>
                <a:latin typeface="Arial" charset="0"/>
              </a:rPr>
              <a:t>nhân, tổ chức có quyền phản ánh về hành vi tham nhũng, cá nhân có quyền tố cáo về hành vi tham nhũng theo quy định của </a:t>
            </a:r>
            <a:r>
              <a:rPr lang="vi-VN" sz="2300" b="1" kern="0" spc="-50">
                <a:solidFill>
                  <a:srgbClr val="0000FF"/>
                </a:solidFill>
                <a:latin typeface="Arial" charset="0"/>
              </a:rPr>
              <a:t>pháp </a:t>
            </a:r>
            <a:r>
              <a:rPr lang="vi-VN" sz="2300" b="1" kern="0" spc="-50" smtClean="0">
                <a:solidFill>
                  <a:srgbClr val="0000FF"/>
                </a:solidFill>
                <a:latin typeface="Arial" charset="0"/>
              </a:rPr>
              <a:t>luật.</a:t>
            </a:r>
            <a:endParaRPr lang="en-US" sz="23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Cơ </a:t>
            </a:r>
            <a:r>
              <a:rPr lang="vi-VN" sz="2300" b="1" kern="0" spc="-50">
                <a:solidFill>
                  <a:srgbClr val="0000FF"/>
                </a:solidFill>
                <a:latin typeface="Arial" charset="0"/>
              </a:rPr>
              <a:t>quan, tổ chức, đơn vị, cá nhân có thẩm quyền khi nhận được phản ánh, tố cáo về hành vi tham nhũng phải xem xét, xử lý kịp thời và áp dụng các biện pháp bảo vệ người phản ánh, </a:t>
            </a:r>
            <a:r>
              <a:rPr lang="vi-VN" sz="2300" b="1" kern="0" spc="-50">
                <a:solidFill>
                  <a:srgbClr val="0000FF"/>
                </a:solidFill>
                <a:latin typeface="Arial" charset="0"/>
              </a:rPr>
              <a:t>tố </a:t>
            </a:r>
            <a:r>
              <a:rPr lang="vi-VN" sz="2300" b="1" kern="0" spc="-50" smtClean="0">
                <a:solidFill>
                  <a:srgbClr val="0000FF"/>
                </a:solidFill>
                <a:latin typeface="Arial" charset="0"/>
              </a:rPr>
              <a:t>cáo.</a:t>
            </a:r>
            <a:endParaRPr lang="en-US" sz="23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Việc </a:t>
            </a:r>
            <a:r>
              <a:rPr lang="vi-VN" sz="2300" b="1" kern="0" spc="-50">
                <a:solidFill>
                  <a:srgbClr val="0000FF"/>
                </a:solidFill>
                <a:latin typeface="Arial" charset="0"/>
              </a:rPr>
              <a:t>tiếp nhận, giải quyết tố cáo về hành vi tham nhũng được thực hiện theo quy định của pháp luật về </a:t>
            </a:r>
            <a:r>
              <a:rPr lang="vi-VN" sz="2300" b="1" kern="0" spc="-50">
                <a:solidFill>
                  <a:srgbClr val="0000FF"/>
                </a:solidFill>
                <a:latin typeface="Arial" charset="0"/>
              </a:rPr>
              <a:t>tố </a:t>
            </a:r>
            <a:r>
              <a:rPr lang="vi-VN" sz="2300" b="1" kern="0" spc="-50" smtClean="0">
                <a:solidFill>
                  <a:srgbClr val="0000FF"/>
                </a:solidFill>
                <a:latin typeface="Arial" charset="0"/>
              </a:rPr>
              <a:t>cáo.</a:t>
            </a:r>
            <a:endParaRPr lang="en-US" sz="23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Việc </a:t>
            </a:r>
            <a:r>
              <a:rPr lang="vi-VN" sz="2300" b="1" kern="0" spc="-50">
                <a:solidFill>
                  <a:srgbClr val="0000FF"/>
                </a:solidFill>
                <a:latin typeface="Arial" charset="0"/>
              </a:rPr>
              <a:t>tiếp nhận, xử lý phản ánh về hành vi tham nhũng được thực hiện theo quy định của pháp luật về tiếp công dân.</a:t>
            </a:r>
            <a:endParaRPr lang="en-US" sz="2300" b="1" kern="0" spc="-5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endParaRPr lang="en-US" sz="2300" b="1" kern="0" spc="-50">
              <a:solidFill>
                <a:srgbClr val="0000FF"/>
              </a:solidFill>
              <a:latin typeface="Arial" charset="0"/>
            </a:endParaRPr>
          </a:p>
        </p:txBody>
      </p:sp>
    </p:spTree>
    <p:extLst>
      <p:ext uri="{BB962C8B-B14F-4D97-AF65-F5344CB8AC3E}">
        <p14:creationId xmlns:p14="http://schemas.microsoft.com/office/powerpoint/2010/main" val="30901173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67. Bảo vệ người phản ánh, tố cáo, báo cáo về hành vi tham nhũng</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6000"/>
              </a:lnSpc>
              <a:spcBef>
                <a:spcPts val="700"/>
              </a:spcBef>
              <a:spcAft>
                <a:spcPts val="0"/>
              </a:spcAft>
              <a:buClr>
                <a:srgbClr val="FF0000"/>
              </a:buClr>
              <a:buFont typeface="+mj-lt"/>
              <a:buAutoNum type="arabicPeriod"/>
              <a:defRPr/>
            </a:pPr>
            <a:r>
              <a:rPr lang="vi-VN" sz="2000" b="1" kern="0" spc="-50" smtClean="0">
                <a:solidFill>
                  <a:srgbClr val="0000FF"/>
                </a:solidFill>
                <a:latin typeface="Arial" charset="0"/>
              </a:rPr>
              <a:t>Việc </a:t>
            </a:r>
            <a:r>
              <a:rPr lang="vi-VN" sz="2000" b="1" kern="0" spc="-50">
                <a:solidFill>
                  <a:srgbClr val="0000FF"/>
                </a:solidFill>
                <a:latin typeface="Arial" charset="0"/>
              </a:rPr>
              <a:t>bảo vệ người tố cáo hành vi tham nhũng được thực hiện theo quy định của pháp luật về </a:t>
            </a:r>
            <a:r>
              <a:rPr lang="vi-VN" sz="2000" b="1" kern="0" spc="-50">
                <a:solidFill>
                  <a:srgbClr val="0000FF"/>
                </a:solidFill>
                <a:latin typeface="Arial" charset="0"/>
              </a:rPr>
              <a:t>tố </a:t>
            </a:r>
            <a:r>
              <a:rPr lang="vi-VN" sz="2000" b="1" kern="0" spc="-50" smtClean="0">
                <a:solidFill>
                  <a:srgbClr val="0000FF"/>
                </a:solidFill>
                <a:latin typeface="Arial" charset="0"/>
              </a:rPr>
              <a:t>cáo.</a:t>
            </a:r>
            <a:endParaRPr lang="en-US" sz="2000" b="1" kern="0" spc="-50" smtClean="0">
              <a:solidFill>
                <a:srgbClr val="0000FF"/>
              </a:solidFill>
              <a:latin typeface="Arial" charset="0"/>
            </a:endParaRPr>
          </a:p>
          <a:p>
            <a:pPr marL="565150" indent="-457200" algn="just" eaLnBrk="1" hangingPunct="1">
              <a:lnSpc>
                <a:spcPct val="106000"/>
              </a:lnSpc>
              <a:spcBef>
                <a:spcPts val="700"/>
              </a:spcBef>
              <a:spcAft>
                <a:spcPts val="0"/>
              </a:spcAft>
              <a:buClr>
                <a:srgbClr val="FF0000"/>
              </a:buClr>
              <a:buFont typeface="+mj-lt"/>
              <a:buAutoNum type="arabicPeriod"/>
              <a:defRPr/>
            </a:pPr>
            <a:r>
              <a:rPr lang="vi-VN" sz="2000" b="1" kern="0" spc="-50" smtClean="0">
                <a:solidFill>
                  <a:srgbClr val="0000FF"/>
                </a:solidFill>
                <a:latin typeface="Arial" charset="0"/>
              </a:rPr>
              <a:t>Người </a:t>
            </a:r>
            <a:r>
              <a:rPr lang="vi-VN" sz="2000" b="1" kern="0" spc="-50">
                <a:solidFill>
                  <a:srgbClr val="0000FF"/>
                </a:solidFill>
                <a:latin typeface="Arial" charset="0"/>
              </a:rPr>
              <a:t>phản ánh, báo cáo về hành vi tham nhũng được áp dụng các biện pháp bảo vệ như bảo vệ người </a:t>
            </a:r>
            <a:r>
              <a:rPr lang="vi-VN" sz="2000" b="1" kern="0" spc="-50">
                <a:solidFill>
                  <a:srgbClr val="0000FF"/>
                </a:solidFill>
                <a:latin typeface="Arial" charset="0"/>
              </a:rPr>
              <a:t>tố </a:t>
            </a:r>
            <a:r>
              <a:rPr lang="vi-VN" sz="2000" b="1" kern="0" spc="-50" smtClean="0">
                <a:solidFill>
                  <a:srgbClr val="0000FF"/>
                </a:solidFill>
                <a:latin typeface="Arial" charset="0"/>
              </a:rPr>
              <a:t>cáo.</a:t>
            </a:r>
            <a:endParaRPr lang="en-US" sz="2000" b="1" kern="0" spc="-50" smtClean="0">
              <a:solidFill>
                <a:srgbClr val="0000FF"/>
              </a:solidFill>
              <a:latin typeface="Arial" charset="0"/>
            </a:endParaRPr>
          </a:p>
          <a:p>
            <a:pPr marL="565150" indent="-450850" algn="just" eaLnBrk="1" hangingPunct="1">
              <a:lnSpc>
                <a:spcPct val="106000"/>
              </a:lnSpc>
              <a:spcBef>
                <a:spcPts val="700"/>
              </a:spcBef>
              <a:spcAft>
                <a:spcPts val="0"/>
              </a:spcAft>
              <a:buClr>
                <a:srgbClr val="FF0000"/>
              </a:buClr>
              <a:buFont typeface="Wingdings" panose="05000000000000000000" pitchFamily="2" charset="2"/>
              <a:buChar char="v"/>
              <a:defRPr/>
            </a:pPr>
            <a:r>
              <a:rPr lang="vi-VN" sz="2000" b="1" kern="0" spc="-50" smtClean="0">
                <a:solidFill>
                  <a:srgbClr val="FF0066"/>
                </a:solidFill>
                <a:latin typeface="Arial" charset="0"/>
              </a:rPr>
              <a:t>Điều </a:t>
            </a:r>
            <a:r>
              <a:rPr lang="vi-VN" sz="2000" b="1" kern="0" spc="-50">
                <a:solidFill>
                  <a:srgbClr val="FF0066"/>
                </a:solidFill>
                <a:latin typeface="Arial" charset="0"/>
              </a:rPr>
              <a:t>68. Khen thưởng người phản ánh, tố cáo, báo cáo về hành vi </a:t>
            </a:r>
            <a:r>
              <a:rPr lang="vi-VN" sz="2000" b="1" kern="0" spc="-50">
                <a:solidFill>
                  <a:srgbClr val="FF0066"/>
                </a:solidFill>
                <a:latin typeface="Arial" charset="0"/>
              </a:rPr>
              <a:t>tham </a:t>
            </a:r>
            <a:r>
              <a:rPr lang="vi-VN" sz="2000" b="1" kern="0" spc="-50" smtClean="0">
                <a:solidFill>
                  <a:srgbClr val="FF0066"/>
                </a:solidFill>
                <a:latin typeface="Arial" charset="0"/>
              </a:rPr>
              <a:t>nhũng</a:t>
            </a:r>
            <a:endParaRPr lang="en-US" sz="2000" b="1" kern="0" spc="-50" smtClean="0">
              <a:solidFill>
                <a:srgbClr val="FF0066"/>
              </a:solidFill>
              <a:latin typeface="Arial" charset="0"/>
            </a:endParaRPr>
          </a:p>
          <a:p>
            <a:pPr marL="565150" indent="0" algn="just" eaLnBrk="1" hangingPunct="1">
              <a:lnSpc>
                <a:spcPct val="106000"/>
              </a:lnSpc>
              <a:spcBef>
                <a:spcPts val="700"/>
              </a:spcBef>
              <a:spcAft>
                <a:spcPts val="0"/>
              </a:spcAft>
              <a:buClr>
                <a:srgbClr val="FF0000"/>
              </a:buClr>
              <a:buNone/>
              <a:defRPr/>
            </a:pPr>
            <a:r>
              <a:rPr lang="vi-VN" sz="2000" b="1" kern="0" spc="-50" smtClean="0">
                <a:solidFill>
                  <a:srgbClr val="0000FF"/>
                </a:solidFill>
                <a:latin typeface="Arial" charset="0"/>
              </a:rPr>
              <a:t>Người </a:t>
            </a:r>
            <a:r>
              <a:rPr lang="vi-VN" sz="2000" b="1" kern="0" spc="-50">
                <a:solidFill>
                  <a:srgbClr val="0000FF"/>
                </a:solidFill>
                <a:latin typeface="Arial" charset="0"/>
              </a:rPr>
              <a:t>có thành tích trong việc phản ánh, tố cáo, báo cáo về hành vi tham nhũng thì được khen thưởng theo quy định của </a:t>
            </a:r>
            <a:r>
              <a:rPr lang="vi-VN" sz="2000" b="1" kern="0" spc="-50">
                <a:solidFill>
                  <a:srgbClr val="0000FF"/>
                </a:solidFill>
                <a:latin typeface="Arial" charset="0"/>
              </a:rPr>
              <a:t>pháp </a:t>
            </a:r>
            <a:r>
              <a:rPr lang="vi-VN" sz="2000" b="1" kern="0" spc="-50" smtClean="0">
                <a:solidFill>
                  <a:srgbClr val="0000FF"/>
                </a:solidFill>
                <a:latin typeface="Arial" charset="0"/>
              </a:rPr>
              <a:t>luật.</a:t>
            </a:r>
            <a:endParaRPr lang="en-US" sz="2000" b="1" kern="0" spc="-50" smtClean="0">
              <a:solidFill>
                <a:srgbClr val="0000FF"/>
              </a:solidFill>
              <a:latin typeface="Arial" charset="0"/>
            </a:endParaRPr>
          </a:p>
          <a:p>
            <a:pPr marL="565150" indent="-450850" algn="just" eaLnBrk="1" hangingPunct="1">
              <a:lnSpc>
                <a:spcPct val="106000"/>
              </a:lnSpc>
              <a:spcBef>
                <a:spcPts val="700"/>
              </a:spcBef>
              <a:spcAft>
                <a:spcPts val="0"/>
              </a:spcAft>
              <a:buClr>
                <a:srgbClr val="FF0000"/>
              </a:buClr>
              <a:buFont typeface="Wingdings" panose="05000000000000000000" pitchFamily="2" charset="2"/>
              <a:buChar char="v"/>
              <a:defRPr/>
            </a:pPr>
            <a:r>
              <a:rPr lang="vi-VN" sz="2000" b="1" kern="0" spc="-50" smtClean="0">
                <a:solidFill>
                  <a:srgbClr val="FF0066"/>
                </a:solidFill>
                <a:latin typeface="Arial" charset="0"/>
              </a:rPr>
              <a:t>Điều </a:t>
            </a:r>
            <a:r>
              <a:rPr lang="vi-VN" sz="2000" b="1" kern="0" spc="-50">
                <a:solidFill>
                  <a:srgbClr val="FF0066"/>
                </a:solidFill>
                <a:latin typeface="Arial" charset="0"/>
              </a:rPr>
              <a:t>69. Trách nhiệm của người phản ánh, tố cáo, báo cáo về hành vi </a:t>
            </a:r>
            <a:r>
              <a:rPr lang="vi-VN" sz="2000" b="1" kern="0" spc="-50">
                <a:solidFill>
                  <a:srgbClr val="FF0066"/>
                </a:solidFill>
                <a:latin typeface="Arial" charset="0"/>
              </a:rPr>
              <a:t>tham </a:t>
            </a:r>
            <a:r>
              <a:rPr lang="vi-VN" sz="2000" b="1" kern="0" spc="-50" smtClean="0">
                <a:solidFill>
                  <a:srgbClr val="FF0066"/>
                </a:solidFill>
                <a:latin typeface="Arial" charset="0"/>
              </a:rPr>
              <a:t>nhũng</a:t>
            </a:r>
            <a:endParaRPr lang="en-US" sz="2000" b="1" kern="0" spc="-50" smtClean="0">
              <a:solidFill>
                <a:srgbClr val="FF0066"/>
              </a:solidFill>
              <a:latin typeface="Arial" charset="0"/>
            </a:endParaRPr>
          </a:p>
          <a:p>
            <a:pPr marL="565150" indent="-457200" algn="just" eaLnBrk="1" hangingPunct="1">
              <a:lnSpc>
                <a:spcPct val="106000"/>
              </a:lnSpc>
              <a:spcBef>
                <a:spcPts val="700"/>
              </a:spcBef>
              <a:spcAft>
                <a:spcPts val="0"/>
              </a:spcAft>
              <a:buClr>
                <a:srgbClr val="FF0000"/>
              </a:buClr>
              <a:buFont typeface="+mj-lt"/>
              <a:buAutoNum type="arabicPeriod"/>
              <a:defRPr/>
            </a:pPr>
            <a:r>
              <a:rPr lang="vi-VN" sz="2000" b="1" kern="0" spc="-50" smtClean="0">
                <a:solidFill>
                  <a:srgbClr val="0000FF"/>
                </a:solidFill>
                <a:latin typeface="Arial" charset="0"/>
              </a:rPr>
              <a:t>Người </a:t>
            </a:r>
            <a:r>
              <a:rPr lang="vi-VN" sz="2000" b="1" kern="0" spc="-50">
                <a:solidFill>
                  <a:srgbClr val="0000FF"/>
                </a:solidFill>
                <a:latin typeface="Arial" charset="0"/>
              </a:rPr>
              <a:t>phản ánh, báo cáo về hành vi tham nhũng phải chịu trách nhiệm trước pháp luật về tính trung thực của nội dung phản ánh</a:t>
            </a:r>
            <a:r>
              <a:rPr lang="vi-VN" sz="2000" b="1" kern="0" spc="-50">
                <a:solidFill>
                  <a:srgbClr val="0000FF"/>
                </a:solidFill>
                <a:latin typeface="Arial" charset="0"/>
              </a:rPr>
              <a:t>, </a:t>
            </a:r>
            <a:r>
              <a:rPr lang="en-US" sz="2000" b="1" kern="0" spc="-50" smtClean="0">
                <a:solidFill>
                  <a:srgbClr val="0000FF"/>
                </a:solidFill>
                <a:latin typeface="Arial" charset="0"/>
              </a:rPr>
              <a:t/>
            </a:r>
            <a:br>
              <a:rPr lang="en-US" sz="2000" b="1" kern="0" spc="-50" smtClean="0">
                <a:solidFill>
                  <a:srgbClr val="0000FF"/>
                </a:solidFill>
                <a:latin typeface="Arial" charset="0"/>
              </a:rPr>
            </a:br>
            <a:r>
              <a:rPr lang="vi-VN" sz="2000" b="1" kern="0" spc="-50" smtClean="0">
                <a:solidFill>
                  <a:srgbClr val="0000FF"/>
                </a:solidFill>
                <a:latin typeface="Arial" charset="0"/>
              </a:rPr>
              <a:t>báo cáo.</a:t>
            </a:r>
            <a:endParaRPr lang="en-US" sz="2000" b="1" kern="0" spc="-50" smtClean="0">
              <a:solidFill>
                <a:srgbClr val="0000FF"/>
              </a:solidFill>
              <a:latin typeface="Arial" charset="0"/>
            </a:endParaRPr>
          </a:p>
          <a:p>
            <a:pPr marL="565150" indent="-457200" algn="just" eaLnBrk="1" hangingPunct="1">
              <a:lnSpc>
                <a:spcPct val="106000"/>
              </a:lnSpc>
              <a:spcBef>
                <a:spcPts val="700"/>
              </a:spcBef>
              <a:spcAft>
                <a:spcPts val="0"/>
              </a:spcAft>
              <a:buClr>
                <a:srgbClr val="FF0000"/>
              </a:buClr>
              <a:buFont typeface="+mj-lt"/>
              <a:buAutoNum type="arabicPeriod"/>
              <a:defRPr/>
            </a:pPr>
            <a:r>
              <a:rPr lang="vi-VN" sz="2000" b="1" kern="0" spc="-50" smtClean="0">
                <a:solidFill>
                  <a:srgbClr val="0000FF"/>
                </a:solidFill>
                <a:latin typeface="Arial" charset="0"/>
              </a:rPr>
              <a:t>Người </a:t>
            </a:r>
            <a:r>
              <a:rPr lang="vi-VN" sz="2000" b="1" kern="0" spc="-50">
                <a:solidFill>
                  <a:srgbClr val="0000FF"/>
                </a:solidFill>
                <a:latin typeface="Arial" charset="0"/>
              </a:rPr>
              <a:t>tố cáo hành vi tham nhũng phải chịu trách nhiệm về việc tố cáo của mình theo quy định của Luật Tố </a:t>
            </a:r>
            <a:r>
              <a:rPr lang="vi-VN" sz="2000" b="1" kern="0" spc="-50">
                <a:solidFill>
                  <a:srgbClr val="0000FF"/>
                </a:solidFill>
                <a:latin typeface="Arial" charset="0"/>
              </a:rPr>
              <a:t>cáo</a:t>
            </a:r>
            <a:r>
              <a:rPr lang="vi-VN" sz="2000" b="1" kern="0" spc="-50" smtClean="0">
                <a:solidFill>
                  <a:srgbClr val="0000FF"/>
                </a:solidFill>
                <a:latin typeface="Arial" charset="0"/>
              </a:rPr>
              <a:t>.</a:t>
            </a:r>
            <a:endParaRPr lang="en-US" sz="2000" b="1" kern="0" spc="-50">
              <a:solidFill>
                <a:srgbClr val="0000FF"/>
              </a:solidFill>
              <a:latin typeface="Arial" charset="0"/>
            </a:endParaRPr>
          </a:p>
        </p:txBody>
      </p:sp>
    </p:spTree>
    <p:extLst>
      <p:ext uri="{BB962C8B-B14F-4D97-AF65-F5344CB8AC3E}">
        <p14:creationId xmlns:p14="http://schemas.microsoft.com/office/powerpoint/2010/main" val="23717359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300" b="1" smtClean="0">
                <a:solidFill>
                  <a:srgbClr val="FF0000"/>
                </a:solidFill>
                <a:latin typeface="Arial" panose="020B0604020202020204" pitchFamily="34" charset="0"/>
                <a:cs typeface="Arial" panose="020B0604020202020204" pitchFamily="34" charset="0"/>
              </a:rPr>
              <a:t>C</a:t>
            </a:r>
            <a:r>
              <a:rPr lang="en-US" sz="2300" b="1" smtClean="0">
                <a:solidFill>
                  <a:srgbClr val="FF0000"/>
                </a:solidFill>
                <a:latin typeface="Arial" panose="020B0604020202020204" pitchFamily="34" charset="0"/>
                <a:cs typeface="Arial" panose="020B0604020202020204" pitchFamily="34" charset="0"/>
              </a:rPr>
              <a:t>HƯƠNG </a:t>
            </a:r>
            <a:r>
              <a:rPr lang="vi-VN" sz="2300" b="1" smtClean="0">
                <a:solidFill>
                  <a:srgbClr val="FF0000"/>
                </a:solidFill>
                <a:latin typeface="Arial" panose="020B0604020202020204" pitchFamily="34" charset="0"/>
                <a:cs typeface="Arial" panose="020B0604020202020204" pitchFamily="34" charset="0"/>
              </a:rPr>
              <a:t>IV</a:t>
            </a:r>
            <a:r>
              <a:rPr lang="en-US" sz="2300" b="1" smtClean="0">
                <a:solidFill>
                  <a:srgbClr val="FF0000"/>
                </a:solidFill>
                <a:latin typeface="Arial" panose="020B0604020202020204" pitchFamily="34" charset="0"/>
                <a:cs typeface="Arial" panose="020B0604020202020204" pitchFamily="34" charset="0"/>
              </a:rPr>
              <a:t>. </a:t>
            </a:r>
            <a:r>
              <a:rPr lang="vi-VN" sz="2300" b="1" smtClean="0">
                <a:solidFill>
                  <a:srgbClr val="FF0000"/>
                </a:solidFill>
                <a:latin typeface="Arial" panose="020B0604020202020204" pitchFamily="34" charset="0"/>
                <a:cs typeface="Arial" panose="020B0604020202020204" pitchFamily="34" charset="0"/>
              </a:rPr>
              <a:t>CHẾ </a:t>
            </a:r>
            <a:r>
              <a:rPr lang="vi-VN" sz="2300" b="1">
                <a:solidFill>
                  <a:srgbClr val="FF0000"/>
                </a:solidFill>
                <a:latin typeface="Arial" panose="020B0604020202020204" pitchFamily="34" charset="0"/>
                <a:cs typeface="Arial" panose="020B0604020202020204" pitchFamily="34" charset="0"/>
              </a:rPr>
              <a:t>ĐỘ TRÁCH NHIỆM CỦA </a:t>
            </a:r>
            <a:r>
              <a:rPr lang="vi-VN" sz="2300" b="1">
                <a:solidFill>
                  <a:srgbClr val="FF0000"/>
                </a:solidFill>
                <a:latin typeface="Arial" panose="020B0604020202020204" pitchFamily="34" charset="0"/>
                <a:cs typeface="Arial" panose="020B0604020202020204" pitchFamily="34" charset="0"/>
              </a:rPr>
              <a:t>NGƯỜI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vi-VN" sz="2300" b="1" smtClean="0">
                <a:solidFill>
                  <a:srgbClr val="FF0000"/>
                </a:solidFill>
                <a:latin typeface="Arial" panose="020B0604020202020204" pitchFamily="34" charset="0"/>
                <a:cs typeface="Arial" panose="020B0604020202020204" pitchFamily="34" charset="0"/>
              </a:rPr>
              <a:t>ĐỨNG </a:t>
            </a:r>
            <a:r>
              <a:rPr lang="vi-VN" sz="2300" b="1">
                <a:solidFill>
                  <a:srgbClr val="FF0000"/>
                </a:solidFill>
                <a:latin typeface="Arial" panose="020B0604020202020204" pitchFamily="34" charset="0"/>
                <a:cs typeface="Arial" panose="020B0604020202020204" pitchFamily="34" charset="0"/>
              </a:rPr>
              <a:t>ĐẦU CƠ QUAN, TỔ CHỨC, ĐƠN VỊ </a:t>
            </a:r>
            <a:r>
              <a:rPr lang="vi-VN" sz="2300" b="1">
                <a:solidFill>
                  <a:srgbClr val="FF0000"/>
                </a:solidFill>
                <a:latin typeface="Arial" panose="020B0604020202020204" pitchFamily="34" charset="0"/>
                <a:cs typeface="Arial" panose="020B0604020202020204" pitchFamily="34" charset="0"/>
              </a:rPr>
              <a:t>TRONG </a:t>
            </a:r>
            <a:r>
              <a:rPr lang="en-US" sz="2300" b="1" smtClean="0">
                <a:solidFill>
                  <a:srgbClr val="FF0000"/>
                </a:solidFill>
                <a:latin typeface="Arial" panose="020B0604020202020204" pitchFamily="34" charset="0"/>
                <a:cs typeface="Arial" panose="020B0604020202020204" pitchFamily="34" charset="0"/>
              </a:rPr>
              <a:t>PCTN</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085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300" b="1" kern="0" spc="-50" smtClean="0">
                <a:solidFill>
                  <a:srgbClr val="FF0066"/>
                </a:solidFill>
                <a:latin typeface="Arial" charset="0"/>
              </a:rPr>
              <a:t>Điều </a:t>
            </a:r>
            <a:r>
              <a:rPr lang="vi-VN" sz="2300" b="1" kern="0" spc="-50">
                <a:solidFill>
                  <a:srgbClr val="FF0066"/>
                </a:solidFill>
                <a:latin typeface="Arial" charset="0"/>
              </a:rPr>
              <a:t>72. Trách nhiệm của người đứng đầu, cấp phó của người đứng đầu cơ quan, tổ chức, đơn vị khi để xảy ra tham nhũng trong cơ quan, tổ chức, đơn vị do mình quản lý</a:t>
            </a:r>
            <a:r>
              <a:rPr lang="vi-VN" sz="2300" b="1" kern="0" spc="-50">
                <a:solidFill>
                  <a:srgbClr val="FF0066"/>
                </a:solidFill>
                <a:latin typeface="Arial" charset="0"/>
              </a:rPr>
              <a:t>, </a:t>
            </a:r>
            <a:r>
              <a:rPr lang="en-US" sz="2300" b="1" kern="0" spc="-50" smtClean="0">
                <a:solidFill>
                  <a:srgbClr val="FF0066"/>
                </a:solidFill>
                <a:latin typeface="Arial" charset="0"/>
              </a:rPr>
              <a:t/>
            </a:r>
            <a:br>
              <a:rPr lang="en-US" sz="2300" b="1" kern="0" spc="-50" smtClean="0">
                <a:solidFill>
                  <a:srgbClr val="FF0066"/>
                </a:solidFill>
                <a:latin typeface="Arial" charset="0"/>
              </a:rPr>
            </a:br>
            <a:r>
              <a:rPr lang="vi-VN" sz="2300" b="1" kern="0" spc="-50" smtClean="0">
                <a:solidFill>
                  <a:srgbClr val="FF0066"/>
                </a:solidFill>
                <a:latin typeface="Arial" charset="0"/>
              </a:rPr>
              <a:t>phụ trách</a:t>
            </a:r>
            <a:endParaRPr lang="en-US" sz="2300" b="1" kern="0" spc="-5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Người </a:t>
            </a:r>
            <a:r>
              <a:rPr lang="vi-VN" sz="2300" b="1" kern="0" spc="-50">
                <a:solidFill>
                  <a:srgbClr val="0000FF"/>
                </a:solidFill>
                <a:latin typeface="Arial" charset="0"/>
              </a:rPr>
              <a:t>đứng đầu cơ quan, tổ chức, đơn vị phải chịu trách nhiệm trực tiếp khi để xảy ra tham nhũng của người do mình trực tiếp quản lý, giao </a:t>
            </a:r>
            <a:r>
              <a:rPr lang="vi-VN" sz="2300" b="1" kern="0" spc="-50">
                <a:solidFill>
                  <a:srgbClr val="0000FF"/>
                </a:solidFill>
                <a:latin typeface="Arial" charset="0"/>
              </a:rPr>
              <a:t>nhiệm </a:t>
            </a:r>
            <a:r>
              <a:rPr lang="vi-VN" sz="2300" b="1" kern="0" spc="-50" smtClean="0">
                <a:solidFill>
                  <a:srgbClr val="0000FF"/>
                </a:solidFill>
                <a:latin typeface="Arial" charset="0"/>
              </a:rPr>
              <a:t>vụ.</a:t>
            </a:r>
            <a:endParaRPr lang="en-US" sz="23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Cấp </a:t>
            </a:r>
            <a:r>
              <a:rPr lang="vi-VN" sz="2300" b="1" kern="0" spc="-50">
                <a:solidFill>
                  <a:srgbClr val="0000FF"/>
                </a:solidFill>
                <a:latin typeface="Arial" charset="0"/>
              </a:rPr>
              <a:t>phó của người đứng đầu cơ quan, tổ chức, đơn vị phải chịu trách nhiệm trực tiếp khi để xảy ra tham nhũng trong lĩnh vực công tác và trong đơn vị do mình được giao trực tiếp phụ trách; người đứng đầu cơ quan, tổ chức, đơn vị phải chịu trách nhiệm liên đới.</a:t>
            </a:r>
            <a:endParaRPr lang="en-US" sz="2300" b="1" kern="0" spc="-5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endParaRPr lang="en-US" sz="2300" b="1" kern="0" spc="-50">
              <a:solidFill>
                <a:srgbClr val="0000FF"/>
              </a:solidFill>
              <a:latin typeface="Arial" charset="0"/>
            </a:endParaRPr>
          </a:p>
        </p:txBody>
      </p:sp>
    </p:spTree>
    <p:extLst>
      <p:ext uri="{BB962C8B-B14F-4D97-AF65-F5344CB8AC3E}">
        <p14:creationId xmlns:p14="http://schemas.microsoft.com/office/powerpoint/2010/main" val="11437673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77. Trách nhiệm của công dân, Ban thanh tra nhân dân, Ban giám sát đầu tư của cộng đồng</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Công </a:t>
            </a:r>
            <a:r>
              <a:rPr lang="vi-VN" sz="2300" b="1" kern="0" spc="-50">
                <a:solidFill>
                  <a:srgbClr val="0000FF"/>
                </a:solidFill>
                <a:latin typeface="Arial" charset="0"/>
              </a:rPr>
              <a:t>dân tự mình hoặc thông qua Ban thanh tra nhân dân, Ban giám sát đầu tư của cộng đồng hoặc thông qua tổ chức mà mình là thành viên tham gia phòng, chống tham </a:t>
            </a:r>
            <a:r>
              <a:rPr lang="vi-VN" sz="2300" b="1" kern="0" spc="-50">
                <a:solidFill>
                  <a:srgbClr val="0000FF"/>
                </a:solidFill>
                <a:latin typeface="Arial" charset="0"/>
              </a:rPr>
              <a:t>nhũng.</a:t>
            </a:r>
            <a:endParaRPr lang="en-US" sz="2300" b="1" kern="0" spc="-5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Ban </a:t>
            </a:r>
            <a:r>
              <a:rPr lang="vi-VN" sz="2300" b="1" kern="0" spc="-50">
                <a:solidFill>
                  <a:srgbClr val="0000FF"/>
                </a:solidFill>
                <a:latin typeface="Arial" charset="0"/>
              </a:rPr>
              <a:t>thanh tra nhân dân, Ban giám sát đầu tư của cộng đồng, trong phạm vi nhiệm vụ, quyền hạn của mình, giám sát việc thực hiện pháp luật về phòng, chống tham </a:t>
            </a:r>
            <a:r>
              <a:rPr lang="vi-VN" sz="2300" b="1" kern="0" spc="-50">
                <a:solidFill>
                  <a:srgbClr val="0000FF"/>
                </a:solidFill>
                <a:latin typeface="Arial" charset="0"/>
              </a:rPr>
              <a:t>nhũng</a:t>
            </a:r>
            <a:r>
              <a:rPr lang="vi-VN" sz="2300" b="1" kern="0" spc="-50" smtClean="0">
                <a:solidFill>
                  <a:srgbClr val="0000FF"/>
                </a:solidFill>
                <a:latin typeface="Arial" charset="0"/>
              </a:rPr>
              <a:t>.</a:t>
            </a:r>
            <a:endParaRPr lang="en-US" sz="2300" b="1" kern="0" spc="-50">
              <a:solidFill>
                <a:srgbClr val="0000FF"/>
              </a:solidFill>
              <a:latin typeface="Arial" charset="0"/>
            </a:endParaRPr>
          </a:p>
        </p:txBody>
      </p:sp>
    </p:spTree>
    <p:extLst>
      <p:ext uri="{BB962C8B-B14F-4D97-AF65-F5344CB8AC3E}">
        <p14:creationId xmlns:p14="http://schemas.microsoft.com/office/powerpoint/2010/main" val="27830139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67</a:t>
            </a:fld>
            <a:endParaRPr lang="en-US" altLang="en-US" sz="1000" smtClean="0">
              <a:latin typeface="Arial Black"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2773"/>
            <a:ext cx="9144000" cy="6092454"/>
          </a:xfrm>
          <a:prstGeom prst="rect">
            <a:avLst/>
          </a:prstGeom>
        </p:spPr>
      </p:pic>
    </p:spTree>
    <p:extLst>
      <p:ext uri="{BB962C8B-B14F-4D97-AF65-F5344CB8AC3E}">
        <p14:creationId xmlns:p14="http://schemas.microsoft.com/office/powerpoint/2010/main" val="1777208924"/>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300" b="1" smtClean="0">
                <a:solidFill>
                  <a:srgbClr val="FF0000"/>
                </a:solidFill>
                <a:latin typeface="Arial" panose="020B0604020202020204" pitchFamily="34" charset="0"/>
                <a:cs typeface="Arial" panose="020B0604020202020204" pitchFamily="34" charset="0"/>
              </a:rPr>
              <a:t>C</a:t>
            </a:r>
            <a:r>
              <a:rPr lang="en-US" sz="2300" b="1" smtClean="0">
                <a:solidFill>
                  <a:srgbClr val="FF0000"/>
                </a:solidFill>
                <a:latin typeface="Arial" panose="020B0604020202020204" pitchFamily="34" charset="0"/>
                <a:cs typeface="Arial" panose="020B0604020202020204" pitchFamily="34" charset="0"/>
              </a:rPr>
              <a:t>HƯƠNG </a:t>
            </a:r>
            <a:r>
              <a:rPr lang="vi-VN" sz="2300" b="1" smtClean="0">
                <a:solidFill>
                  <a:srgbClr val="FF0000"/>
                </a:solidFill>
                <a:latin typeface="Arial" panose="020B0604020202020204" pitchFamily="34" charset="0"/>
                <a:cs typeface="Arial" panose="020B0604020202020204" pitchFamily="34" charset="0"/>
              </a:rPr>
              <a:t>IX</a:t>
            </a:r>
            <a:r>
              <a:rPr lang="en-US" sz="2300" b="1" smtClean="0">
                <a:solidFill>
                  <a:srgbClr val="FF0000"/>
                </a:solidFill>
                <a:latin typeface="Arial" panose="020B0604020202020204" pitchFamily="34" charset="0"/>
                <a:cs typeface="Arial" panose="020B0604020202020204" pitchFamily="34" charset="0"/>
              </a:rPr>
              <a:t>. </a:t>
            </a:r>
            <a:r>
              <a:rPr lang="vi-VN" sz="2300" b="1" smtClean="0">
                <a:solidFill>
                  <a:srgbClr val="FF0000"/>
                </a:solidFill>
                <a:latin typeface="Arial" panose="020B0604020202020204" pitchFamily="34" charset="0"/>
                <a:cs typeface="Arial" panose="020B0604020202020204" pitchFamily="34" charset="0"/>
              </a:rPr>
              <a:t>XỬ </a:t>
            </a:r>
            <a:r>
              <a:rPr lang="vi-VN" sz="2300" b="1">
                <a:solidFill>
                  <a:srgbClr val="FF0000"/>
                </a:solidFill>
                <a:latin typeface="Arial" panose="020B0604020202020204" pitchFamily="34" charset="0"/>
                <a:cs typeface="Arial" panose="020B0604020202020204" pitchFamily="34" charset="0"/>
              </a:rPr>
              <a:t>LÝ THAM NHŨNG VÀ HÀNH VI </a:t>
            </a:r>
            <a:r>
              <a:rPr lang="vi-VN" sz="2300" b="1">
                <a:solidFill>
                  <a:srgbClr val="FF0000"/>
                </a:solidFill>
                <a:latin typeface="Arial" panose="020B0604020202020204" pitchFamily="34" charset="0"/>
                <a:cs typeface="Arial" panose="020B0604020202020204" pitchFamily="34" charset="0"/>
              </a:rPr>
              <a:t>KHÁC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vi-VN" sz="2300" b="1" smtClean="0">
                <a:solidFill>
                  <a:srgbClr val="FF0000"/>
                </a:solidFill>
                <a:latin typeface="Arial" panose="020B0604020202020204" pitchFamily="34" charset="0"/>
                <a:cs typeface="Arial" panose="020B0604020202020204" pitchFamily="34" charset="0"/>
              </a:rPr>
              <a:t>VI </a:t>
            </a:r>
            <a:r>
              <a:rPr lang="vi-VN" sz="2300" b="1">
                <a:solidFill>
                  <a:srgbClr val="FF0000"/>
                </a:solidFill>
                <a:latin typeface="Arial" panose="020B0604020202020204" pitchFamily="34" charset="0"/>
                <a:cs typeface="Arial" panose="020B0604020202020204" pitchFamily="34" charset="0"/>
              </a:rPr>
              <a:t>PHẠM PHÁP LUẬT </a:t>
            </a:r>
            <a:r>
              <a:rPr lang="vi-VN" sz="2300" b="1">
                <a:solidFill>
                  <a:srgbClr val="FF0000"/>
                </a:solidFill>
                <a:latin typeface="Arial" panose="020B0604020202020204" pitchFamily="34" charset="0"/>
                <a:cs typeface="Arial" panose="020B0604020202020204" pitchFamily="34" charset="0"/>
              </a:rPr>
              <a:t>VỀ </a:t>
            </a:r>
            <a:r>
              <a:rPr lang="en-US" sz="2300" b="1" smtClean="0">
                <a:solidFill>
                  <a:srgbClr val="FF0000"/>
                </a:solidFill>
                <a:latin typeface="Arial" panose="020B0604020202020204" pitchFamily="34" charset="0"/>
                <a:cs typeface="Arial" panose="020B0604020202020204" pitchFamily="34" charset="0"/>
              </a:rPr>
              <a:t>PCTN</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0850" algn="just" eaLnBrk="1" hangingPunct="1">
              <a:spcBef>
                <a:spcPts val="600"/>
              </a:spcBef>
              <a:spcAft>
                <a:spcPts val="0"/>
              </a:spcAft>
              <a:buClr>
                <a:srgbClr val="FF0000"/>
              </a:buClr>
              <a:buFont typeface="Wingdings" panose="05000000000000000000" pitchFamily="2" charset="2"/>
              <a:buChar char="v"/>
              <a:defRPr/>
            </a:pPr>
            <a:r>
              <a:rPr lang="vi-VN" sz="1800" b="1" kern="0" spc="-50" smtClean="0">
                <a:solidFill>
                  <a:srgbClr val="FF0066"/>
                </a:solidFill>
                <a:latin typeface="Arial" charset="0"/>
              </a:rPr>
              <a:t>Điều 92. Xử lý người có hành vi tham nhũng</a:t>
            </a:r>
            <a:endParaRPr lang="en-US" sz="1800" b="1" kern="0" spc="-50" smtClean="0">
              <a:solidFill>
                <a:srgbClr val="FF0066"/>
              </a:solidFill>
              <a:latin typeface="Arial" charset="0"/>
            </a:endParaRPr>
          </a:p>
          <a:p>
            <a:pPr marL="565150" indent="-457200" algn="just" eaLnBrk="1" hangingPunct="1">
              <a:spcBef>
                <a:spcPts val="600"/>
              </a:spcBef>
              <a:spcAft>
                <a:spcPts val="0"/>
              </a:spcAft>
              <a:buClr>
                <a:srgbClr val="FF0000"/>
              </a:buClr>
              <a:buFont typeface="+mj-lt"/>
              <a:buAutoNum type="arabicPeriod"/>
              <a:defRPr/>
            </a:pPr>
            <a:r>
              <a:rPr lang="vi-VN" sz="1800" b="1" kern="0" spc="-50" smtClean="0">
                <a:solidFill>
                  <a:srgbClr val="0000FF"/>
                </a:solidFill>
                <a:latin typeface="Arial" charset="0"/>
              </a:rPr>
              <a:t>Người </a:t>
            </a:r>
            <a:r>
              <a:rPr lang="vi-VN" sz="1800" b="1" kern="0" spc="-50">
                <a:solidFill>
                  <a:srgbClr val="0000FF"/>
                </a:solidFill>
                <a:latin typeface="Arial" charset="0"/>
              </a:rPr>
              <a:t>có hành vi tham nhũng giữ bất k</a:t>
            </a:r>
            <a:r>
              <a:rPr lang="en-US" sz="1800" b="1" kern="0" spc="-50">
                <a:solidFill>
                  <a:srgbClr val="0000FF"/>
                </a:solidFill>
                <a:latin typeface="Arial" charset="0"/>
              </a:rPr>
              <a:t>ì </a:t>
            </a:r>
            <a:r>
              <a:rPr lang="vi-VN" sz="1800" b="1" kern="0" spc="-50">
                <a:solidFill>
                  <a:srgbClr val="0000FF"/>
                </a:solidFill>
                <a:latin typeface="Arial" charset="0"/>
              </a:rPr>
              <a:t>chức vụ, vị trí công tác nào đều phải bị xử lý nghiêm minh theo quy định của pháp luật</a:t>
            </a:r>
            <a:r>
              <a:rPr lang="vi-VN" sz="1800" b="1" kern="0" spc="-50">
                <a:solidFill>
                  <a:srgbClr val="FF0066"/>
                </a:solidFill>
                <a:latin typeface="Arial" charset="0"/>
              </a:rPr>
              <a:t>, kể cả người đã nghỉ hưu, thôi việc, chuyển </a:t>
            </a:r>
            <a:r>
              <a:rPr lang="vi-VN" sz="1800" b="1" kern="0" spc="-50">
                <a:solidFill>
                  <a:srgbClr val="FF0066"/>
                </a:solidFill>
                <a:latin typeface="Arial" charset="0"/>
              </a:rPr>
              <a:t>công </a:t>
            </a:r>
            <a:r>
              <a:rPr lang="vi-VN" sz="1800" b="1" kern="0" spc="-50" smtClean="0">
                <a:solidFill>
                  <a:srgbClr val="FF0066"/>
                </a:solidFill>
                <a:latin typeface="Arial" charset="0"/>
              </a:rPr>
              <a:t>tác.</a:t>
            </a:r>
            <a:endParaRPr lang="en-US" sz="1800" b="1" kern="0" spc="-50" smtClean="0">
              <a:solidFill>
                <a:srgbClr val="FF0066"/>
              </a:solidFill>
              <a:latin typeface="Arial" charset="0"/>
            </a:endParaRPr>
          </a:p>
          <a:p>
            <a:pPr marL="565150" indent="-457200" algn="just" eaLnBrk="1" hangingPunct="1">
              <a:spcBef>
                <a:spcPts val="600"/>
              </a:spcBef>
              <a:spcAft>
                <a:spcPts val="0"/>
              </a:spcAft>
              <a:buClr>
                <a:srgbClr val="FF0000"/>
              </a:buClr>
              <a:buFont typeface="+mj-lt"/>
              <a:buAutoNum type="arabicPeriod"/>
              <a:defRPr/>
            </a:pPr>
            <a:r>
              <a:rPr lang="vi-VN" sz="1800" b="1" kern="0" spc="-50" smtClean="0">
                <a:solidFill>
                  <a:srgbClr val="0000FF"/>
                </a:solidFill>
                <a:latin typeface="Arial" charset="0"/>
              </a:rPr>
              <a:t>Người </a:t>
            </a:r>
            <a:r>
              <a:rPr lang="vi-VN" sz="1800" b="1" kern="0" spc="-50">
                <a:solidFill>
                  <a:srgbClr val="0000FF"/>
                </a:solidFill>
                <a:latin typeface="Arial" charset="0"/>
              </a:rPr>
              <a:t>có hành vi tham nhũng quy định tại Điều 2 của Luật này thì tùy theo tính chất, mức độ vi phạm, phải bị xử lý kỷ luật, xử phạt vi phạm hành chính hoặc bị truy cứu trách nhiệm hình sự theo quy định của </a:t>
            </a:r>
            <a:r>
              <a:rPr lang="vi-VN" sz="1800" b="1" kern="0" spc="-50">
                <a:solidFill>
                  <a:srgbClr val="0000FF"/>
                </a:solidFill>
                <a:latin typeface="Arial" charset="0"/>
              </a:rPr>
              <a:t>pháp </a:t>
            </a:r>
            <a:r>
              <a:rPr lang="vi-VN" sz="1800" b="1" kern="0" spc="-50" smtClean="0">
                <a:solidFill>
                  <a:srgbClr val="0000FF"/>
                </a:solidFill>
                <a:latin typeface="Arial" charset="0"/>
              </a:rPr>
              <a:t>luật.</a:t>
            </a:r>
            <a:endParaRPr lang="en-US" sz="1800" b="1" kern="0" spc="-50" smtClean="0">
              <a:solidFill>
                <a:srgbClr val="0000FF"/>
              </a:solidFill>
              <a:latin typeface="Arial" charset="0"/>
            </a:endParaRPr>
          </a:p>
          <a:p>
            <a:pPr marL="565150" indent="-457200" algn="just" eaLnBrk="1" hangingPunct="1">
              <a:spcBef>
                <a:spcPts val="600"/>
              </a:spcBef>
              <a:spcAft>
                <a:spcPts val="0"/>
              </a:spcAft>
              <a:buClr>
                <a:srgbClr val="FF0000"/>
              </a:buClr>
              <a:buFont typeface="+mj-lt"/>
              <a:buAutoNum type="arabicPeriod"/>
              <a:defRPr/>
            </a:pPr>
            <a:r>
              <a:rPr lang="vi-VN" sz="1800" b="1" kern="0" spc="-50" smtClean="0">
                <a:solidFill>
                  <a:srgbClr val="0000FF"/>
                </a:solidFill>
                <a:latin typeface="Arial" charset="0"/>
              </a:rPr>
              <a:t>Trường </a:t>
            </a:r>
            <a:r>
              <a:rPr lang="vi-VN" sz="1800" b="1" kern="0" spc="-50">
                <a:solidFill>
                  <a:srgbClr val="0000FF"/>
                </a:solidFill>
                <a:latin typeface="Arial" charset="0"/>
              </a:rPr>
              <a:t>hợp người có hành vi tham nhũng bị xử lý kỷ luật là người đứng đầu hoặc cấp phó của người đứng đầu cơ quan, tổ chức, đơn vị thì bị </a:t>
            </a:r>
            <a:r>
              <a:rPr lang="vi-VN" sz="1800" b="1" kern="0" spc="-50">
                <a:solidFill>
                  <a:srgbClr val="FF0066"/>
                </a:solidFill>
                <a:latin typeface="Arial" charset="0"/>
              </a:rPr>
              <a:t>xem xét tăng hình thức </a:t>
            </a:r>
            <a:r>
              <a:rPr lang="vi-VN" sz="1800" b="1" kern="0" spc="-50">
                <a:solidFill>
                  <a:srgbClr val="FF0066"/>
                </a:solidFill>
                <a:latin typeface="Arial" charset="0"/>
              </a:rPr>
              <a:t>kỷ </a:t>
            </a:r>
            <a:r>
              <a:rPr lang="vi-VN" sz="1800" b="1" kern="0" spc="-50" smtClean="0">
                <a:solidFill>
                  <a:srgbClr val="FF0066"/>
                </a:solidFill>
                <a:latin typeface="Arial" charset="0"/>
              </a:rPr>
              <a:t>luật.</a:t>
            </a:r>
            <a:endParaRPr lang="en-US" sz="1800" b="1" kern="0" spc="-50" smtClean="0">
              <a:solidFill>
                <a:srgbClr val="FF0066"/>
              </a:solidFill>
              <a:latin typeface="Arial" charset="0"/>
            </a:endParaRPr>
          </a:p>
          <a:p>
            <a:pPr marL="565150" indent="-457200" algn="just" eaLnBrk="1" hangingPunct="1">
              <a:spcBef>
                <a:spcPts val="600"/>
              </a:spcBef>
              <a:spcAft>
                <a:spcPts val="0"/>
              </a:spcAft>
              <a:buClr>
                <a:srgbClr val="FF0000"/>
              </a:buClr>
              <a:buFont typeface="+mj-lt"/>
              <a:buAutoNum type="arabicPeriod"/>
              <a:defRPr/>
            </a:pPr>
            <a:r>
              <a:rPr lang="vi-VN" sz="1800" b="1" kern="0" spc="-50" smtClean="0">
                <a:solidFill>
                  <a:srgbClr val="0000FF"/>
                </a:solidFill>
                <a:latin typeface="Arial" charset="0"/>
              </a:rPr>
              <a:t>Người </a:t>
            </a:r>
            <a:r>
              <a:rPr lang="vi-VN" sz="1800" b="1" kern="0" spc="-50">
                <a:solidFill>
                  <a:srgbClr val="0000FF"/>
                </a:solidFill>
                <a:latin typeface="Arial" charset="0"/>
              </a:rPr>
              <a:t>có hành vi tham nhũng đã chủ động khai báo trước khi bị phát giác, tích cực hợp tác với cơ quan có thẩm quyền, góp phần hạn chế thiệt hại, tự giác nộp lại tài sản tham nhũng, khắc phục hậu quả của hành vi tham nhũng thì được xem xét giảm hình thức kỷ luật, giảm nhẹ trách nhiệm hình sự, miễn hình phạt hoặc miễn trách nhiệm hình sự theo quy định của </a:t>
            </a:r>
            <a:r>
              <a:rPr lang="vi-VN" sz="1800" b="1" kern="0" spc="-50">
                <a:solidFill>
                  <a:srgbClr val="0000FF"/>
                </a:solidFill>
                <a:latin typeface="Arial" charset="0"/>
              </a:rPr>
              <a:t>pháp </a:t>
            </a:r>
            <a:r>
              <a:rPr lang="vi-VN" sz="1800" b="1" kern="0" spc="-50" smtClean="0">
                <a:solidFill>
                  <a:srgbClr val="0000FF"/>
                </a:solidFill>
                <a:latin typeface="Arial" charset="0"/>
              </a:rPr>
              <a:t>luật.</a:t>
            </a:r>
            <a:endParaRPr lang="en-US" sz="1800" b="1" kern="0" spc="-50" smtClean="0">
              <a:solidFill>
                <a:srgbClr val="0000FF"/>
              </a:solidFill>
              <a:latin typeface="Arial" charset="0"/>
            </a:endParaRPr>
          </a:p>
          <a:p>
            <a:pPr marL="565150" indent="-457200" algn="just" eaLnBrk="1" hangingPunct="1">
              <a:spcBef>
                <a:spcPts val="600"/>
              </a:spcBef>
              <a:spcAft>
                <a:spcPts val="0"/>
              </a:spcAft>
              <a:buClr>
                <a:srgbClr val="FF0000"/>
              </a:buClr>
              <a:buFont typeface="+mj-lt"/>
              <a:buAutoNum type="arabicPeriod"/>
              <a:defRPr/>
            </a:pPr>
            <a:r>
              <a:rPr lang="vi-VN" sz="1800" b="1" kern="0" spc="-50" smtClean="0">
                <a:solidFill>
                  <a:srgbClr val="0000FF"/>
                </a:solidFill>
                <a:latin typeface="Arial" charset="0"/>
              </a:rPr>
              <a:t>Người </a:t>
            </a:r>
            <a:r>
              <a:rPr lang="vi-VN" sz="1800" b="1" kern="0" spc="-50">
                <a:solidFill>
                  <a:srgbClr val="0000FF"/>
                </a:solidFill>
                <a:latin typeface="Arial" charset="0"/>
              </a:rPr>
              <a:t>bị kết án về tội phạm tham nhũng </a:t>
            </a:r>
            <a:r>
              <a:rPr lang="vi-VN" sz="1800" b="1" kern="0" spc="-50">
                <a:solidFill>
                  <a:srgbClr val="0000FF"/>
                </a:solidFill>
                <a:latin typeface="Arial" charset="0"/>
              </a:rPr>
              <a:t>là </a:t>
            </a:r>
            <a:r>
              <a:rPr lang="en-US" sz="1800" b="1" kern="0" spc="-50" smtClean="0">
                <a:solidFill>
                  <a:srgbClr val="0000FF"/>
                </a:solidFill>
                <a:latin typeface="Arial" charset="0"/>
              </a:rPr>
              <a:t>CB,CC,VC </a:t>
            </a:r>
            <a:r>
              <a:rPr lang="vi-VN" sz="1800" b="1" kern="0" spc="-50" smtClean="0">
                <a:solidFill>
                  <a:srgbClr val="0000FF"/>
                </a:solidFill>
                <a:latin typeface="Arial" charset="0"/>
              </a:rPr>
              <a:t>mà </a:t>
            </a:r>
            <a:r>
              <a:rPr lang="vi-VN" sz="1800" b="1" kern="0" spc="-50">
                <a:solidFill>
                  <a:srgbClr val="0000FF"/>
                </a:solidFill>
                <a:latin typeface="Arial" charset="0"/>
              </a:rPr>
              <a:t>bản án, quyết định của Tòa án đã có hiệu lực pháp luật thì </a:t>
            </a:r>
            <a:r>
              <a:rPr lang="vi-VN" sz="1800" b="1" kern="0" spc="-50">
                <a:solidFill>
                  <a:srgbClr val="FF0066"/>
                </a:solidFill>
                <a:latin typeface="Arial" charset="0"/>
              </a:rPr>
              <a:t>đương nhiên</a:t>
            </a:r>
            <a:r>
              <a:rPr lang="vi-VN" sz="1800" b="1" kern="0" spc="-50">
                <a:solidFill>
                  <a:srgbClr val="0000FF"/>
                </a:solidFill>
                <a:latin typeface="Arial" charset="0"/>
              </a:rPr>
              <a:t> bị buộc thôi việc đối </a:t>
            </a:r>
            <a:r>
              <a:rPr lang="vi-VN" sz="1800" b="1" kern="0" spc="-50">
                <a:solidFill>
                  <a:srgbClr val="0000FF"/>
                </a:solidFill>
                <a:latin typeface="Arial" charset="0"/>
              </a:rPr>
              <a:t>với </a:t>
            </a:r>
            <a:r>
              <a:rPr lang="en-US" sz="1800" b="1" kern="0" spc="-50" smtClean="0">
                <a:solidFill>
                  <a:srgbClr val="0000FF"/>
                </a:solidFill>
                <a:latin typeface="Arial" charset="0"/>
              </a:rPr>
              <a:t>ĐBQH</a:t>
            </a:r>
            <a:r>
              <a:rPr lang="vi-VN" sz="1800" b="1" kern="0" spc="-50" smtClean="0">
                <a:solidFill>
                  <a:srgbClr val="0000FF"/>
                </a:solidFill>
                <a:latin typeface="Arial" charset="0"/>
              </a:rPr>
              <a:t>, </a:t>
            </a:r>
            <a:r>
              <a:rPr lang="vi-VN" sz="1800" b="1" kern="0" spc="-50">
                <a:solidFill>
                  <a:srgbClr val="0000FF"/>
                </a:solidFill>
                <a:latin typeface="Arial" charset="0"/>
              </a:rPr>
              <a:t>đại </a:t>
            </a:r>
            <a:r>
              <a:rPr lang="vi-VN" sz="1800" b="1" kern="0" spc="-50">
                <a:solidFill>
                  <a:srgbClr val="0000FF"/>
                </a:solidFill>
                <a:latin typeface="Arial" charset="0"/>
              </a:rPr>
              <a:t>biểu </a:t>
            </a:r>
            <a:r>
              <a:rPr lang="en-US" sz="1800" b="1" kern="0" spc="-50" smtClean="0">
                <a:solidFill>
                  <a:srgbClr val="0000FF"/>
                </a:solidFill>
                <a:latin typeface="Arial" charset="0"/>
              </a:rPr>
              <a:t>HĐND </a:t>
            </a:r>
            <a:r>
              <a:rPr lang="vi-VN" sz="1800" b="1" kern="0" spc="-50" smtClean="0">
                <a:solidFill>
                  <a:srgbClr val="0000FF"/>
                </a:solidFill>
                <a:latin typeface="Arial" charset="0"/>
              </a:rPr>
              <a:t>thì </a:t>
            </a:r>
            <a:r>
              <a:rPr lang="vi-VN" sz="1800" b="1" kern="0" spc="-50">
                <a:solidFill>
                  <a:srgbClr val="0000FF"/>
                </a:solidFill>
                <a:latin typeface="Arial" charset="0"/>
              </a:rPr>
              <a:t>đương nhiên mất </a:t>
            </a:r>
            <a:r>
              <a:rPr lang="vi-VN" sz="1800" b="1" kern="0" spc="-50">
                <a:solidFill>
                  <a:srgbClr val="0000FF"/>
                </a:solidFill>
                <a:latin typeface="Arial" charset="0"/>
              </a:rPr>
              <a:t>quyền </a:t>
            </a:r>
            <a:r>
              <a:rPr lang="en-US" sz="1800" b="1" kern="0" spc="-50" smtClean="0">
                <a:solidFill>
                  <a:srgbClr val="0000FF"/>
                </a:solidFill>
                <a:latin typeface="Arial" charset="0"/>
              </a:rPr>
              <a:t>ĐBQH</a:t>
            </a:r>
            <a:r>
              <a:rPr lang="vi-VN" sz="1800" b="1" kern="0" spc="-50" smtClean="0">
                <a:solidFill>
                  <a:srgbClr val="0000FF"/>
                </a:solidFill>
                <a:latin typeface="Arial" charset="0"/>
              </a:rPr>
              <a:t>, </a:t>
            </a:r>
            <a:r>
              <a:rPr lang="vi-VN" sz="1800" b="1" kern="0" spc="-50">
                <a:solidFill>
                  <a:srgbClr val="0000FF"/>
                </a:solidFill>
                <a:latin typeface="Arial" charset="0"/>
              </a:rPr>
              <a:t>đại </a:t>
            </a:r>
            <a:r>
              <a:rPr lang="vi-VN" sz="1800" b="1" kern="0" spc="-50">
                <a:solidFill>
                  <a:srgbClr val="0000FF"/>
                </a:solidFill>
                <a:latin typeface="Arial" charset="0"/>
              </a:rPr>
              <a:t>biểu </a:t>
            </a:r>
            <a:r>
              <a:rPr lang="en-US" sz="1800" b="1" kern="0" spc="-50" smtClean="0">
                <a:solidFill>
                  <a:srgbClr val="0000FF"/>
                </a:solidFill>
                <a:latin typeface="Arial" charset="0"/>
              </a:rPr>
              <a:t>HĐND</a:t>
            </a:r>
            <a:r>
              <a:rPr lang="vi-VN" sz="1800" b="1" kern="0" spc="-50" smtClean="0">
                <a:solidFill>
                  <a:srgbClr val="0000FF"/>
                </a:solidFill>
                <a:latin typeface="Arial" charset="0"/>
              </a:rPr>
              <a:t>.</a:t>
            </a:r>
            <a:endParaRPr lang="en-US" sz="1800" b="1" kern="0" spc="-50">
              <a:solidFill>
                <a:srgbClr val="0000FF"/>
              </a:solidFill>
              <a:latin typeface="Arial" charset="0"/>
            </a:endParaRPr>
          </a:p>
        </p:txBody>
      </p:sp>
    </p:spTree>
    <p:extLst>
      <p:ext uri="{BB962C8B-B14F-4D97-AF65-F5344CB8AC3E}">
        <p14:creationId xmlns:p14="http://schemas.microsoft.com/office/powerpoint/2010/main" val="29950921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spcBef>
                <a:spcPts val="600"/>
              </a:spcBef>
              <a:spcAft>
                <a:spcPts val="0"/>
              </a:spcAft>
              <a:defRPr/>
            </a:pP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93. Xử lý tài sản tham nhũng</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Tài </a:t>
            </a:r>
            <a:r>
              <a:rPr lang="vi-VN" sz="2300" b="1" kern="0" spc="-50">
                <a:solidFill>
                  <a:srgbClr val="0000FF"/>
                </a:solidFill>
                <a:latin typeface="Arial" charset="0"/>
              </a:rPr>
              <a:t>sản tham nhũng phải được thu hồi, trả lại cho chủ sở hữu, người quản lý hợp pháp hoặc tịch thu theo quy định của </a:t>
            </a:r>
            <a:r>
              <a:rPr lang="vi-VN" sz="2300" b="1" kern="0" spc="-50">
                <a:solidFill>
                  <a:srgbClr val="0000FF"/>
                </a:solidFill>
                <a:latin typeface="Arial" charset="0"/>
              </a:rPr>
              <a:t>pháp </a:t>
            </a:r>
            <a:r>
              <a:rPr lang="vi-VN" sz="2300" b="1" kern="0" spc="-50" smtClean="0">
                <a:solidFill>
                  <a:srgbClr val="0000FF"/>
                </a:solidFill>
                <a:latin typeface="Arial" charset="0"/>
              </a:rPr>
              <a:t>luật.</a:t>
            </a:r>
            <a:endParaRPr lang="en-US" sz="23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Thiệt </a:t>
            </a:r>
            <a:r>
              <a:rPr lang="vi-VN" sz="2300" b="1" kern="0" spc="-50">
                <a:solidFill>
                  <a:srgbClr val="0000FF"/>
                </a:solidFill>
                <a:latin typeface="Arial" charset="0"/>
              </a:rPr>
              <a:t>hại do hành vi tham nhũng gây ra phải được khắc phục; người có hành vi tham nhũng gây thiệt hại phải bồi thường theo quy định của pháp </a:t>
            </a:r>
            <a:r>
              <a:rPr lang="vi-VN" sz="2300" b="1" kern="0" spc="-50">
                <a:solidFill>
                  <a:srgbClr val="0000FF"/>
                </a:solidFill>
                <a:latin typeface="Arial" charset="0"/>
              </a:rPr>
              <a:t>luật</a:t>
            </a:r>
            <a:r>
              <a:rPr lang="vi-VN" sz="2300" b="1" kern="0" spc="-50" smtClean="0">
                <a:solidFill>
                  <a:srgbClr val="0000FF"/>
                </a:solidFill>
                <a:latin typeface="Arial" charset="0"/>
              </a:rPr>
              <a:t>.</a:t>
            </a:r>
            <a:endParaRPr lang="en-US" sz="2300" b="1" kern="0" spc="-50">
              <a:solidFill>
                <a:srgbClr val="0000FF"/>
              </a:solidFill>
              <a:latin typeface="Arial" charset="0"/>
            </a:endParaRPr>
          </a:p>
        </p:txBody>
      </p:sp>
    </p:spTree>
    <p:extLst>
      <p:ext uri="{BB962C8B-B14F-4D97-AF65-F5344CB8AC3E}">
        <p14:creationId xmlns:p14="http://schemas.microsoft.com/office/powerpoint/2010/main" val="4263938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NGUỒN </a:t>
            </a:r>
            <a:r>
              <a:rPr lang="en-US" sz="2800" b="1">
                <a:solidFill>
                  <a:srgbClr val="FF0000"/>
                </a:solidFill>
                <a:latin typeface="Arial" panose="020B0604020202020204" pitchFamily="34" charset="0"/>
                <a:cs typeface="Arial" panose="020B0604020202020204" pitchFamily="34" charset="0"/>
              </a:rPr>
              <a:t>GỐC, Ý NGHĨA CỦA NGÀY PHÁP </a:t>
            </a:r>
            <a:r>
              <a:rPr lang="en-US" sz="2800" b="1" smtClean="0">
                <a:solidFill>
                  <a:srgbClr val="FF0000"/>
                </a:solidFill>
                <a:latin typeface="Arial" panose="020B0604020202020204" pitchFamily="34" charset="0"/>
                <a:cs typeface="Arial" panose="020B0604020202020204" pitchFamily="34" charset="0"/>
              </a:rPr>
              <a:t>LUẬT</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2000"/>
              </a:lnSpc>
              <a:spcBef>
                <a:spcPts val="1200"/>
              </a:spcBef>
              <a:spcAft>
                <a:spcPts val="0"/>
              </a:spcAft>
              <a:buClr>
                <a:srgbClr val="FF0000"/>
              </a:buClr>
              <a:buFont typeface="Wingdings" pitchFamily="2" charset="2"/>
              <a:buChar char="Ø"/>
              <a:defRPr/>
            </a:pPr>
            <a:r>
              <a:rPr lang="es-MX" sz="2250" b="1" kern="0" smtClean="0">
                <a:solidFill>
                  <a:srgbClr val="0000FF"/>
                </a:solidFill>
                <a:latin typeface="Arial" charset="0"/>
              </a:rPr>
              <a:t>Ngày Pháp luật không chỉ giới hạn là ngày 09/11, mà phấn đấu sẽ là 365 ngày trong một năm, mọi tổ chức, cá nhân tôn trọng và nghiêm chỉnh chấp hành Hiến pháp, pháp luật, thực hiện khẩu hiệu </a:t>
            </a:r>
            <a:r>
              <a:rPr lang="es-MX" sz="2250" b="1" kern="0" smtClean="0">
                <a:solidFill>
                  <a:srgbClr val="FF0066"/>
                </a:solidFill>
                <a:latin typeface="Arial" charset="0"/>
              </a:rPr>
              <a:t>“Sống và làm việc theo Hiến pháp và pháp luật”.</a:t>
            </a:r>
          </a:p>
          <a:p>
            <a:pPr indent="-457200" algn="just" eaLnBrk="1" hangingPunct="1">
              <a:lnSpc>
                <a:spcPct val="112000"/>
              </a:lnSpc>
              <a:spcBef>
                <a:spcPts val="1200"/>
              </a:spcBef>
              <a:spcAft>
                <a:spcPts val="0"/>
              </a:spcAft>
              <a:buClr>
                <a:srgbClr val="FF0000"/>
              </a:buClr>
              <a:buFont typeface="Wingdings" pitchFamily="2" charset="2"/>
              <a:buChar char="Ø"/>
              <a:defRPr/>
            </a:pPr>
            <a:r>
              <a:rPr lang="en-US" sz="2250" b="1" kern="0" smtClean="0">
                <a:solidFill>
                  <a:srgbClr val="0000FF"/>
                </a:solidFill>
                <a:latin typeface="Arial" charset="0"/>
              </a:rPr>
              <a:t>Việc </a:t>
            </a:r>
            <a:r>
              <a:rPr lang="en-US" sz="2250" b="1" kern="0" smtClean="0">
                <a:solidFill>
                  <a:srgbClr val="FF0066"/>
                </a:solidFill>
                <a:latin typeface="Arial" charset="0"/>
              </a:rPr>
              <a:t>tổ chức định kỳ Ngày pháp luật</a:t>
            </a:r>
            <a:r>
              <a:rPr lang="en-US" sz="2250" b="1" kern="0" smtClean="0">
                <a:solidFill>
                  <a:srgbClr val="0000FF"/>
                </a:solidFill>
                <a:latin typeface="Arial" charset="0"/>
              </a:rPr>
              <a:t> thực chất là bố trí 01 ngày trong tháng với lượng thời gian cần thiết để </a:t>
            </a:r>
            <a:r>
              <a:rPr lang="en-US" sz="2250" b="1" kern="0">
                <a:solidFill>
                  <a:srgbClr val="0000FF"/>
                </a:solidFill>
                <a:latin typeface="Arial" charset="0"/>
              </a:rPr>
              <a:t>CBCC,VC và </a:t>
            </a:r>
            <a:r>
              <a:rPr lang="en-US" sz="2250" b="1" kern="0" smtClean="0">
                <a:solidFill>
                  <a:srgbClr val="0000FF"/>
                </a:solidFill>
                <a:latin typeface="Arial" charset="0"/>
              </a:rPr>
              <a:t>nhân </a:t>
            </a:r>
            <a:r>
              <a:rPr lang="en-US" sz="2250" b="1" kern="0">
                <a:solidFill>
                  <a:srgbClr val="0000FF"/>
                </a:solidFill>
                <a:latin typeface="Arial" charset="0"/>
              </a:rPr>
              <a:t>dân tham gia học tập, tìm hiểu pháp </a:t>
            </a:r>
            <a:r>
              <a:rPr lang="en-US" sz="2250" b="1" kern="0" smtClean="0">
                <a:solidFill>
                  <a:srgbClr val="0000FF"/>
                </a:solidFill>
                <a:latin typeface="Arial" charset="0"/>
              </a:rPr>
              <a:t>luật.</a:t>
            </a:r>
            <a:endParaRPr lang="en-US" sz="2250" b="1" kern="0">
              <a:solidFill>
                <a:srgbClr val="0000FF"/>
              </a:solidFill>
              <a:latin typeface="Arial" charset="0"/>
            </a:endParaRPr>
          </a:p>
          <a:p>
            <a:pPr indent="-457200" algn="just" eaLnBrk="1" hangingPunct="1">
              <a:lnSpc>
                <a:spcPct val="112000"/>
              </a:lnSpc>
              <a:spcBef>
                <a:spcPts val="1200"/>
              </a:spcBef>
              <a:spcAft>
                <a:spcPts val="0"/>
              </a:spcAft>
              <a:buClr>
                <a:srgbClr val="FF0000"/>
              </a:buClr>
              <a:buFont typeface="Wingdings" pitchFamily="2" charset="2"/>
              <a:buChar char="Ø"/>
              <a:defRPr/>
            </a:pPr>
            <a:r>
              <a:rPr lang="de-DE" sz="2250" b="1" kern="0" smtClean="0">
                <a:solidFill>
                  <a:srgbClr val="0000FF"/>
                </a:solidFill>
                <a:latin typeface="Arial" charset="0"/>
              </a:rPr>
              <a:t>Chủ </a:t>
            </a:r>
            <a:r>
              <a:rPr lang="de-DE" sz="2250" b="1" kern="0">
                <a:solidFill>
                  <a:srgbClr val="0000FF"/>
                </a:solidFill>
                <a:latin typeface="Arial" charset="0"/>
              </a:rPr>
              <a:t>đề Ngày pháp luật </a:t>
            </a:r>
            <a:r>
              <a:rPr lang="de-DE" sz="2250" b="1" kern="0" smtClean="0">
                <a:solidFill>
                  <a:srgbClr val="0000FF"/>
                </a:solidFill>
                <a:latin typeface="Arial" charset="0"/>
              </a:rPr>
              <a:t>2019 </a:t>
            </a:r>
            <a:r>
              <a:rPr lang="de-DE" sz="2250" b="1" kern="0">
                <a:solidFill>
                  <a:srgbClr val="0000FF"/>
                </a:solidFill>
                <a:latin typeface="Arial" charset="0"/>
              </a:rPr>
              <a:t>được xác định là</a:t>
            </a:r>
            <a:r>
              <a:rPr lang="de-DE" sz="2250" b="1" kern="0" smtClean="0">
                <a:solidFill>
                  <a:srgbClr val="0000FF"/>
                </a:solidFill>
                <a:latin typeface="Arial" charset="0"/>
              </a:rPr>
              <a:t>: </a:t>
            </a:r>
            <a:r>
              <a:rPr lang="en-US" sz="2250" b="1" kern="0" smtClean="0">
                <a:solidFill>
                  <a:srgbClr val="FF0066"/>
                </a:solidFill>
                <a:latin typeface="Arial" charset="0"/>
              </a:rPr>
              <a:t>“</a:t>
            </a:r>
            <a:r>
              <a:rPr lang="es-MX" sz="2250" b="1" kern="0">
                <a:solidFill>
                  <a:srgbClr val="FF0066"/>
                </a:solidFill>
                <a:latin typeface="Arial" charset="0"/>
              </a:rPr>
              <a:t>Nâng cao hiệu quả </a:t>
            </a:r>
            <a:r>
              <a:rPr lang="es-MX" sz="2250" b="1" kern="0" smtClean="0">
                <a:solidFill>
                  <a:srgbClr val="FF0066"/>
                </a:solidFill>
                <a:latin typeface="Arial" charset="0"/>
              </a:rPr>
              <a:t>.</a:t>
            </a:r>
            <a:r>
              <a:rPr lang="en-US" sz="2250" b="1" kern="0">
                <a:solidFill>
                  <a:srgbClr val="FF0066"/>
                </a:solidFill>
                <a:latin typeface="Arial" charset="0"/>
              </a:rPr>
              <a:t>”</a:t>
            </a:r>
          </a:p>
        </p:txBody>
      </p:sp>
    </p:spTree>
    <p:extLst>
      <p:ext uri="{BB962C8B-B14F-4D97-AF65-F5344CB8AC3E}">
        <p14:creationId xmlns:p14="http://schemas.microsoft.com/office/powerpoint/2010/main" val="41086374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94. Xử lý hành vi khác vi phạm pháp luật </a:t>
            </a:r>
            <a:r>
              <a:rPr lang="vi-VN" sz="2400" b="1">
                <a:solidFill>
                  <a:srgbClr val="FF0000"/>
                </a:solidFill>
                <a:latin typeface="Arial" panose="020B0604020202020204" pitchFamily="34" charset="0"/>
                <a:cs typeface="Arial" panose="020B0604020202020204" pitchFamily="34" charset="0"/>
              </a:rPr>
              <a:t>về </a:t>
            </a:r>
            <a:r>
              <a:rPr lang="en-US" sz="2400" b="1" smtClean="0">
                <a:solidFill>
                  <a:srgbClr val="FF0000"/>
                </a:solidFill>
                <a:latin typeface="Arial" panose="020B0604020202020204" pitchFamily="34" charset="0"/>
                <a:cs typeface="Arial" panose="020B0604020202020204" pitchFamily="34" charset="0"/>
              </a:rPr>
              <a:t>PCTN </a:t>
            </a:r>
            <a:r>
              <a:rPr lang="vi-VN" sz="2400" b="1" smtClean="0">
                <a:solidFill>
                  <a:srgbClr val="FF0000"/>
                </a:solidFill>
                <a:latin typeface="Arial" panose="020B0604020202020204" pitchFamily="34" charset="0"/>
                <a:cs typeface="Arial" panose="020B0604020202020204" pitchFamily="34" charset="0"/>
              </a:rPr>
              <a:t>trong </a:t>
            </a:r>
            <a:r>
              <a:rPr lang="vi-VN" sz="2400" b="1">
                <a:solidFill>
                  <a:srgbClr val="FF0000"/>
                </a:solidFill>
                <a:latin typeface="Arial" panose="020B0604020202020204" pitchFamily="34" charset="0"/>
                <a:cs typeface="Arial" panose="020B0604020202020204" pitchFamily="34" charset="0"/>
              </a:rPr>
              <a:t>cơ quan, tổ chức, đơn vị</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6000"/>
              </a:lnSpc>
              <a:spcBef>
                <a:spcPts val="800"/>
              </a:spcBef>
              <a:spcAft>
                <a:spcPts val="0"/>
              </a:spcAft>
              <a:buClr>
                <a:srgbClr val="FF0000"/>
              </a:buClr>
              <a:buFont typeface="+mj-lt"/>
              <a:buAutoNum type="arabicPeriod"/>
              <a:defRPr/>
            </a:pPr>
            <a:r>
              <a:rPr lang="vi-VN" sz="1900" b="1" kern="0" spc="-50" smtClean="0">
                <a:solidFill>
                  <a:srgbClr val="FF0066"/>
                </a:solidFill>
                <a:latin typeface="Arial" charset="0"/>
              </a:rPr>
              <a:t>Hành </a:t>
            </a:r>
            <a:r>
              <a:rPr lang="vi-VN" sz="1900" b="1" kern="0" spc="-50">
                <a:solidFill>
                  <a:srgbClr val="FF0066"/>
                </a:solidFill>
                <a:latin typeface="Arial" charset="0"/>
              </a:rPr>
              <a:t>vi khác vi phạm pháp luật </a:t>
            </a:r>
            <a:r>
              <a:rPr lang="vi-VN" sz="1900" b="1" kern="0" spc="-50">
                <a:solidFill>
                  <a:srgbClr val="FF0066"/>
                </a:solidFill>
                <a:latin typeface="Arial" charset="0"/>
              </a:rPr>
              <a:t>về </a:t>
            </a:r>
            <a:r>
              <a:rPr lang="en-US" sz="1900" b="1" kern="0" spc="-50" smtClean="0">
                <a:solidFill>
                  <a:srgbClr val="FF0066"/>
                </a:solidFill>
                <a:latin typeface="Arial" charset="0"/>
              </a:rPr>
              <a:t>PCTN </a:t>
            </a:r>
            <a:r>
              <a:rPr lang="vi-VN" sz="1900" b="1" kern="0" spc="-50" smtClean="0">
                <a:solidFill>
                  <a:srgbClr val="0000FF"/>
                </a:solidFill>
                <a:latin typeface="Arial" charset="0"/>
              </a:rPr>
              <a:t>là </a:t>
            </a:r>
            <a:r>
              <a:rPr lang="vi-VN" sz="1900" b="1" kern="0" spc="-50">
                <a:solidFill>
                  <a:srgbClr val="0000FF"/>
                </a:solidFill>
                <a:latin typeface="Arial" charset="0"/>
              </a:rPr>
              <a:t>những hành vi không thuộc trường hợp quy định tại Điều 2 của Luật này </a:t>
            </a:r>
            <a:r>
              <a:rPr lang="vi-VN" sz="1900" b="1" kern="0" spc="-50">
                <a:solidFill>
                  <a:srgbClr val="0000FF"/>
                </a:solidFill>
                <a:latin typeface="Arial" charset="0"/>
              </a:rPr>
              <a:t>bao </a:t>
            </a:r>
            <a:r>
              <a:rPr lang="vi-VN" sz="1900" b="1" kern="0" spc="-50" smtClean="0">
                <a:solidFill>
                  <a:srgbClr val="0000FF"/>
                </a:solidFill>
                <a:latin typeface="Arial" charset="0"/>
              </a:rPr>
              <a:t>gồm:</a:t>
            </a:r>
            <a:endParaRPr lang="en-US" sz="1900" b="1" kern="0" spc="-5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a:defRPr/>
            </a:pPr>
            <a:r>
              <a:rPr lang="vi-VN" sz="1900" b="1" kern="0" spc="-50" smtClean="0">
                <a:solidFill>
                  <a:srgbClr val="0000FF"/>
                </a:solidFill>
                <a:latin typeface="Arial" charset="0"/>
              </a:rPr>
              <a:t>Vi </a:t>
            </a:r>
            <a:r>
              <a:rPr lang="vi-VN" sz="1900" b="1" kern="0" spc="-50">
                <a:solidFill>
                  <a:srgbClr val="0000FF"/>
                </a:solidFill>
                <a:latin typeface="Arial" charset="0"/>
              </a:rPr>
              <a:t>phạm quy định về công khai, minh bạch trong hoạt động của cơ quan, tổ chức, </a:t>
            </a:r>
            <a:r>
              <a:rPr lang="vi-VN" sz="1900" b="1" kern="0" spc="-50">
                <a:solidFill>
                  <a:srgbClr val="0000FF"/>
                </a:solidFill>
                <a:latin typeface="Arial" charset="0"/>
              </a:rPr>
              <a:t>đơn </a:t>
            </a:r>
            <a:r>
              <a:rPr lang="vi-VN" sz="1900" b="1" kern="0" spc="-50" smtClean="0">
                <a:solidFill>
                  <a:srgbClr val="0000FF"/>
                </a:solidFill>
                <a:latin typeface="Arial" charset="0"/>
              </a:rPr>
              <a:t>vị;</a:t>
            </a:r>
            <a:endParaRPr lang="en-US" sz="1900" b="1" kern="0" spc="-5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a:defRPr/>
            </a:pPr>
            <a:r>
              <a:rPr lang="vi-VN" sz="1900" b="1" kern="0" spc="-50" smtClean="0">
                <a:solidFill>
                  <a:srgbClr val="0000FF"/>
                </a:solidFill>
                <a:latin typeface="Arial" charset="0"/>
              </a:rPr>
              <a:t>Vi </a:t>
            </a:r>
            <a:r>
              <a:rPr lang="vi-VN" sz="1900" b="1" kern="0" spc="-50">
                <a:solidFill>
                  <a:srgbClr val="0000FF"/>
                </a:solidFill>
                <a:latin typeface="Arial" charset="0"/>
              </a:rPr>
              <a:t>phạm quy định về định mức, tiêu chuẩn, </a:t>
            </a:r>
            <a:r>
              <a:rPr lang="vi-VN" sz="1900" b="1" kern="0" spc="-50">
                <a:solidFill>
                  <a:srgbClr val="0000FF"/>
                </a:solidFill>
                <a:latin typeface="Arial" charset="0"/>
              </a:rPr>
              <a:t>chế </a:t>
            </a:r>
            <a:r>
              <a:rPr lang="vi-VN" sz="1900" b="1" kern="0" spc="-50" smtClean="0">
                <a:solidFill>
                  <a:srgbClr val="0000FF"/>
                </a:solidFill>
                <a:latin typeface="Arial" charset="0"/>
              </a:rPr>
              <a:t>độ;</a:t>
            </a:r>
            <a:endParaRPr lang="en-US" sz="1900" b="1" kern="0" spc="-5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a:defRPr/>
            </a:pPr>
            <a:r>
              <a:rPr lang="vi-VN" sz="1900" b="1" kern="0" spc="-50" smtClean="0">
                <a:solidFill>
                  <a:srgbClr val="0000FF"/>
                </a:solidFill>
                <a:latin typeface="Arial" charset="0"/>
              </a:rPr>
              <a:t>Vi </a:t>
            </a:r>
            <a:r>
              <a:rPr lang="vi-VN" sz="1900" b="1" kern="0" spc="-50">
                <a:solidFill>
                  <a:srgbClr val="0000FF"/>
                </a:solidFill>
                <a:latin typeface="Arial" charset="0"/>
              </a:rPr>
              <a:t>phạm quy định về quy tắc </a:t>
            </a:r>
            <a:r>
              <a:rPr lang="vi-VN" sz="1900" b="1" kern="0" spc="-50">
                <a:solidFill>
                  <a:srgbClr val="0000FF"/>
                </a:solidFill>
                <a:latin typeface="Arial" charset="0"/>
              </a:rPr>
              <a:t>ứng </a:t>
            </a:r>
            <a:r>
              <a:rPr lang="vi-VN" sz="1900" b="1" kern="0" spc="-50" smtClean="0">
                <a:solidFill>
                  <a:srgbClr val="0000FF"/>
                </a:solidFill>
                <a:latin typeface="Arial" charset="0"/>
              </a:rPr>
              <a:t>xử;</a:t>
            </a:r>
            <a:endParaRPr lang="en-US" sz="1900" b="1" kern="0" spc="-5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a:defRPr/>
            </a:pPr>
            <a:r>
              <a:rPr lang="vi-VN" sz="1900" b="1" kern="0" spc="-50" smtClean="0">
                <a:solidFill>
                  <a:srgbClr val="0000FF"/>
                </a:solidFill>
                <a:latin typeface="Arial" charset="0"/>
              </a:rPr>
              <a:t>Vi </a:t>
            </a:r>
            <a:r>
              <a:rPr lang="vi-VN" sz="1900" b="1" kern="0" spc="-50">
                <a:solidFill>
                  <a:srgbClr val="0000FF"/>
                </a:solidFill>
                <a:latin typeface="Arial" charset="0"/>
              </a:rPr>
              <a:t>phạm quy định về xung đột </a:t>
            </a:r>
            <a:r>
              <a:rPr lang="vi-VN" sz="1900" b="1" kern="0" spc="-50">
                <a:solidFill>
                  <a:srgbClr val="0000FF"/>
                </a:solidFill>
                <a:latin typeface="Arial" charset="0"/>
              </a:rPr>
              <a:t>lợi </a:t>
            </a:r>
            <a:r>
              <a:rPr lang="vi-VN" sz="1900" b="1" kern="0" spc="-50" smtClean="0">
                <a:solidFill>
                  <a:srgbClr val="0000FF"/>
                </a:solidFill>
                <a:latin typeface="Arial" charset="0"/>
              </a:rPr>
              <a:t>ích;</a:t>
            </a:r>
            <a:endParaRPr lang="en-US" sz="1900" b="1" kern="0" spc="-50" smtClean="0">
              <a:solidFill>
                <a:srgbClr val="0000FF"/>
              </a:solidFill>
              <a:latin typeface="Arial" charset="0"/>
            </a:endParaRPr>
          </a:p>
          <a:p>
            <a:pPr marL="565150" indent="-450850" algn="just" eaLnBrk="1" hangingPunct="1">
              <a:lnSpc>
                <a:spcPct val="106000"/>
              </a:lnSpc>
              <a:spcBef>
                <a:spcPts val="800"/>
              </a:spcBef>
              <a:spcAft>
                <a:spcPts val="0"/>
              </a:spcAft>
              <a:buClr>
                <a:srgbClr val="FF0000"/>
              </a:buClr>
              <a:buNone/>
              <a:defRPr/>
            </a:pPr>
            <a:r>
              <a:rPr lang="vi-VN" sz="1900" b="1" kern="0" spc="-50" smtClean="0">
                <a:solidFill>
                  <a:srgbClr val="FF0000"/>
                </a:solidFill>
                <a:latin typeface="Arial" charset="0"/>
              </a:rPr>
              <a:t>đ</a:t>
            </a:r>
            <a:r>
              <a:rPr lang="vi-VN" sz="1900" b="1" kern="0" spc="-50">
                <a:solidFill>
                  <a:srgbClr val="FF0000"/>
                </a:solidFill>
                <a:latin typeface="Arial" charset="0"/>
              </a:rPr>
              <a:t>)</a:t>
            </a:r>
            <a:r>
              <a:rPr lang="vi-VN" sz="1900" b="1" kern="0" spc="-50">
                <a:solidFill>
                  <a:srgbClr val="0000FF"/>
                </a:solidFill>
                <a:latin typeface="Arial" charset="0"/>
              </a:rPr>
              <a:t> </a:t>
            </a:r>
            <a:r>
              <a:rPr lang="en-US" sz="1900" b="1" kern="0" spc="-50" smtClean="0">
                <a:solidFill>
                  <a:srgbClr val="0000FF"/>
                </a:solidFill>
                <a:latin typeface="Arial" charset="0"/>
              </a:rPr>
              <a:t>  </a:t>
            </a:r>
            <a:r>
              <a:rPr lang="vi-VN" sz="1900" b="1" kern="0" spc="-50" smtClean="0">
                <a:solidFill>
                  <a:srgbClr val="0000FF"/>
                </a:solidFill>
                <a:latin typeface="Arial" charset="0"/>
              </a:rPr>
              <a:t>Vi </a:t>
            </a:r>
            <a:r>
              <a:rPr lang="vi-VN" sz="1900" b="1" kern="0" spc="-50">
                <a:solidFill>
                  <a:srgbClr val="0000FF"/>
                </a:solidFill>
                <a:latin typeface="Arial" charset="0"/>
              </a:rPr>
              <a:t>phạm quy định về chuyển đổi vị trí công tác của người có chức vụ, </a:t>
            </a:r>
            <a:r>
              <a:rPr lang="vi-VN" sz="1900" b="1" kern="0" spc="-50">
                <a:solidFill>
                  <a:srgbClr val="0000FF"/>
                </a:solidFill>
                <a:latin typeface="Arial" charset="0"/>
              </a:rPr>
              <a:t>quyền </a:t>
            </a:r>
            <a:r>
              <a:rPr lang="vi-VN" sz="1900" b="1" kern="0" spc="-50" smtClean="0">
                <a:solidFill>
                  <a:srgbClr val="0000FF"/>
                </a:solidFill>
                <a:latin typeface="Arial" charset="0"/>
              </a:rPr>
              <a:t>hạn;</a:t>
            </a:r>
            <a:endParaRPr lang="en-US" sz="1900" b="1" kern="0" spc="-5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startAt="5"/>
              <a:defRPr/>
            </a:pPr>
            <a:r>
              <a:rPr lang="vi-VN" sz="1900" b="1" kern="0" spc="-50" smtClean="0">
                <a:solidFill>
                  <a:srgbClr val="0000FF"/>
                </a:solidFill>
                <a:latin typeface="Arial" charset="0"/>
              </a:rPr>
              <a:t>Vi </a:t>
            </a:r>
            <a:r>
              <a:rPr lang="vi-VN" sz="1900" b="1" kern="0" spc="-50">
                <a:solidFill>
                  <a:srgbClr val="0000FF"/>
                </a:solidFill>
                <a:latin typeface="Arial" charset="0"/>
              </a:rPr>
              <a:t>phạm quy định về nghĩa vụ báo cáo về hành vi tham nhũng và xử lý báo cáo về hành vi </a:t>
            </a:r>
            <a:r>
              <a:rPr lang="vi-VN" sz="1900" b="1" kern="0" spc="-50">
                <a:solidFill>
                  <a:srgbClr val="0000FF"/>
                </a:solidFill>
                <a:latin typeface="Arial" charset="0"/>
              </a:rPr>
              <a:t>tham </a:t>
            </a:r>
            <a:r>
              <a:rPr lang="vi-VN" sz="1900" b="1" kern="0" spc="-50" smtClean="0">
                <a:solidFill>
                  <a:srgbClr val="0000FF"/>
                </a:solidFill>
                <a:latin typeface="Arial" charset="0"/>
              </a:rPr>
              <a:t>nhũng;</a:t>
            </a:r>
            <a:endParaRPr lang="en-US" sz="1900" b="1" kern="0" spc="-5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startAt="7"/>
              <a:defRPr/>
            </a:pPr>
            <a:r>
              <a:rPr lang="vi-VN" sz="1900" b="1" kern="0" spc="-50" smtClean="0">
                <a:solidFill>
                  <a:srgbClr val="0000FF"/>
                </a:solidFill>
                <a:latin typeface="Arial" charset="0"/>
              </a:rPr>
              <a:t>Vi </a:t>
            </a:r>
            <a:r>
              <a:rPr lang="vi-VN" sz="1900" b="1" kern="0" spc="-50">
                <a:solidFill>
                  <a:srgbClr val="0000FF"/>
                </a:solidFill>
                <a:latin typeface="Arial" charset="0"/>
              </a:rPr>
              <a:t>phạm quy định về nghĩa vụ trung thực trong kê khai tài sản, thu nhập, giải trình nguồn gốc của tài sản, thu nhập </a:t>
            </a:r>
            <a:r>
              <a:rPr lang="vi-VN" sz="1900" b="1" kern="0" spc="-50">
                <a:solidFill>
                  <a:srgbClr val="0000FF"/>
                </a:solidFill>
                <a:latin typeface="Arial" charset="0"/>
              </a:rPr>
              <a:t>tăng </a:t>
            </a:r>
            <a:r>
              <a:rPr lang="vi-VN" sz="1900" b="1" kern="0" spc="-50" smtClean="0">
                <a:solidFill>
                  <a:srgbClr val="0000FF"/>
                </a:solidFill>
                <a:latin typeface="Arial" charset="0"/>
              </a:rPr>
              <a:t>thêm;</a:t>
            </a:r>
            <a:endParaRPr lang="en-US" sz="1900" b="1" kern="0" spc="-5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startAt="7"/>
              <a:defRPr/>
            </a:pPr>
            <a:r>
              <a:rPr lang="vi-VN" sz="1900" b="1" kern="0" spc="-50" smtClean="0">
                <a:solidFill>
                  <a:srgbClr val="0000FF"/>
                </a:solidFill>
                <a:latin typeface="Arial" charset="0"/>
              </a:rPr>
              <a:t>Vi </a:t>
            </a:r>
            <a:r>
              <a:rPr lang="vi-VN" sz="1900" b="1" kern="0" spc="-50">
                <a:solidFill>
                  <a:srgbClr val="0000FF"/>
                </a:solidFill>
                <a:latin typeface="Arial" charset="0"/>
              </a:rPr>
              <a:t>phạm quy định về thời hạn kê khai tài sản, thu nhập hoặc vi phạm quy định khác về kiểm soát tài sản, thu </a:t>
            </a:r>
            <a:r>
              <a:rPr lang="vi-VN" sz="1900" b="1" kern="0" spc="-50">
                <a:solidFill>
                  <a:srgbClr val="0000FF"/>
                </a:solidFill>
                <a:latin typeface="Arial" charset="0"/>
              </a:rPr>
              <a:t>nhập</a:t>
            </a:r>
            <a:r>
              <a:rPr lang="vi-VN" sz="1900" b="1" kern="0" spc="-50" smtClean="0">
                <a:solidFill>
                  <a:srgbClr val="0000FF"/>
                </a:solidFill>
                <a:latin typeface="Arial" charset="0"/>
              </a:rPr>
              <a:t>.</a:t>
            </a:r>
            <a:endParaRPr lang="en-US" sz="1900" b="1" kern="0" spc="-50">
              <a:solidFill>
                <a:srgbClr val="0000FF"/>
              </a:solidFill>
              <a:latin typeface="Arial" charset="0"/>
            </a:endParaRPr>
          </a:p>
        </p:txBody>
      </p:sp>
    </p:spTree>
    <p:extLst>
      <p:ext uri="{BB962C8B-B14F-4D97-AF65-F5344CB8AC3E}">
        <p14:creationId xmlns:p14="http://schemas.microsoft.com/office/powerpoint/2010/main" val="7064457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CÂU HỎI TRẮC NGHIỆM</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TÌM HIỂU LUẬT PHÒNG, CHỐNG THAM NHŨNG 2018</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07950" indent="0" algn="ctr" eaLnBrk="1" hangingPunct="1">
              <a:lnSpc>
                <a:spcPct val="114000"/>
              </a:lnSpc>
              <a:spcBef>
                <a:spcPts val="1200"/>
              </a:spcBef>
              <a:spcAft>
                <a:spcPts val="0"/>
              </a:spcAft>
              <a:buClr>
                <a:srgbClr val="FF0000"/>
              </a:buClr>
              <a:buNone/>
              <a:defRPr/>
            </a:pPr>
            <a:r>
              <a:rPr lang="en-US" sz="2400" b="1" kern="0" smtClean="0">
                <a:solidFill>
                  <a:srgbClr val="FF0066"/>
                </a:solidFill>
                <a:latin typeface="Arial" charset="0"/>
              </a:rPr>
              <a:t>Câu </a:t>
            </a:r>
            <a:r>
              <a:rPr lang="en-US" sz="2400" b="1" kern="0">
                <a:solidFill>
                  <a:srgbClr val="FF0066"/>
                </a:solidFill>
                <a:latin typeface="Arial" charset="0"/>
              </a:rPr>
              <a:t>1: Thế nào là </a:t>
            </a:r>
            <a:r>
              <a:rPr lang="en-US" sz="2400" b="1" kern="0">
                <a:solidFill>
                  <a:srgbClr val="FF0066"/>
                </a:solidFill>
                <a:latin typeface="Arial" charset="0"/>
              </a:rPr>
              <a:t>tham </a:t>
            </a:r>
            <a:r>
              <a:rPr lang="en-US" sz="2400" b="1" kern="0" smtClean="0">
                <a:solidFill>
                  <a:srgbClr val="FF0066"/>
                </a:solidFill>
                <a:latin typeface="Arial" charset="0"/>
              </a:rPr>
              <a:t>nhũng?</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Tham </a:t>
            </a:r>
            <a:r>
              <a:rPr lang="en-US" sz="2200" b="1" kern="0">
                <a:solidFill>
                  <a:srgbClr val="0000FF"/>
                </a:solidFill>
                <a:latin typeface="Arial" charset="0"/>
              </a:rPr>
              <a:t>nhũng là hành vi của cán bộ, công chức nhà nước đã lợi dụng chức vụ, quyền hạn đó vì </a:t>
            </a:r>
            <a:r>
              <a:rPr lang="en-US" sz="2200" b="1" kern="0">
                <a:solidFill>
                  <a:srgbClr val="0000FF"/>
                </a:solidFill>
                <a:latin typeface="Arial" charset="0"/>
              </a:rPr>
              <a:t>vụ </a:t>
            </a:r>
            <a:r>
              <a:rPr lang="en-US" sz="2200" b="1" kern="0" smtClean="0">
                <a:solidFill>
                  <a:srgbClr val="0000FF"/>
                </a:solidFill>
                <a:latin typeface="Arial" charset="0"/>
              </a:rPr>
              <a:t>lợi.</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200" b="1" kern="0" spc="-30" smtClean="0">
                <a:solidFill>
                  <a:srgbClr val="0000FF"/>
                </a:solidFill>
                <a:latin typeface="Arial" charset="0"/>
              </a:rPr>
              <a:t>Tham nhũng là </a:t>
            </a:r>
            <a:r>
              <a:rPr lang="en-US" sz="2200" b="1" kern="0" spc="-30">
                <a:solidFill>
                  <a:srgbClr val="0000FF"/>
                </a:solidFill>
                <a:latin typeface="Arial" charset="0"/>
              </a:rPr>
              <a:t>hành vi lợi dụng chức vụ, quyền hạn để </a:t>
            </a:r>
            <a:r>
              <a:rPr lang="en-US" sz="2200" b="1" kern="0" spc="-30">
                <a:solidFill>
                  <a:srgbClr val="0000FF"/>
                </a:solidFill>
                <a:latin typeface="Arial" charset="0"/>
              </a:rPr>
              <a:t>vụ </a:t>
            </a:r>
            <a:r>
              <a:rPr lang="en-US" sz="2200" b="1" kern="0" spc="-30" smtClean="0">
                <a:solidFill>
                  <a:srgbClr val="0000FF"/>
                </a:solidFill>
                <a:latin typeface="Arial" charset="0"/>
              </a:rPr>
              <a:t>lợi.</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Tham nhũng là </a:t>
            </a:r>
            <a:r>
              <a:rPr lang="en-US" sz="2200" b="1" kern="0">
                <a:solidFill>
                  <a:srgbClr val="0000FF"/>
                </a:solidFill>
                <a:latin typeface="Arial" charset="0"/>
              </a:rPr>
              <a:t>hành vi của người có chức vụ, quyền hạn đã lợi dụng chức vụ, quyền hạn đó vì </a:t>
            </a:r>
            <a:r>
              <a:rPr lang="en-US" sz="2200" b="1" kern="0">
                <a:solidFill>
                  <a:srgbClr val="0000FF"/>
                </a:solidFill>
                <a:latin typeface="Arial" charset="0"/>
              </a:rPr>
              <a:t>vụ </a:t>
            </a:r>
            <a:r>
              <a:rPr lang="en-US" sz="2200" b="1" kern="0" smtClean="0">
                <a:solidFill>
                  <a:srgbClr val="0000FF"/>
                </a:solidFill>
                <a:latin typeface="Arial" charset="0"/>
              </a:rPr>
              <a:t>lợi.</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Tham nhũng là </a:t>
            </a:r>
            <a:r>
              <a:rPr lang="en-US" sz="2200" b="1" kern="0">
                <a:solidFill>
                  <a:srgbClr val="0000FF"/>
                </a:solidFill>
                <a:latin typeface="Arial" charset="0"/>
              </a:rPr>
              <a:t>hành vi cửa quyền, hách dịch, đòi hỏi, gây khó khăn, phiền hà của người có chức vụ, quyền hạn trong khi thực hiện nhiệm vụ, công </a:t>
            </a:r>
            <a:r>
              <a:rPr lang="en-US" sz="2200" b="1" kern="0">
                <a:solidFill>
                  <a:srgbClr val="0000FF"/>
                </a:solidFill>
                <a:latin typeface="Arial" charset="0"/>
              </a:rPr>
              <a:t>vụ</a:t>
            </a:r>
            <a:r>
              <a:rPr lang="en-US" sz="2200" b="1" kern="0" smtClean="0">
                <a:solidFill>
                  <a:srgbClr val="0000FF"/>
                </a:solidFill>
                <a:latin typeface="Arial" charset="0"/>
              </a:rPr>
              <a:t>.</a:t>
            </a:r>
            <a:endParaRPr lang="vi-VN" sz="2200" b="1" kern="0">
              <a:solidFill>
                <a:srgbClr val="0000FF"/>
              </a:solidFill>
              <a:latin typeface="Arial" charset="0"/>
            </a:endParaRPr>
          </a:p>
        </p:txBody>
      </p:sp>
    </p:spTree>
    <p:extLst>
      <p:ext uri="{BB962C8B-B14F-4D97-AF65-F5344CB8AC3E}">
        <p14:creationId xmlns:p14="http://schemas.microsoft.com/office/powerpoint/2010/main" val="36956545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CÂU HỎI TRẮC NGHIỆM</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TÌM HIỂU LUẬT PHÒNG, CHỐNG THAM NHŨNG 2018</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07950" indent="0" algn="ctr" eaLnBrk="1" hangingPunct="1">
              <a:lnSpc>
                <a:spcPct val="114000"/>
              </a:lnSpc>
              <a:spcBef>
                <a:spcPts val="1200"/>
              </a:spcBef>
              <a:spcAft>
                <a:spcPts val="0"/>
              </a:spcAft>
              <a:buClr>
                <a:srgbClr val="FF0000"/>
              </a:buClr>
              <a:buNone/>
              <a:defRPr/>
            </a:pPr>
            <a:r>
              <a:rPr lang="en-US" sz="2400" b="1" kern="0" smtClean="0">
                <a:solidFill>
                  <a:srgbClr val="FF0066"/>
                </a:solidFill>
                <a:latin typeface="Arial" charset="0"/>
              </a:rPr>
              <a:t>Câu </a:t>
            </a:r>
            <a:r>
              <a:rPr lang="en-US" sz="2400" b="1" kern="0">
                <a:solidFill>
                  <a:srgbClr val="FF0066"/>
                </a:solidFill>
                <a:latin typeface="Arial" charset="0"/>
              </a:rPr>
              <a:t>1: Thế nào là </a:t>
            </a:r>
            <a:r>
              <a:rPr lang="en-US" sz="2400" b="1" kern="0">
                <a:solidFill>
                  <a:srgbClr val="FF0066"/>
                </a:solidFill>
                <a:latin typeface="Arial" charset="0"/>
              </a:rPr>
              <a:t>tham </a:t>
            </a:r>
            <a:r>
              <a:rPr lang="en-US" sz="2400" b="1" kern="0" smtClean="0">
                <a:solidFill>
                  <a:srgbClr val="FF0066"/>
                </a:solidFill>
                <a:latin typeface="Arial" charset="0"/>
              </a:rPr>
              <a:t>nhũng?</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Tham </a:t>
            </a:r>
            <a:r>
              <a:rPr lang="en-US" sz="2200" b="1" kern="0">
                <a:solidFill>
                  <a:srgbClr val="0000FF"/>
                </a:solidFill>
                <a:latin typeface="Arial" charset="0"/>
              </a:rPr>
              <a:t>nhũng là hành vi của cán bộ, công chức nhà nước đã lợi dụng chức vụ, quyền hạn đó vì </a:t>
            </a:r>
            <a:r>
              <a:rPr lang="en-US" sz="2200" b="1" kern="0">
                <a:solidFill>
                  <a:srgbClr val="0000FF"/>
                </a:solidFill>
                <a:latin typeface="Arial" charset="0"/>
              </a:rPr>
              <a:t>vụ </a:t>
            </a:r>
            <a:r>
              <a:rPr lang="en-US" sz="2200" b="1" kern="0" smtClean="0">
                <a:solidFill>
                  <a:srgbClr val="0000FF"/>
                </a:solidFill>
                <a:latin typeface="Arial" charset="0"/>
              </a:rPr>
              <a:t>lợi.</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200" b="1" kern="0" spc="-30" smtClean="0">
                <a:solidFill>
                  <a:srgbClr val="0000FF"/>
                </a:solidFill>
                <a:latin typeface="Arial" charset="0"/>
              </a:rPr>
              <a:t>Tham nhũng là </a:t>
            </a:r>
            <a:r>
              <a:rPr lang="en-US" sz="2200" b="1" kern="0" spc="-30">
                <a:solidFill>
                  <a:srgbClr val="0000FF"/>
                </a:solidFill>
                <a:latin typeface="Arial" charset="0"/>
              </a:rPr>
              <a:t>hành vi lợi dụng chức vụ, quyền hạn để </a:t>
            </a:r>
            <a:r>
              <a:rPr lang="en-US" sz="2200" b="1" kern="0" spc="-30">
                <a:solidFill>
                  <a:srgbClr val="0000FF"/>
                </a:solidFill>
                <a:latin typeface="Arial" charset="0"/>
              </a:rPr>
              <a:t>vụ </a:t>
            </a:r>
            <a:r>
              <a:rPr lang="en-US" sz="2200" b="1" kern="0" spc="-30" smtClean="0">
                <a:solidFill>
                  <a:srgbClr val="0000FF"/>
                </a:solidFill>
                <a:latin typeface="Arial" charset="0"/>
              </a:rPr>
              <a:t>lợi.</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FF0000"/>
                </a:solidFill>
                <a:latin typeface="Arial" charset="0"/>
              </a:rPr>
              <a:t>Tham nhũng là </a:t>
            </a:r>
            <a:r>
              <a:rPr lang="en-US" sz="2200" b="1" kern="0">
                <a:solidFill>
                  <a:srgbClr val="FF0000"/>
                </a:solidFill>
                <a:latin typeface="Arial" charset="0"/>
              </a:rPr>
              <a:t>hành vi của người có chức vụ, quyền hạn đã lợi dụng chức vụ, quyền hạn đó vì </a:t>
            </a:r>
            <a:r>
              <a:rPr lang="en-US" sz="2200" b="1" kern="0">
                <a:solidFill>
                  <a:srgbClr val="FF0000"/>
                </a:solidFill>
                <a:latin typeface="Arial" charset="0"/>
              </a:rPr>
              <a:t>vụ </a:t>
            </a:r>
            <a:r>
              <a:rPr lang="en-US" sz="2200" b="1" kern="0" smtClean="0">
                <a:solidFill>
                  <a:srgbClr val="FF0000"/>
                </a:solidFill>
                <a:latin typeface="Arial" charset="0"/>
              </a:rPr>
              <a:t>lợi.</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Tham nhũng là </a:t>
            </a:r>
            <a:r>
              <a:rPr lang="en-US" sz="2200" b="1" kern="0">
                <a:solidFill>
                  <a:srgbClr val="0000FF"/>
                </a:solidFill>
                <a:latin typeface="Arial" charset="0"/>
              </a:rPr>
              <a:t>hành vi cửa quyền, hách dịch, đòi hỏi, gây khó khăn, phiền hà của người có chức vụ, quyền hạn trong khi thực hiện nhiệm vụ, công </a:t>
            </a:r>
            <a:r>
              <a:rPr lang="en-US" sz="2200" b="1" kern="0">
                <a:solidFill>
                  <a:srgbClr val="0000FF"/>
                </a:solidFill>
                <a:latin typeface="Arial" charset="0"/>
              </a:rPr>
              <a:t>vụ</a:t>
            </a:r>
            <a:r>
              <a:rPr lang="en-US" sz="2200" b="1" kern="0" smtClean="0">
                <a:solidFill>
                  <a:srgbClr val="0000FF"/>
                </a:solidFill>
                <a:latin typeface="Arial" charset="0"/>
              </a:rPr>
              <a:t>.</a:t>
            </a:r>
          </a:p>
          <a:p>
            <a:pPr marL="107950" indent="0" algn="ctr" eaLnBrk="1" hangingPunct="1">
              <a:lnSpc>
                <a:spcPct val="114000"/>
              </a:lnSpc>
              <a:spcBef>
                <a:spcPts val="1200"/>
              </a:spcBef>
              <a:spcAft>
                <a:spcPts val="0"/>
              </a:spcAft>
              <a:buClr>
                <a:srgbClr val="FF0000"/>
              </a:buClr>
              <a:buNone/>
              <a:defRPr/>
            </a:pPr>
            <a:r>
              <a:rPr lang="en-US" sz="2400" b="1" kern="0">
                <a:solidFill>
                  <a:srgbClr val="FF0000"/>
                </a:solidFill>
                <a:latin typeface="Arial" charset="0"/>
              </a:rPr>
              <a:t>Đáp án C</a:t>
            </a:r>
          </a:p>
          <a:p>
            <a:pPr marL="107950" indent="0" algn="ctr" eaLnBrk="1" hangingPunct="1">
              <a:lnSpc>
                <a:spcPct val="114000"/>
              </a:lnSpc>
              <a:spcBef>
                <a:spcPts val="1200"/>
              </a:spcBef>
              <a:spcAft>
                <a:spcPts val="0"/>
              </a:spcAft>
              <a:buClr>
                <a:srgbClr val="FF0000"/>
              </a:buClr>
              <a:buNone/>
              <a:defRPr/>
            </a:pPr>
            <a:r>
              <a:rPr lang="en-US" sz="2200" b="1" kern="0">
                <a:solidFill>
                  <a:srgbClr val="FF0066"/>
                </a:solidFill>
                <a:latin typeface="Arial" charset="0"/>
              </a:rPr>
              <a:t>(Khoản 1 Điều 3 Luật phòng chống tham nhũng </a:t>
            </a:r>
            <a:r>
              <a:rPr lang="en-US" sz="2200" b="1" kern="0">
                <a:solidFill>
                  <a:srgbClr val="FF0066"/>
                </a:solidFill>
                <a:latin typeface="Arial" charset="0"/>
              </a:rPr>
              <a:t>năm </a:t>
            </a:r>
            <a:r>
              <a:rPr lang="en-US" sz="2200" b="1" kern="0" smtClean="0">
                <a:solidFill>
                  <a:srgbClr val="FF0066"/>
                </a:solidFill>
                <a:latin typeface="Arial" charset="0"/>
              </a:rPr>
              <a:t>2018)</a:t>
            </a:r>
            <a:endParaRPr lang="vi-VN" sz="2200" b="1" kern="0">
              <a:solidFill>
                <a:srgbClr val="FF0066"/>
              </a:solidFill>
              <a:latin typeface="Arial" charset="0"/>
            </a:endParaRPr>
          </a:p>
        </p:txBody>
      </p:sp>
    </p:spTree>
    <p:extLst>
      <p:ext uri="{BB962C8B-B14F-4D97-AF65-F5344CB8AC3E}">
        <p14:creationId xmlns:p14="http://schemas.microsoft.com/office/powerpoint/2010/main" val="32451753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3. Giải thích từ ngữ</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5000"/>
              </a:lnSpc>
              <a:spcBef>
                <a:spcPts val="700"/>
              </a:spcBef>
              <a:spcAft>
                <a:spcPts val="0"/>
              </a:spcAft>
              <a:buClr>
                <a:srgbClr val="FF0000"/>
              </a:buClr>
              <a:buFont typeface="+mj-lt"/>
              <a:buAutoNum type="arabicPeriod"/>
              <a:defRPr/>
            </a:pPr>
            <a:r>
              <a:rPr lang="vi-VN" sz="1900" b="1" kern="0" smtClean="0">
                <a:solidFill>
                  <a:srgbClr val="FF0066"/>
                </a:solidFill>
                <a:latin typeface="Arial" charset="0"/>
              </a:rPr>
              <a:t>Tham </a:t>
            </a:r>
            <a:r>
              <a:rPr lang="vi-VN" sz="1900" b="1" kern="0">
                <a:solidFill>
                  <a:srgbClr val="FF0066"/>
                </a:solidFill>
                <a:latin typeface="Arial" charset="0"/>
              </a:rPr>
              <a:t>nhũng </a:t>
            </a:r>
            <a:r>
              <a:rPr lang="vi-VN" sz="1900" b="1" kern="0">
                <a:solidFill>
                  <a:srgbClr val="0000FF"/>
                </a:solidFill>
                <a:latin typeface="Arial" charset="0"/>
              </a:rPr>
              <a:t>là hành vi của người có chức vụ, quyền hạn đã lợi dụng chức vụ, quyền hạn đó vì vụ </a:t>
            </a:r>
            <a:r>
              <a:rPr lang="vi-VN" sz="1900" b="1" kern="0" smtClean="0">
                <a:solidFill>
                  <a:srgbClr val="0000FF"/>
                </a:solidFill>
                <a:latin typeface="Arial" charset="0"/>
              </a:rPr>
              <a:t>lợi.</a:t>
            </a:r>
            <a:endParaRPr lang="en-US" sz="1900" b="1" kern="0" smtClean="0">
              <a:solidFill>
                <a:srgbClr val="0000FF"/>
              </a:solidFill>
              <a:latin typeface="Arial" charset="0"/>
            </a:endParaRPr>
          </a:p>
          <a:p>
            <a:pPr marL="565150" indent="-457200" algn="just" eaLnBrk="1" hangingPunct="1">
              <a:lnSpc>
                <a:spcPct val="105000"/>
              </a:lnSpc>
              <a:spcBef>
                <a:spcPts val="700"/>
              </a:spcBef>
              <a:spcAft>
                <a:spcPts val="0"/>
              </a:spcAft>
              <a:buClr>
                <a:srgbClr val="FF0000"/>
              </a:buClr>
              <a:buFont typeface="+mj-lt"/>
              <a:buAutoNum type="arabicPeriod"/>
              <a:defRPr/>
            </a:pPr>
            <a:r>
              <a:rPr lang="vi-VN" sz="1900" b="1" kern="0" smtClean="0">
                <a:solidFill>
                  <a:srgbClr val="FF0066"/>
                </a:solidFill>
                <a:latin typeface="Arial" charset="0"/>
              </a:rPr>
              <a:t>Người </a:t>
            </a:r>
            <a:r>
              <a:rPr lang="vi-VN" sz="1900" b="1" kern="0">
                <a:solidFill>
                  <a:srgbClr val="FF0066"/>
                </a:solidFill>
                <a:latin typeface="Arial" charset="0"/>
              </a:rPr>
              <a:t>có chức vụ, quyền hạn </a:t>
            </a:r>
            <a:r>
              <a:rPr lang="vi-VN" sz="1900" b="1" kern="0">
                <a:solidFill>
                  <a:srgbClr val="0000FF"/>
                </a:solidFill>
                <a:latin typeface="Arial" charset="0"/>
              </a:rPr>
              <a:t>là người do bổ nhiệm, do bầu cử, do tuyển dụng, do hợp đồng hoặc do một hình thức khác, có hưởng lương hoặc không hưởng lương, được giao thực hiện nhiệm vụ, công vụ nhất định và có quyền hạn nhất định trong khi thực hiện nhiệm vụ, công vụ đó, bao </a:t>
            </a:r>
            <a:r>
              <a:rPr lang="vi-VN" sz="1900" b="1" kern="0" smtClean="0">
                <a:solidFill>
                  <a:srgbClr val="0000FF"/>
                </a:solidFill>
                <a:latin typeface="Arial" charset="0"/>
              </a:rPr>
              <a:t>gồm:</a:t>
            </a:r>
            <a:endParaRPr lang="en-US" sz="1900" b="1" kern="0" smtClean="0">
              <a:solidFill>
                <a:srgbClr val="0000FF"/>
              </a:solidFill>
              <a:latin typeface="Arial" charset="0"/>
            </a:endParaRPr>
          </a:p>
          <a:p>
            <a:pPr marL="565150" indent="-457200" algn="just" eaLnBrk="1" hangingPunct="1">
              <a:lnSpc>
                <a:spcPct val="105000"/>
              </a:lnSpc>
              <a:spcBef>
                <a:spcPts val="700"/>
              </a:spcBef>
              <a:spcAft>
                <a:spcPts val="0"/>
              </a:spcAft>
              <a:buClr>
                <a:srgbClr val="FF0000"/>
              </a:buClr>
              <a:buFont typeface="+mj-lt"/>
              <a:buAutoNum type="alphaLcParenR"/>
              <a:defRPr/>
            </a:pPr>
            <a:r>
              <a:rPr lang="vi-VN" sz="1900" b="1" kern="0" smtClean="0">
                <a:solidFill>
                  <a:srgbClr val="0000FF"/>
                </a:solidFill>
                <a:latin typeface="Arial" charset="0"/>
              </a:rPr>
              <a:t>Cán </a:t>
            </a:r>
            <a:r>
              <a:rPr lang="vi-VN" sz="1900" b="1" kern="0">
                <a:solidFill>
                  <a:srgbClr val="0000FF"/>
                </a:solidFill>
                <a:latin typeface="Arial" charset="0"/>
              </a:rPr>
              <a:t>bộ, công chức, viên </a:t>
            </a:r>
            <a:r>
              <a:rPr lang="vi-VN" sz="1900" b="1" kern="0" smtClean="0">
                <a:solidFill>
                  <a:srgbClr val="0000FF"/>
                </a:solidFill>
                <a:latin typeface="Arial" charset="0"/>
              </a:rPr>
              <a:t>chức;</a:t>
            </a:r>
            <a:endParaRPr lang="en-US" sz="1900" b="1" kern="0" smtClean="0">
              <a:solidFill>
                <a:srgbClr val="0000FF"/>
              </a:solidFill>
              <a:latin typeface="Arial" charset="0"/>
            </a:endParaRPr>
          </a:p>
          <a:p>
            <a:pPr marL="565150" indent="-457200" algn="just" eaLnBrk="1" hangingPunct="1">
              <a:lnSpc>
                <a:spcPct val="105000"/>
              </a:lnSpc>
              <a:spcBef>
                <a:spcPts val="700"/>
              </a:spcBef>
              <a:spcAft>
                <a:spcPts val="0"/>
              </a:spcAft>
              <a:buClr>
                <a:srgbClr val="FF0000"/>
              </a:buClr>
              <a:buFont typeface="+mj-lt"/>
              <a:buAutoNum type="alphaLcParenR"/>
              <a:defRPr/>
            </a:pPr>
            <a:r>
              <a:rPr lang="vi-VN" sz="1900" b="1" kern="0" smtClean="0">
                <a:solidFill>
                  <a:srgbClr val="0000FF"/>
                </a:solidFill>
                <a:latin typeface="Arial" charset="0"/>
              </a:rPr>
              <a:t>Sĩ </a:t>
            </a:r>
            <a:r>
              <a:rPr lang="vi-VN" sz="1900" b="1" kern="0">
                <a:solidFill>
                  <a:srgbClr val="0000FF"/>
                </a:solidFill>
                <a:latin typeface="Arial" charset="0"/>
              </a:rPr>
              <a:t>quan, quân nhân chuyên nghiệp, công nhân, viên chức quốc phòng trong cơ quan, đơn vị thuộc </a:t>
            </a:r>
            <a:r>
              <a:rPr lang="vi-VN" sz="1900" b="1" kern="0">
                <a:solidFill>
                  <a:srgbClr val="008000"/>
                </a:solidFill>
                <a:latin typeface="Arial" charset="0"/>
              </a:rPr>
              <a:t>Quân đội nhân dân</a:t>
            </a:r>
            <a:r>
              <a:rPr lang="vi-VN" sz="1900" b="1" kern="0">
                <a:solidFill>
                  <a:srgbClr val="0000FF"/>
                </a:solidFill>
                <a:latin typeface="Arial" charset="0"/>
              </a:rPr>
              <a:t>; sĩ quan, hạ sĩ quan nghiệp vụ, sĩ quan, hạ sĩ quan chuyên môn kỹ thuật, công nhân công an trong cơ quan, đơn vị thuộc </a:t>
            </a:r>
            <a:r>
              <a:rPr lang="vi-VN" sz="1900" b="1" kern="0">
                <a:solidFill>
                  <a:srgbClr val="008000"/>
                </a:solidFill>
                <a:latin typeface="Arial" charset="0"/>
              </a:rPr>
              <a:t>Công an nhân </a:t>
            </a:r>
            <a:r>
              <a:rPr lang="vi-VN" sz="1900" b="1" kern="0" smtClean="0">
                <a:solidFill>
                  <a:srgbClr val="008000"/>
                </a:solidFill>
                <a:latin typeface="Arial" charset="0"/>
              </a:rPr>
              <a:t>dân</a:t>
            </a:r>
            <a:r>
              <a:rPr lang="vi-VN" sz="1900" b="1" kern="0" smtClean="0">
                <a:solidFill>
                  <a:srgbClr val="0000FF"/>
                </a:solidFill>
                <a:latin typeface="Arial" charset="0"/>
              </a:rPr>
              <a:t>;</a:t>
            </a:r>
            <a:endParaRPr lang="en-US" sz="1900" b="1" kern="0" smtClean="0">
              <a:solidFill>
                <a:srgbClr val="0000FF"/>
              </a:solidFill>
              <a:latin typeface="Arial" charset="0"/>
            </a:endParaRPr>
          </a:p>
          <a:p>
            <a:pPr marL="565150" indent="-457200" algn="just" eaLnBrk="1" hangingPunct="1">
              <a:lnSpc>
                <a:spcPct val="105000"/>
              </a:lnSpc>
              <a:spcBef>
                <a:spcPts val="700"/>
              </a:spcBef>
              <a:spcAft>
                <a:spcPts val="0"/>
              </a:spcAft>
              <a:buClr>
                <a:srgbClr val="FF0000"/>
              </a:buClr>
              <a:buFont typeface="+mj-lt"/>
              <a:buAutoNum type="alphaLcParenR"/>
              <a:defRPr/>
            </a:pPr>
            <a:r>
              <a:rPr lang="vi-VN" sz="1900" b="1" kern="0" smtClean="0">
                <a:solidFill>
                  <a:srgbClr val="0000FF"/>
                </a:solidFill>
                <a:latin typeface="Arial" charset="0"/>
              </a:rPr>
              <a:t>Người </a:t>
            </a:r>
            <a:r>
              <a:rPr lang="vi-VN" sz="1900" b="1" kern="0">
                <a:solidFill>
                  <a:srgbClr val="0000FF"/>
                </a:solidFill>
                <a:latin typeface="Arial" charset="0"/>
              </a:rPr>
              <a:t>đại diện phần vốn nhà nước tại doanh </a:t>
            </a:r>
            <a:r>
              <a:rPr lang="vi-VN" sz="1900" b="1" kern="0" smtClean="0">
                <a:solidFill>
                  <a:srgbClr val="0000FF"/>
                </a:solidFill>
                <a:latin typeface="Arial" charset="0"/>
              </a:rPr>
              <a:t>nghiệp;</a:t>
            </a:r>
            <a:endParaRPr lang="en-US" sz="1900" b="1" kern="0" smtClean="0">
              <a:solidFill>
                <a:srgbClr val="0000FF"/>
              </a:solidFill>
              <a:latin typeface="Arial" charset="0"/>
            </a:endParaRPr>
          </a:p>
          <a:p>
            <a:pPr marL="565150" indent="-457200" algn="just" eaLnBrk="1" hangingPunct="1">
              <a:lnSpc>
                <a:spcPct val="105000"/>
              </a:lnSpc>
              <a:spcBef>
                <a:spcPts val="700"/>
              </a:spcBef>
              <a:spcAft>
                <a:spcPts val="0"/>
              </a:spcAft>
              <a:buClr>
                <a:srgbClr val="FF0000"/>
              </a:buClr>
              <a:buFont typeface="+mj-lt"/>
              <a:buAutoNum type="alphaLcParenR"/>
              <a:defRPr/>
            </a:pPr>
            <a:r>
              <a:rPr lang="vi-VN" sz="1900" b="1" kern="0" spc="-30" smtClean="0">
                <a:solidFill>
                  <a:srgbClr val="0000FF"/>
                </a:solidFill>
                <a:latin typeface="Arial" charset="0"/>
              </a:rPr>
              <a:t>Người </a:t>
            </a:r>
            <a:r>
              <a:rPr lang="vi-VN" sz="1900" b="1" kern="0" spc="-30">
                <a:solidFill>
                  <a:srgbClr val="0000FF"/>
                </a:solidFill>
                <a:latin typeface="Arial" charset="0"/>
              </a:rPr>
              <a:t>giữ chức danh, chức vụ quản lý trong doanh nghiệp, tổ </a:t>
            </a:r>
            <a:r>
              <a:rPr lang="vi-VN" sz="1900" b="1" kern="0" spc="-30" smtClean="0">
                <a:solidFill>
                  <a:srgbClr val="0000FF"/>
                </a:solidFill>
                <a:latin typeface="Arial" charset="0"/>
              </a:rPr>
              <a:t>chức;</a:t>
            </a:r>
            <a:endParaRPr lang="en-US" sz="1900" b="1" kern="0" spc="-30" smtClean="0">
              <a:solidFill>
                <a:srgbClr val="0000FF"/>
              </a:solidFill>
              <a:latin typeface="Arial" charset="0"/>
            </a:endParaRPr>
          </a:p>
          <a:p>
            <a:pPr marL="565150" indent="-450850" algn="just" eaLnBrk="1" hangingPunct="1">
              <a:lnSpc>
                <a:spcPct val="105000"/>
              </a:lnSpc>
              <a:spcBef>
                <a:spcPts val="700"/>
              </a:spcBef>
              <a:spcAft>
                <a:spcPts val="0"/>
              </a:spcAft>
              <a:buClr>
                <a:srgbClr val="FF0000"/>
              </a:buClr>
              <a:buNone/>
              <a:defRPr/>
            </a:pPr>
            <a:r>
              <a:rPr lang="en-US" sz="1900" b="1" kern="0">
                <a:solidFill>
                  <a:srgbClr val="FF0000"/>
                </a:solidFill>
                <a:latin typeface="Arial" charset="0"/>
              </a:rPr>
              <a:t>đ</a:t>
            </a:r>
            <a:r>
              <a:rPr lang="en-US" sz="1900" b="1" kern="0" smtClean="0">
                <a:solidFill>
                  <a:srgbClr val="FF0000"/>
                </a:solidFill>
                <a:latin typeface="Arial" charset="0"/>
              </a:rPr>
              <a:t>)  </a:t>
            </a:r>
            <a:r>
              <a:rPr lang="vi-VN" sz="1900" b="1" kern="0" smtClean="0">
                <a:solidFill>
                  <a:srgbClr val="0000FF"/>
                </a:solidFill>
                <a:latin typeface="Arial" charset="0"/>
              </a:rPr>
              <a:t>Những </a:t>
            </a:r>
            <a:r>
              <a:rPr lang="vi-VN" sz="1900" b="1" kern="0">
                <a:solidFill>
                  <a:srgbClr val="0000FF"/>
                </a:solidFill>
                <a:latin typeface="Arial" charset="0"/>
              </a:rPr>
              <a:t>người khác được giao thực hiện nhiệm vụ, công vụ và có quyền hạn trong khi thực hiện nhiệm vụ, công vụ đó</a:t>
            </a:r>
            <a:r>
              <a:rPr lang="vi-VN"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36323310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Câu </a:t>
            </a:r>
            <a:r>
              <a:rPr lang="en-US" sz="2400" b="1">
                <a:solidFill>
                  <a:srgbClr val="FF0000"/>
                </a:solidFill>
                <a:latin typeface="Arial" panose="020B0604020202020204" pitchFamily="34" charset="0"/>
                <a:cs typeface="Arial" panose="020B0604020202020204" pitchFamily="34" charset="0"/>
              </a:rPr>
              <a:t>2</a:t>
            </a:r>
            <a:r>
              <a:rPr lang="en-US" sz="2400" b="1" smtClean="0">
                <a:solidFill>
                  <a:srgbClr val="FF0000"/>
                </a:solidFill>
                <a:latin typeface="Arial" panose="020B0604020202020204" pitchFamily="34" charset="0"/>
                <a:cs typeface="Arial" panose="020B0604020202020204" pitchFamily="34" charset="0"/>
              </a:rPr>
              <a:t>: </a:t>
            </a:r>
            <a:r>
              <a:rPr lang="en-US" sz="2400" b="1">
                <a:solidFill>
                  <a:srgbClr val="FF0000"/>
                </a:solidFill>
                <a:latin typeface="Arial" panose="020B0604020202020204" pitchFamily="34" charset="0"/>
                <a:cs typeface="Arial" panose="020B0604020202020204" pitchFamily="34" charset="0"/>
              </a:rPr>
              <a:t>Thời hạn định kỳ chuyển đổi vị trí công </a:t>
            </a:r>
            <a:r>
              <a:rPr lang="en-US" sz="2400" b="1">
                <a:solidFill>
                  <a:srgbClr val="FF0000"/>
                </a:solidFill>
                <a:latin typeface="Arial" panose="020B0604020202020204" pitchFamily="34" charset="0"/>
                <a:cs typeface="Arial" panose="020B0604020202020204" pitchFamily="34" charset="0"/>
              </a:rPr>
              <a:t>tác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là </a:t>
            </a:r>
            <a:r>
              <a:rPr lang="en-US" sz="2400" b="1">
                <a:solidFill>
                  <a:srgbClr val="FF0000"/>
                </a:solidFill>
                <a:latin typeface="Arial" panose="020B0604020202020204" pitchFamily="34" charset="0"/>
                <a:cs typeface="Arial" panose="020B0604020202020204" pitchFamily="34" charset="0"/>
              </a:rPr>
              <a:t>bao nhiêu năm?</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Từ </a:t>
            </a:r>
            <a:r>
              <a:rPr lang="en-US" sz="2000" b="1" kern="0">
                <a:solidFill>
                  <a:srgbClr val="0000FF"/>
                </a:solidFill>
                <a:latin typeface="Arial" charset="0"/>
              </a:rPr>
              <a:t>đủ 02 năm đến 05 năm theo đặc thù của từng ngành, </a:t>
            </a:r>
            <a:r>
              <a:rPr lang="en-US" sz="2000" b="1" kern="0">
                <a:solidFill>
                  <a:srgbClr val="0000FF"/>
                </a:solidFill>
                <a:latin typeface="Arial" charset="0"/>
              </a:rPr>
              <a:t>lĩnh </a:t>
            </a:r>
            <a:r>
              <a:rPr lang="en-US" sz="2000" b="1" kern="0" smtClean="0">
                <a:solidFill>
                  <a:srgbClr val="0000FF"/>
                </a:solidFill>
                <a:latin typeface="Arial" charset="0"/>
              </a:rPr>
              <a:t>vực.</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Từ </a:t>
            </a:r>
            <a:r>
              <a:rPr lang="en-US" sz="2000" b="1" kern="0">
                <a:solidFill>
                  <a:srgbClr val="0000FF"/>
                </a:solidFill>
                <a:latin typeface="Arial" charset="0"/>
              </a:rPr>
              <a:t>đủ 03 năm đến 06 năm theo đặc thù của từng ngành, </a:t>
            </a:r>
            <a:r>
              <a:rPr lang="en-US" sz="2000" b="1" kern="0">
                <a:solidFill>
                  <a:srgbClr val="0000FF"/>
                </a:solidFill>
                <a:latin typeface="Arial" charset="0"/>
              </a:rPr>
              <a:t>lĩnh </a:t>
            </a:r>
            <a:r>
              <a:rPr lang="en-US" sz="2000" b="1" kern="0" smtClean="0">
                <a:solidFill>
                  <a:srgbClr val="0000FF"/>
                </a:solidFill>
                <a:latin typeface="Arial" charset="0"/>
              </a:rPr>
              <a:t>vực.</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Từ </a:t>
            </a:r>
            <a:r>
              <a:rPr lang="en-US" sz="2000" b="1" kern="0">
                <a:solidFill>
                  <a:srgbClr val="0000FF"/>
                </a:solidFill>
                <a:latin typeface="Arial" charset="0"/>
              </a:rPr>
              <a:t>đủ 02 năm đến 04 năm theo đặc thù của từng ngành, </a:t>
            </a:r>
            <a:r>
              <a:rPr lang="en-US" sz="2000" b="1" kern="0">
                <a:solidFill>
                  <a:srgbClr val="0000FF"/>
                </a:solidFill>
                <a:latin typeface="Arial" charset="0"/>
              </a:rPr>
              <a:t>lĩnh </a:t>
            </a:r>
            <a:r>
              <a:rPr lang="en-US" sz="2000" b="1" kern="0" smtClean="0">
                <a:solidFill>
                  <a:srgbClr val="0000FF"/>
                </a:solidFill>
                <a:latin typeface="Arial" charset="0"/>
              </a:rPr>
              <a:t>vực.</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Từ </a:t>
            </a:r>
            <a:r>
              <a:rPr lang="en-US" sz="2000" b="1" kern="0">
                <a:solidFill>
                  <a:srgbClr val="0000FF"/>
                </a:solidFill>
                <a:latin typeface="Arial" charset="0"/>
              </a:rPr>
              <a:t>đủ 04 năm đến 05 năm theo đặc thù của từng ngành, </a:t>
            </a:r>
            <a:r>
              <a:rPr lang="en-US" sz="2000" b="1" kern="0">
                <a:solidFill>
                  <a:srgbClr val="0000FF"/>
                </a:solidFill>
                <a:latin typeface="Arial" charset="0"/>
              </a:rPr>
              <a:t>lĩnh </a:t>
            </a:r>
            <a:r>
              <a:rPr lang="en-US" sz="2000" b="1" kern="0" smtClean="0">
                <a:solidFill>
                  <a:srgbClr val="0000FF"/>
                </a:solidFill>
                <a:latin typeface="Arial" charset="0"/>
              </a:rPr>
              <a:t>vực.</a:t>
            </a:r>
          </a:p>
        </p:txBody>
      </p:sp>
    </p:spTree>
    <p:extLst>
      <p:ext uri="{BB962C8B-B14F-4D97-AF65-F5344CB8AC3E}">
        <p14:creationId xmlns:p14="http://schemas.microsoft.com/office/powerpoint/2010/main" val="752115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Câu </a:t>
            </a:r>
            <a:r>
              <a:rPr lang="en-US" sz="2400" b="1">
                <a:solidFill>
                  <a:srgbClr val="FF0000"/>
                </a:solidFill>
                <a:latin typeface="Arial" panose="020B0604020202020204" pitchFamily="34" charset="0"/>
                <a:cs typeface="Arial" panose="020B0604020202020204" pitchFamily="34" charset="0"/>
              </a:rPr>
              <a:t>2</a:t>
            </a:r>
            <a:r>
              <a:rPr lang="en-US" sz="2400" b="1" smtClean="0">
                <a:solidFill>
                  <a:srgbClr val="FF0000"/>
                </a:solidFill>
                <a:latin typeface="Arial" panose="020B0604020202020204" pitchFamily="34" charset="0"/>
                <a:cs typeface="Arial" panose="020B0604020202020204" pitchFamily="34" charset="0"/>
              </a:rPr>
              <a:t>: </a:t>
            </a:r>
            <a:r>
              <a:rPr lang="en-US" sz="2400" b="1">
                <a:solidFill>
                  <a:srgbClr val="FF0000"/>
                </a:solidFill>
                <a:latin typeface="Arial" panose="020B0604020202020204" pitchFamily="34" charset="0"/>
                <a:cs typeface="Arial" panose="020B0604020202020204" pitchFamily="34" charset="0"/>
              </a:rPr>
              <a:t>Thời hạn định kỳ chuyển đổi vị trí công </a:t>
            </a:r>
            <a:r>
              <a:rPr lang="en-US" sz="2400" b="1">
                <a:solidFill>
                  <a:srgbClr val="FF0000"/>
                </a:solidFill>
                <a:latin typeface="Arial" panose="020B0604020202020204" pitchFamily="34" charset="0"/>
                <a:cs typeface="Arial" panose="020B0604020202020204" pitchFamily="34" charset="0"/>
              </a:rPr>
              <a:t>tác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là </a:t>
            </a:r>
            <a:r>
              <a:rPr lang="en-US" sz="2400" b="1">
                <a:solidFill>
                  <a:srgbClr val="FF0000"/>
                </a:solidFill>
                <a:latin typeface="Arial" panose="020B0604020202020204" pitchFamily="34" charset="0"/>
                <a:cs typeface="Arial" panose="020B0604020202020204" pitchFamily="34" charset="0"/>
              </a:rPr>
              <a:t>bao nhiêu năm?</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lphaLcParenR"/>
              <a:defRPr/>
            </a:pPr>
            <a:r>
              <a:rPr lang="en-US" sz="2000" b="1" kern="0" smtClean="0">
                <a:solidFill>
                  <a:srgbClr val="FF0000"/>
                </a:solidFill>
                <a:latin typeface="Arial" charset="0"/>
              </a:rPr>
              <a:t>Từ </a:t>
            </a:r>
            <a:r>
              <a:rPr lang="en-US" sz="2000" b="1" kern="0">
                <a:solidFill>
                  <a:srgbClr val="FF0000"/>
                </a:solidFill>
                <a:latin typeface="Arial" charset="0"/>
              </a:rPr>
              <a:t>đủ 02 năm đến 05 năm theo đặc thù của từng ngành, </a:t>
            </a:r>
            <a:r>
              <a:rPr lang="en-US" sz="2000" b="1" kern="0">
                <a:solidFill>
                  <a:srgbClr val="FF0000"/>
                </a:solidFill>
                <a:latin typeface="Arial" charset="0"/>
              </a:rPr>
              <a:t>lĩnh </a:t>
            </a:r>
            <a:r>
              <a:rPr lang="en-US" sz="2000" b="1" kern="0" smtClean="0">
                <a:solidFill>
                  <a:srgbClr val="FF0000"/>
                </a:solidFill>
                <a:latin typeface="Arial" charset="0"/>
              </a:rPr>
              <a:t>vực.</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Từ </a:t>
            </a:r>
            <a:r>
              <a:rPr lang="en-US" sz="2000" b="1" kern="0">
                <a:solidFill>
                  <a:srgbClr val="0000FF"/>
                </a:solidFill>
                <a:latin typeface="Arial" charset="0"/>
              </a:rPr>
              <a:t>đủ 03 năm đến 06 năm theo đặc thù của từng ngành, </a:t>
            </a:r>
            <a:r>
              <a:rPr lang="en-US" sz="2000" b="1" kern="0">
                <a:solidFill>
                  <a:srgbClr val="0000FF"/>
                </a:solidFill>
                <a:latin typeface="Arial" charset="0"/>
              </a:rPr>
              <a:t>lĩnh </a:t>
            </a:r>
            <a:r>
              <a:rPr lang="en-US" sz="2000" b="1" kern="0" smtClean="0">
                <a:solidFill>
                  <a:srgbClr val="0000FF"/>
                </a:solidFill>
                <a:latin typeface="Arial" charset="0"/>
              </a:rPr>
              <a:t>vực.</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Từ </a:t>
            </a:r>
            <a:r>
              <a:rPr lang="en-US" sz="2000" b="1" kern="0">
                <a:solidFill>
                  <a:srgbClr val="0000FF"/>
                </a:solidFill>
                <a:latin typeface="Arial" charset="0"/>
              </a:rPr>
              <a:t>đủ 02 năm đến 04 năm theo đặc thù của từng ngành, </a:t>
            </a:r>
            <a:r>
              <a:rPr lang="en-US" sz="2000" b="1" kern="0">
                <a:solidFill>
                  <a:srgbClr val="0000FF"/>
                </a:solidFill>
                <a:latin typeface="Arial" charset="0"/>
              </a:rPr>
              <a:t>lĩnh </a:t>
            </a:r>
            <a:r>
              <a:rPr lang="en-US" sz="2000" b="1" kern="0" smtClean="0">
                <a:solidFill>
                  <a:srgbClr val="0000FF"/>
                </a:solidFill>
                <a:latin typeface="Arial" charset="0"/>
              </a:rPr>
              <a:t>vực.</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Từ </a:t>
            </a:r>
            <a:r>
              <a:rPr lang="en-US" sz="2000" b="1" kern="0">
                <a:solidFill>
                  <a:srgbClr val="0000FF"/>
                </a:solidFill>
                <a:latin typeface="Arial" charset="0"/>
              </a:rPr>
              <a:t>đủ 04 năm đến 05 năm theo đặc thù của từng ngành, </a:t>
            </a:r>
            <a:r>
              <a:rPr lang="en-US" sz="2000" b="1" kern="0">
                <a:solidFill>
                  <a:srgbClr val="0000FF"/>
                </a:solidFill>
                <a:latin typeface="Arial" charset="0"/>
              </a:rPr>
              <a:t>lĩnh </a:t>
            </a:r>
            <a:r>
              <a:rPr lang="en-US" sz="2000" b="1" kern="0" smtClean="0">
                <a:solidFill>
                  <a:srgbClr val="0000FF"/>
                </a:solidFill>
                <a:latin typeface="Arial" charset="0"/>
              </a:rPr>
              <a:t>vực.</a:t>
            </a:r>
          </a:p>
          <a:p>
            <a:pPr marL="107950" indent="0" algn="ctr" eaLnBrk="1" hangingPunct="1">
              <a:lnSpc>
                <a:spcPct val="114000"/>
              </a:lnSpc>
              <a:spcBef>
                <a:spcPts val="1200"/>
              </a:spcBef>
              <a:spcAft>
                <a:spcPts val="0"/>
              </a:spcAft>
              <a:buClr>
                <a:srgbClr val="FF0000"/>
              </a:buClr>
              <a:buNone/>
              <a:defRPr/>
            </a:pPr>
            <a:r>
              <a:rPr lang="en-US" sz="2400" b="1" kern="0" smtClean="0">
                <a:solidFill>
                  <a:srgbClr val="FF0000"/>
                </a:solidFill>
                <a:latin typeface="Arial" charset="0"/>
              </a:rPr>
              <a:t>Đáp </a:t>
            </a:r>
            <a:r>
              <a:rPr lang="en-US" sz="2400" b="1" kern="0">
                <a:solidFill>
                  <a:srgbClr val="FF0000"/>
                </a:solidFill>
                <a:latin typeface="Arial" charset="0"/>
              </a:rPr>
              <a:t>án </a:t>
            </a:r>
            <a:r>
              <a:rPr lang="en-US" sz="2400" b="1" kern="0" smtClean="0">
                <a:solidFill>
                  <a:srgbClr val="FF0000"/>
                </a:solidFill>
                <a:latin typeface="Arial" charset="0"/>
              </a:rPr>
              <a:t>A</a:t>
            </a:r>
          </a:p>
          <a:p>
            <a:pPr marL="107950" indent="0" algn="ctr" eaLnBrk="1" hangingPunct="1">
              <a:lnSpc>
                <a:spcPct val="114000"/>
              </a:lnSpc>
              <a:spcBef>
                <a:spcPts val="1200"/>
              </a:spcBef>
              <a:spcAft>
                <a:spcPts val="0"/>
              </a:spcAft>
              <a:buClr>
                <a:srgbClr val="FF0000"/>
              </a:buClr>
              <a:buNone/>
              <a:defRPr/>
            </a:pPr>
            <a:r>
              <a:rPr lang="en-US" sz="2200" b="1" kern="0" smtClean="0">
                <a:solidFill>
                  <a:srgbClr val="FF0066"/>
                </a:solidFill>
                <a:latin typeface="Arial" charset="0"/>
              </a:rPr>
              <a:t>(Khoản </a:t>
            </a:r>
            <a:r>
              <a:rPr lang="en-US" sz="2200" b="1" kern="0">
                <a:solidFill>
                  <a:srgbClr val="FF0066"/>
                </a:solidFill>
                <a:latin typeface="Arial" charset="0"/>
              </a:rPr>
              <a:t>2 Điều 25 Luật phòng chống tham nhũng </a:t>
            </a:r>
            <a:r>
              <a:rPr lang="en-US" sz="2200" b="1" kern="0">
                <a:solidFill>
                  <a:srgbClr val="FF0066"/>
                </a:solidFill>
                <a:latin typeface="Arial" charset="0"/>
              </a:rPr>
              <a:t>năm </a:t>
            </a:r>
            <a:r>
              <a:rPr lang="en-US" sz="2200" b="1" kern="0" smtClean="0">
                <a:solidFill>
                  <a:srgbClr val="FF0066"/>
                </a:solidFill>
                <a:latin typeface="Arial" charset="0"/>
              </a:rPr>
              <a:t>2018)</a:t>
            </a:r>
          </a:p>
          <a:p>
            <a:pPr marL="107950" indent="0" algn="ctr" eaLnBrk="1" hangingPunct="1">
              <a:lnSpc>
                <a:spcPct val="114000"/>
              </a:lnSpc>
              <a:spcBef>
                <a:spcPts val="1200"/>
              </a:spcBef>
              <a:spcAft>
                <a:spcPts val="0"/>
              </a:spcAft>
              <a:buClr>
                <a:srgbClr val="FF0000"/>
              </a:buClr>
              <a:buNone/>
              <a:defRPr/>
            </a:pPr>
            <a:r>
              <a:rPr lang="en-US" sz="2000" b="1" kern="0" smtClean="0">
                <a:solidFill>
                  <a:srgbClr val="0000FF"/>
                </a:solidFill>
                <a:latin typeface="Arial" charset="0"/>
              </a:rPr>
              <a:t>(</a:t>
            </a:r>
            <a:r>
              <a:rPr lang="en-US" sz="2000" b="1" kern="0">
                <a:solidFill>
                  <a:srgbClr val="0000FF"/>
                </a:solidFill>
                <a:latin typeface="Arial" charset="0"/>
              </a:rPr>
              <a:t>119 danh mục vị trí công tác phải định kỳ chuyển đổi từ năm </a:t>
            </a:r>
            <a:r>
              <a:rPr lang="en-US" sz="2000" b="1" kern="0">
                <a:solidFill>
                  <a:srgbClr val="0000FF"/>
                </a:solidFill>
                <a:latin typeface="Arial" charset="0"/>
              </a:rPr>
              <a:t>2019</a:t>
            </a:r>
            <a:r>
              <a:rPr lang="en-US" sz="2000" b="1" kern="0" smtClean="0">
                <a:solidFill>
                  <a:srgbClr val="0000FF"/>
                </a:solidFill>
                <a:latin typeface="Arial" charset="0"/>
              </a:rPr>
              <a:t>)</a:t>
            </a:r>
            <a:endParaRPr lang="vi-VN" sz="2000" b="1" kern="0">
              <a:solidFill>
                <a:srgbClr val="0000FF"/>
              </a:solidFill>
              <a:latin typeface="Arial" charset="0"/>
            </a:endParaRPr>
          </a:p>
        </p:txBody>
      </p:sp>
    </p:spTree>
    <p:extLst>
      <p:ext uri="{BB962C8B-B14F-4D97-AF65-F5344CB8AC3E}">
        <p14:creationId xmlns:p14="http://schemas.microsoft.com/office/powerpoint/2010/main" val="17764296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05000"/>
              </a:lnSpc>
              <a:spcBef>
                <a:spcPts val="6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25. Vị trí công tác và thời hạn phải định kỳ chuyển đổi</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Người </a:t>
            </a:r>
            <a:r>
              <a:rPr lang="vi-VN" sz="2100" b="1" kern="0">
                <a:solidFill>
                  <a:srgbClr val="0000FF"/>
                </a:solidFill>
                <a:latin typeface="Arial" charset="0"/>
              </a:rPr>
              <a:t>có chức vụ, quyền hạn làm việc tại một số vị trí liên quan đến công tác tổ chức cán bộ, quản lý tài chính công, tài sản công, đầu tư công, trực tiếp tiếp xúc và giải quyết công việc của cơ quan, tổ chức, đơn vị, cá nhân khác phải được chuyển đổi vị trí công </a:t>
            </a:r>
            <a:r>
              <a:rPr lang="vi-VN" sz="2100" b="1" kern="0" smtClean="0">
                <a:solidFill>
                  <a:srgbClr val="0000FF"/>
                </a:solidFill>
                <a:latin typeface="Arial" charset="0"/>
              </a:rPr>
              <a:t>tác.</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Thời </a:t>
            </a:r>
            <a:r>
              <a:rPr lang="vi-VN" sz="2100" b="1" kern="0">
                <a:solidFill>
                  <a:srgbClr val="FF0066"/>
                </a:solidFill>
                <a:latin typeface="Arial" charset="0"/>
              </a:rPr>
              <a:t>hạn định kỳ chuyển đổi vị trí công tác là từ đủ 02 năm đến 05 năm theo đặc thù của từng ngành, lĩnh </a:t>
            </a:r>
            <a:r>
              <a:rPr lang="vi-VN" sz="2100" b="1" kern="0" smtClean="0">
                <a:solidFill>
                  <a:srgbClr val="FF0066"/>
                </a:solidFill>
                <a:latin typeface="Arial" charset="0"/>
              </a:rPr>
              <a:t>vực.</a:t>
            </a:r>
            <a:endParaRPr lang="en-US" sz="2100" b="1" kern="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Đối </a:t>
            </a:r>
            <a:r>
              <a:rPr lang="vi-VN" sz="2100" b="1" kern="0">
                <a:solidFill>
                  <a:srgbClr val="0000FF"/>
                </a:solidFill>
                <a:latin typeface="Arial" charset="0"/>
              </a:rPr>
              <a:t>với cơ quan, tổ chức, đơn vị chỉ có một vị trí phải định kỳ chuyển đổi công tác mà vị trí này có yêu cầu chuyên môn, nghiệp vụ đặc thù so với vị trí khác của cơ quan, tổ chức, đơn vị đó thì việc chuyển đổi vị trí công tác do người đứng đầu cơ quan, tổ chức, đơn vị sử dụng người có chức vụ, quyền hạn đề nghị với cơ quan có thẩm quyền quyết định chuyển đổi</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22477313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en-US" sz="2400" b="1">
                <a:solidFill>
                  <a:srgbClr val="FF0000"/>
                </a:solidFill>
                <a:latin typeface="Arial" panose="020B0604020202020204" pitchFamily="34" charset="0"/>
                <a:cs typeface="Arial" panose="020B0604020202020204" pitchFamily="34" charset="0"/>
              </a:rPr>
              <a:t>Câu </a:t>
            </a:r>
            <a:r>
              <a:rPr lang="en-US" sz="2400" b="1" smtClean="0">
                <a:solidFill>
                  <a:srgbClr val="FF0000"/>
                </a:solidFill>
                <a:latin typeface="Arial" panose="020B0604020202020204" pitchFamily="34" charset="0"/>
                <a:cs typeface="Arial" panose="020B0604020202020204" pitchFamily="34" charset="0"/>
              </a:rPr>
              <a:t>3: Tài </a:t>
            </a:r>
            <a:r>
              <a:rPr lang="en-US" sz="2400" b="1">
                <a:solidFill>
                  <a:srgbClr val="FF0000"/>
                </a:solidFill>
                <a:latin typeface="Arial" panose="020B0604020202020204" pitchFamily="34" charset="0"/>
                <a:cs typeface="Arial" panose="020B0604020202020204" pitchFamily="34" charset="0"/>
              </a:rPr>
              <a:t>sản, thu nhập phải kê khai bao gồm những </a:t>
            </a:r>
            <a:r>
              <a:rPr lang="en-US" sz="2400" b="1">
                <a:solidFill>
                  <a:srgbClr val="FF0000"/>
                </a:solidFill>
                <a:latin typeface="Arial" panose="020B0604020202020204" pitchFamily="34" charset="0"/>
                <a:cs typeface="Arial" panose="020B0604020202020204" pitchFamily="34" charset="0"/>
              </a:rPr>
              <a:t>gì</a:t>
            </a:r>
            <a:r>
              <a:rPr lang="en-US" sz="2400" b="1" smtClean="0">
                <a:solidFill>
                  <a:srgbClr val="FF0000"/>
                </a:solidFill>
                <a:latin typeface="Arial" panose="020B0604020202020204" pitchFamily="34" charset="0"/>
                <a:cs typeface="Arial" panose="020B0604020202020204" pitchFamily="34" charset="0"/>
              </a:rPr>
              <a:t>?</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Quyền </a:t>
            </a:r>
            <a:r>
              <a:rPr lang="en-US" sz="2000" b="1" kern="0">
                <a:solidFill>
                  <a:srgbClr val="0000FF"/>
                </a:solidFill>
                <a:latin typeface="Arial" charset="0"/>
              </a:rPr>
              <a:t>sử dụng đất, nhà ở, công trình xây dựng và tài sản khác gắn liền với đất, nhà ở, công trình xây dựng; kim khí quý, đá quý, tiền, giấy tờ có giá và động sản khác mà mỗi tài sản có giá trị từ 50.000.000 đồng </a:t>
            </a:r>
            <a:r>
              <a:rPr lang="en-US" sz="2000" b="1" kern="0">
                <a:solidFill>
                  <a:srgbClr val="0000FF"/>
                </a:solidFill>
                <a:latin typeface="Arial" charset="0"/>
              </a:rPr>
              <a:t>trở </a:t>
            </a:r>
            <a:r>
              <a:rPr lang="en-US" sz="2000" b="1" kern="0" smtClean="0">
                <a:solidFill>
                  <a:srgbClr val="0000FF"/>
                </a:solidFill>
                <a:latin typeface="Arial" charset="0"/>
              </a:rPr>
              <a:t>lên.</a:t>
            </a:r>
          </a:p>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Chỉ </a:t>
            </a:r>
            <a:r>
              <a:rPr lang="en-US" sz="2000" b="1" kern="0">
                <a:solidFill>
                  <a:srgbClr val="0000FF"/>
                </a:solidFill>
                <a:latin typeface="Arial" charset="0"/>
              </a:rPr>
              <a:t>kê khai quyền sử dụng đất, nhà ở, công trình xây dựng và tài sản khác gắn liền với đất, nhà ở, công trình </a:t>
            </a:r>
            <a:r>
              <a:rPr lang="en-US" sz="2000" b="1" kern="0">
                <a:solidFill>
                  <a:srgbClr val="0000FF"/>
                </a:solidFill>
                <a:latin typeface="Arial" charset="0"/>
              </a:rPr>
              <a:t>xây </a:t>
            </a:r>
            <a:r>
              <a:rPr lang="en-US" sz="2000" b="1" kern="0" smtClean="0">
                <a:solidFill>
                  <a:srgbClr val="0000FF"/>
                </a:solidFill>
                <a:latin typeface="Arial" charset="0"/>
              </a:rPr>
              <a:t>dựng</a:t>
            </a:r>
          </a:p>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Quyền </a:t>
            </a:r>
            <a:r>
              <a:rPr lang="en-US" sz="2000" b="1" kern="0">
                <a:solidFill>
                  <a:srgbClr val="0000FF"/>
                </a:solidFill>
                <a:latin typeface="Arial" charset="0"/>
              </a:rPr>
              <a:t>sử dụng đất, nhà ở, công trình xây dựng và tài sản khác gắn liền với đất, nhà ở, công trình xây dựng; kim khí quý, đá quý, tiền, giấy tờ có giá và động sản khác mà mỗi tài sản có giá trị từ 50.000.000 đồng trở lên; tài sản, tài khoản ở nước ngoài; tổng thu nhập giữa 02 lần </a:t>
            </a:r>
            <a:r>
              <a:rPr lang="en-US" sz="2000" b="1" kern="0">
                <a:solidFill>
                  <a:srgbClr val="0000FF"/>
                </a:solidFill>
                <a:latin typeface="Arial" charset="0"/>
              </a:rPr>
              <a:t>kê </a:t>
            </a:r>
            <a:r>
              <a:rPr lang="en-US" sz="2000" b="1" kern="0" smtClean="0">
                <a:solidFill>
                  <a:srgbClr val="0000FF"/>
                </a:solidFill>
                <a:latin typeface="Arial" charset="0"/>
              </a:rPr>
              <a:t>khai.</a:t>
            </a:r>
          </a:p>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Chỉ </a:t>
            </a:r>
            <a:r>
              <a:rPr lang="en-US" sz="2000" b="1" kern="0">
                <a:solidFill>
                  <a:srgbClr val="0000FF"/>
                </a:solidFill>
                <a:latin typeface="Arial" charset="0"/>
              </a:rPr>
              <a:t>kê khai tài sản, tài khoản ở </a:t>
            </a:r>
            <a:r>
              <a:rPr lang="en-US" sz="2000" b="1" kern="0">
                <a:solidFill>
                  <a:srgbClr val="0000FF"/>
                </a:solidFill>
                <a:latin typeface="Arial" charset="0"/>
              </a:rPr>
              <a:t>nước </a:t>
            </a:r>
            <a:r>
              <a:rPr lang="en-US" sz="2000" b="1" kern="0" smtClean="0">
                <a:solidFill>
                  <a:srgbClr val="0000FF"/>
                </a:solidFill>
                <a:latin typeface="Arial" charset="0"/>
              </a:rPr>
              <a:t>ngoài.</a:t>
            </a:r>
          </a:p>
        </p:txBody>
      </p:sp>
    </p:spTree>
    <p:extLst>
      <p:ext uri="{BB962C8B-B14F-4D97-AF65-F5344CB8AC3E}">
        <p14:creationId xmlns:p14="http://schemas.microsoft.com/office/powerpoint/2010/main" val="34689624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en-US" sz="2400" b="1">
                <a:solidFill>
                  <a:srgbClr val="FF0000"/>
                </a:solidFill>
                <a:latin typeface="Arial" panose="020B0604020202020204" pitchFamily="34" charset="0"/>
                <a:cs typeface="Arial" panose="020B0604020202020204" pitchFamily="34" charset="0"/>
              </a:rPr>
              <a:t>Câu </a:t>
            </a:r>
            <a:r>
              <a:rPr lang="en-US" sz="2400" b="1" smtClean="0">
                <a:solidFill>
                  <a:srgbClr val="FF0000"/>
                </a:solidFill>
                <a:latin typeface="Arial" panose="020B0604020202020204" pitchFamily="34" charset="0"/>
                <a:cs typeface="Arial" panose="020B0604020202020204" pitchFamily="34" charset="0"/>
              </a:rPr>
              <a:t>3: Tài </a:t>
            </a:r>
            <a:r>
              <a:rPr lang="en-US" sz="2400" b="1">
                <a:solidFill>
                  <a:srgbClr val="FF0000"/>
                </a:solidFill>
                <a:latin typeface="Arial" panose="020B0604020202020204" pitchFamily="34" charset="0"/>
                <a:cs typeface="Arial" panose="020B0604020202020204" pitchFamily="34" charset="0"/>
              </a:rPr>
              <a:t>sản, thu nhập phải kê khai bao gồm những </a:t>
            </a:r>
            <a:r>
              <a:rPr lang="en-US" sz="2400" b="1">
                <a:solidFill>
                  <a:srgbClr val="FF0000"/>
                </a:solidFill>
                <a:latin typeface="Arial" panose="020B0604020202020204" pitchFamily="34" charset="0"/>
                <a:cs typeface="Arial" panose="020B0604020202020204" pitchFamily="34" charset="0"/>
              </a:rPr>
              <a:t>gì</a:t>
            </a:r>
            <a:r>
              <a:rPr lang="en-US" sz="2400" b="1" smtClean="0">
                <a:solidFill>
                  <a:srgbClr val="FF0000"/>
                </a:solidFill>
                <a:latin typeface="Arial" panose="020B0604020202020204" pitchFamily="34" charset="0"/>
                <a:cs typeface="Arial" panose="020B0604020202020204" pitchFamily="34" charset="0"/>
              </a:rPr>
              <a:t>?</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Quyền </a:t>
            </a:r>
            <a:r>
              <a:rPr lang="en-US" sz="2000" b="1" kern="0">
                <a:solidFill>
                  <a:srgbClr val="0000FF"/>
                </a:solidFill>
                <a:latin typeface="Arial" charset="0"/>
              </a:rPr>
              <a:t>sử dụng đất, nhà ở, công trình xây dựng và tài sản khác gắn liền với đất, nhà ở, công trình xây dựng; kim khí quý, đá quý, tiền, giấy tờ có giá và động sản khác mà mỗi tài sản có giá trị từ 50.000.000 đồng </a:t>
            </a:r>
            <a:r>
              <a:rPr lang="en-US" sz="2000" b="1" kern="0">
                <a:solidFill>
                  <a:srgbClr val="0000FF"/>
                </a:solidFill>
                <a:latin typeface="Arial" charset="0"/>
              </a:rPr>
              <a:t>trở </a:t>
            </a:r>
            <a:r>
              <a:rPr lang="en-US" sz="2000" b="1" kern="0" smtClean="0">
                <a:solidFill>
                  <a:srgbClr val="0000FF"/>
                </a:solidFill>
                <a:latin typeface="Arial" charset="0"/>
              </a:rPr>
              <a:t>lên.</a:t>
            </a:r>
          </a:p>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Chỉ </a:t>
            </a:r>
            <a:r>
              <a:rPr lang="en-US" sz="2000" b="1" kern="0">
                <a:solidFill>
                  <a:srgbClr val="0000FF"/>
                </a:solidFill>
                <a:latin typeface="Arial" charset="0"/>
              </a:rPr>
              <a:t>kê khai quyền sử dụng đất, nhà ở, công trình xây dựng và tài sản khác gắn liền với đất, nhà ở, công trình </a:t>
            </a:r>
            <a:r>
              <a:rPr lang="en-US" sz="2000" b="1" kern="0">
                <a:solidFill>
                  <a:srgbClr val="0000FF"/>
                </a:solidFill>
                <a:latin typeface="Arial" charset="0"/>
              </a:rPr>
              <a:t>xây </a:t>
            </a:r>
            <a:r>
              <a:rPr lang="en-US" sz="2000" b="1" kern="0" smtClean="0">
                <a:solidFill>
                  <a:srgbClr val="0000FF"/>
                </a:solidFill>
                <a:latin typeface="Arial" charset="0"/>
              </a:rPr>
              <a:t>dựng</a:t>
            </a:r>
          </a:p>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FF0000"/>
                </a:solidFill>
                <a:latin typeface="Arial" charset="0"/>
              </a:rPr>
              <a:t>Quyền </a:t>
            </a:r>
            <a:r>
              <a:rPr lang="en-US" sz="2000" b="1" kern="0">
                <a:solidFill>
                  <a:srgbClr val="FF0000"/>
                </a:solidFill>
                <a:latin typeface="Arial" charset="0"/>
              </a:rPr>
              <a:t>sử dụng đất, nhà ở, công trình xây dựng và tài sản khác gắn liền với đất, nhà ở, công trình xây dựng; kim khí quý, đá quý, tiền, giấy tờ có giá và động sản khác mà mỗi tài sản có giá trị từ 50.000.000 đồng trở lên; tài sản, tài khoản ở nước ngoài; tổng thu nhập giữa 02 lần </a:t>
            </a:r>
            <a:r>
              <a:rPr lang="en-US" sz="2000" b="1" kern="0">
                <a:solidFill>
                  <a:srgbClr val="FF0000"/>
                </a:solidFill>
                <a:latin typeface="Arial" charset="0"/>
              </a:rPr>
              <a:t>kê </a:t>
            </a:r>
            <a:r>
              <a:rPr lang="en-US" sz="2000" b="1" kern="0" smtClean="0">
                <a:solidFill>
                  <a:srgbClr val="FF0000"/>
                </a:solidFill>
                <a:latin typeface="Arial" charset="0"/>
              </a:rPr>
              <a:t>khai.</a:t>
            </a:r>
          </a:p>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Chỉ </a:t>
            </a:r>
            <a:r>
              <a:rPr lang="en-US" sz="2000" b="1" kern="0">
                <a:solidFill>
                  <a:srgbClr val="0000FF"/>
                </a:solidFill>
                <a:latin typeface="Arial" charset="0"/>
              </a:rPr>
              <a:t>kê khai tài sản, tài khoản ở </a:t>
            </a:r>
            <a:r>
              <a:rPr lang="en-US" sz="2000" b="1" kern="0">
                <a:solidFill>
                  <a:srgbClr val="0000FF"/>
                </a:solidFill>
                <a:latin typeface="Arial" charset="0"/>
              </a:rPr>
              <a:t>nước </a:t>
            </a:r>
            <a:r>
              <a:rPr lang="en-US" sz="2000" b="1" kern="0" smtClean="0">
                <a:solidFill>
                  <a:srgbClr val="0000FF"/>
                </a:solidFill>
                <a:latin typeface="Arial" charset="0"/>
              </a:rPr>
              <a:t>ngoài.</a:t>
            </a:r>
          </a:p>
          <a:p>
            <a:pPr marL="107950" indent="0" algn="ctr" eaLnBrk="1" hangingPunct="1">
              <a:lnSpc>
                <a:spcPct val="110000"/>
              </a:lnSpc>
              <a:spcBef>
                <a:spcPts val="1200"/>
              </a:spcBef>
              <a:spcAft>
                <a:spcPts val="0"/>
              </a:spcAft>
              <a:buClr>
                <a:srgbClr val="FF0000"/>
              </a:buClr>
              <a:buNone/>
              <a:defRPr/>
            </a:pPr>
            <a:r>
              <a:rPr lang="en-US" sz="2400" b="1" kern="0" smtClean="0">
                <a:solidFill>
                  <a:srgbClr val="FF0000"/>
                </a:solidFill>
                <a:latin typeface="Arial" charset="0"/>
              </a:rPr>
              <a:t>Đáp </a:t>
            </a:r>
            <a:r>
              <a:rPr lang="en-US" sz="2400" b="1" kern="0">
                <a:solidFill>
                  <a:srgbClr val="FF0000"/>
                </a:solidFill>
                <a:latin typeface="Arial" charset="0"/>
              </a:rPr>
              <a:t>án </a:t>
            </a:r>
            <a:r>
              <a:rPr lang="en-US" sz="2400" b="1" kern="0" smtClean="0">
                <a:solidFill>
                  <a:srgbClr val="FF0000"/>
                </a:solidFill>
                <a:latin typeface="Arial" charset="0"/>
              </a:rPr>
              <a:t>C</a:t>
            </a:r>
            <a:br>
              <a:rPr lang="en-US" sz="2400" b="1" kern="0" smtClean="0">
                <a:solidFill>
                  <a:srgbClr val="FF0000"/>
                </a:solidFill>
                <a:latin typeface="Arial" charset="0"/>
              </a:rPr>
            </a:br>
            <a:r>
              <a:rPr lang="en-US" sz="2000" b="1" kern="0" smtClean="0">
                <a:solidFill>
                  <a:srgbClr val="FF0066"/>
                </a:solidFill>
                <a:latin typeface="Arial" charset="0"/>
              </a:rPr>
              <a:t>(Khoản </a:t>
            </a:r>
            <a:r>
              <a:rPr lang="en-US" sz="2000" b="1" kern="0">
                <a:solidFill>
                  <a:srgbClr val="FF0066"/>
                </a:solidFill>
                <a:latin typeface="Arial" charset="0"/>
              </a:rPr>
              <a:t>1 Điều 35 Luật phòng chống tham nhũng </a:t>
            </a:r>
            <a:r>
              <a:rPr lang="en-US" sz="2000" b="1" kern="0">
                <a:solidFill>
                  <a:srgbClr val="FF0066"/>
                </a:solidFill>
                <a:latin typeface="Arial" charset="0"/>
              </a:rPr>
              <a:t>năm </a:t>
            </a:r>
            <a:r>
              <a:rPr lang="en-US" sz="2000" b="1" kern="0" smtClean="0">
                <a:solidFill>
                  <a:srgbClr val="FF0066"/>
                </a:solidFill>
                <a:latin typeface="Arial" charset="0"/>
              </a:rPr>
              <a:t>2018)</a:t>
            </a:r>
          </a:p>
        </p:txBody>
      </p:sp>
    </p:spTree>
    <p:extLst>
      <p:ext uri="{BB962C8B-B14F-4D97-AF65-F5344CB8AC3E}">
        <p14:creationId xmlns:p14="http://schemas.microsoft.com/office/powerpoint/2010/main" val="19331812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35. Tài sản, thu nhập phải kê khai</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Tài </a:t>
            </a:r>
            <a:r>
              <a:rPr lang="vi-VN" sz="2300" b="1" kern="0">
                <a:solidFill>
                  <a:srgbClr val="0000FF"/>
                </a:solidFill>
                <a:latin typeface="Arial" charset="0"/>
              </a:rPr>
              <a:t>sản, thu nhập phải kê khai bao </a:t>
            </a:r>
            <a:r>
              <a:rPr lang="vi-VN" sz="2300" b="1" kern="0" smtClean="0">
                <a:solidFill>
                  <a:srgbClr val="0000FF"/>
                </a:solidFill>
                <a:latin typeface="Arial" charset="0"/>
              </a:rPr>
              <a:t>gồm:</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Quyền </a:t>
            </a:r>
            <a:r>
              <a:rPr lang="vi-VN" sz="2300" b="1" kern="0">
                <a:solidFill>
                  <a:srgbClr val="0000FF"/>
                </a:solidFill>
                <a:latin typeface="Arial" charset="0"/>
              </a:rPr>
              <a:t>sử dụng đất, nhà ở, công trình xây dựng và tài sản khác gắn liền với đất, nhà ở, công trình xây </a:t>
            </a:r>
            <a:r>
              <a:rPr lang="vi-VN" sz="2300" b="1" kern="0" smtClean="0">
                <a:solidFill>
                  <a:srgbClr val="0000FF"/>
                </a:solidFill>
                <a:latin typeface="Arial" charset="0"/>
              </a:rPr>
              <a:t>dựng;</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Kim </a:t>
            </a:r>
            <a:r>
              <a:rPr lang="vi-VN" sz="2300" b="1" kern="0">
                <a:solidFill>
                  <a:srgbClr val="0000FF"/>
                </a:solidFill>
                <a:latin typeface="Arial" charset="0"/>
              </a:rPr>
              <a:t>khí quý, đá quý, tiền, giấy tờ có giá và động sản khác mà mỗi tài sản có giá trị từ 50.000.000 đồng trở </a:t>
            </a:r>
            <a:r>
              <a:rPr lang="vi-VN" sz="2300" b="1" kern="0" smtClean="0">
                <a:solidFill>
                  <a:srgbClr val="0000FF"/>
                </a:solidFill>
                <a:latin typeface="Arial" charset="0"/>
              </a:rPr>
              <a:t>lên;</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Tài </a:t>
            </a:r>
            <a:r>
              <a:rPr lang="vi-VN" sz="2300" b="1" kern="0">
                <a:solidFill>
                  <a:srgbClr val="0000FF"/>
                </a:solidFill>
                <a:latin typeface="Arial" charset="0"/>
              </a:rPr>
              <a:t>sản, tài khoản ở nước </a:t>
            </a:r>
            <a:r>
              <a:rPr lang="vi-VN" sz="2300" b="1" kern="0" smtClean="0">
                <a:solidFill>
                  <a:srgbClr val="0000FF"/>
                </a:solidFill>
                <a:latin typeface="Arial" charset="0"/>
              </a:rPr>
              <a:t>ngoài;</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Tổng </a:t>
            </a:r>
            <a:r>
              <a:rPr lang="vi-VN" sz="2300" b="1" kern="0">
                <a:solidFill>
                  <a:srgbClr val="0000FF"/>
                </a:solidFill>
                <a:latin typeface="Arial" charset="0"/>
              </a:rPr>
              <a:t>thu nhập giữa 02 lần kê </a:t>
            </a:r>
            <a:r>
              <a:rPr lang="vi-VN" sz="2300" b="1" kern="0" smtClean="0">
                <a:solidFill>
                  <a:srgbClr val="0000FF"/>
                </a:solidFill>
                <a:latin typeface="Arial" charset="0"/>
              </a:rPr>
              <a:t>khai.</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300" b="1" kern="0" smtClean="0">
                <a:solidFill>
                  <a:srgbClr val="0000FF"/>
                </a:solidFill>
                <a:latin typeface="Arial" charset="0"/>
              </a:rPr>
              <a:t>Chính </a:t>
            </a:r>
            <a:r>
              <a:rPr lang="vi-VN" sz="2300" b="1" kern="0">
                <a:solidFill>
                  <a:srgbClr val="0000FF"/>
                </a:solidFill>
                <a:latin typeface="Arial" charset="0"/>
              </a:rPr>
              <a:t>phủ quy định mẫu bản kê khai và việc thực hiện kê khai tài sản, thu nhập quy định tại Điều này</a:t>
            </a:r>
            <a:r>
              <a:rPr lang="vi-VN"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424791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8</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86000"/>
            <a:ext cx="8715375" cy="1752600"/>
          </a:xfrm>
          <a:noFill/>
        </p:spPr>
        <p:txBody>
          <a:bodyPr tIns="155850" bIns="77925" anchor="ctr"/>
          <a:lstStyle/>
          <a:p>
            <a:pPr algn="ctr" eaLnBrk="1" hangingPunct="1">
              <a:lnSpc>
                <a:spcPct val="110000"/>
              </a:lnSpc>
              <a:spcBef>
                <a:spcPct val="20000"/>
              </a:spcBef>
              <a:spcAft>
                <a:spcPct val="20000"/>
              </a:spcAft>
            </a:pPr>
            <a:r>
              <a:rPr lang="en-US" sz="3200" b="1">
                <a:solidFill>
                  <a:srgbClr val="FF0066"/>
                </a:solidFill>
                <a:latin typeface="Arial" panose="020B0604020202020204" pitchFamily="34" charset="0"/>
                <a:cs typeface="Arial" panose="020B0604020202020204" pitchFamily="34" charset="0"/>
              </a:rPr>
              <a:t>GIỚI THIỆU CHUNG</a:t>
            </a:r>
            <a:br>
              <a:rPr lang="en-US" sz="3200" b="1">
                <a:solidFill>
                  <a:srgbClr val="FF0066"/>
                </a:solidFill>
                <a:latin typeface="Arial" panose="020B0604020202020204" pitchFamily="34" charset="0"/>
                <a:cs typeface="Arial" panose="020B0604020202020204" pitchFamily="34" charset="0"/>
              </a:rPr>
            </a:br>
            <a:r>
              <a:rPr lang="en-US" sz="3200" b="1" smtClean="0">
                <a:solidFill>
                  <a:srgbClr val="FF0066"/>
                </a:solidFill>
                <a:latin typeface="Arial" panose="020B0604020202020204" pitchFamily="34" charset="0"/>
                <a:cs typeface="Arial" panose="020B0604020202020204" pitchFamily="34" charset="0"/>
              </a:rPr>
              <a:t>VỀ </a:t>
            </a:r>
            <a:r>
              <a:rPr lang="en-US" sz="3200" b="1">
                <a:solidFill>
                  <a:srgbClr val="FF0066"/>
                </a:solidFill>
                <a:latin typeface="Arial" panose="020B0604020202020204" pitchFamily="34" charset="0"/>
                <a:cs typeface="Arial" panose="020B0604020202020204" pitchFamily="34" charset="0"/>
              </a:rPr>
              <a:t>LUẬT </a:t>
            </a:r>
            <a:r>
              <a:rPr lang="en-US" sz="3200" b="1" smtClean="0">
                <a:solidFill>
                  <a:srgbClr val="FF0066"/>
                </a:solidFill>
                <a:latin typeface="Arial" panose="020B0604020202020204" pitchFamily="34" charset="0"/>
                <a:cs typeface="Arial" panose="020B0604020202020204" pitchFamily="34" charset="0"/>
              </a:rPr>
              <a:t>PHÒNG, CHỐNG THAM NHŨNG NĂM 2018 </a:t>
            </a:r>
            <a:endParaRPr lang="en-US" sz="32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640849928"/>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0000"/>
              </a:lnSpc>
              <a:spcBef>
                <a:spcPts val="1200"/>
              </a:spcBef>
              <a:spcAft>
                <a:spcPts val="0"/>
              </a:spcAft>
              <a:defRPr/>
            </a:pPr>
            <a:r>
              <a:rPr lang="en-US" sz="2400" b="1">
                <a:solidFill>
                  <a:srgbClr val="FF0000"/>
                </a:solidFill>
                <a:latin typeface="Arial" panose="020B0604020202020204" pitchFamily="34" charset="0"/>
                <a:cs typeface="Arial" panose="020B0604020202020204" pitchFamily="34" charset="0"/>
              </a:rPr>
              <a:t>Câu </a:t>
            </a:r>
            <a:r>
              <a:rPr lang="en-US" sz="2400" b="1">
                <a:solidFill>
                  <a:srgbClr val="FF0000"/>
                </a:solidFill>
                <a:latin typeface="Arial" panose="020B0604020202020204" pitchFamily="34" charset="0"/>
                <a:cs typeface="Arial" panose="020B0604020202020204" pitchFamily="34" charset="0"/>
              </a:rPr>
              <a:t>3</a:t>
            </a:r>
            <a:r>
              <a:rPr lang="en-US" sz="2400" b="1">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Trong PCTN, công </a:t>
            </a:r>
            <a:r>
              <a:rPr lang="en-US" sz="2400" b="1">
                <a:solidFill>
                  <a:srgbClr val="FF0000"/>
                </a:solidFill>
                <a:latin typeface="Arial" panose="020B0604020202020204" pitchFamily="34" charset="0"/>
                <a:cs typeface="Arial" panose="020B0604020202020204" pitchFamily="34" charset="0"/>
              </a:rPr>
              <a:t>tác kiểm tra của cơ quan, tổ chức, đơn vị bao gồm những hình thức nào?</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Kiểm </a:t>
            </a:r>
            <a:r>
              <a:rPr lang="en-US" sz="2000" b="1" kern="0">
                <a:solidFill>
                  <a:srgbClr val="0000FF"/>
                </a:solidFill>
                <a:latin typeface="Arial" charset="0"/>
              </a:rPr>
              <a:t>tra thường xuyên được tiến hành theo chương trình, kế hoạch và tập trung vào lĩnh vực, hoạt động dễ phát sinh </a:t>
            </a:r>
            <a:r>
              <a:rPr lang="en-US" sz="2000" b="1" kern="0">
                <a:solidFill>
                  <a:srgbClr val="0000FF"/>
                </a:solidFill>
                <a:latin typeface="Arial" charset="0"/>
              </a:rPr>
              <a:t>tham </a:t>
            </a:r>
            <a:r>
              <a:rPr lang="en-US" sz="2000" b="1" kern="0" smtClean="0">
                <a:solidFill>
                  <a:srgbClr val="0000FF"/>
                </a:solidFill>
                <a:latin typeface="Arial" charset="0"/>
              </a:rPr>
              <a:t>nhũng</a:t>
            </a:r>
          </a:p>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Chỉ </a:t>
            </a:r>
            <a:r>
              <a:rPr lang="en-US" sz="2000" b="1" kern="0">
                <a:solidFill>
                  <a:srgbClr val="0000FF"/>
                </a:solidFill>
                <a:latin typeface="Arial" charset="0"/>
              </a:rPr>
              <a:t>kiểm tra đột xuất được tiến hành khi phát hiện có dấu hiệu </a:t>
            </a:r>
            <a:r>
              <a:rPr lang="en-US" sz="2000" b="1" kern="0">
                <a:solidFill>
                  <a:srgbClr val="0000FF"/>
                </a:solidFill>
                <a:latin typeface="Arial" charset="0"/>
              </a:rPr>
              <a:t>tham </a:t>
            </a:r>
            <a:r>
              <a:rPr lang="en-US" sz="2000" b="1" kern="0" smtClean="0">
                <a:solidFill>
                  <a:srgbClr val="0000FF"/>
                </a:solidFill>
                <a:latin typeface="Arial" charset="0"/>
              </a:rPr>
              <a:t>nhũng.</a:t>
            </a:r>
          </a:p>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Kiểm </a:t>
            </a:r>
            <a:r>
              <a:rPr lang="en-US" sz="2000" b="1" kern="0">
                <a:solidFill>
                  <a:srgbClr val="0000FF"/>
                </a:solidFill>
                <a:latin typeface="Arial" charset="0"/>
              </a:rPr>
              <a:t>tra thường xuyên được tiến hành theo chương trình, kế hoạch và tập trung vào lĩnh vực, hoạt động dễ phát sinh tham nhũng; kiểm tra đột xuất được tiến hành khi phát hiện có dấu hiệu </a:t>
            </a:r>
            <a:r>
              <a:rPr lang="en-US" sz="2000" b="1" kern="0">
                <a:solidFill>
                  <a:srgbClr val="0000FF"/>
                </a:solidFill>
                <a:latin typeface="Arial" charset="0"/>
              </a:rPr>
              <a:t>tham </a:t>
            </a:r>
            <a:r>
              <a:rPr lang="en-US" sz="2000" b="1" kern="0" smtClean="0">
                <a:solidFill>
                  <a:srgbClr val="0000FF"/>
                </a:solidFill>
                <a:latin typeface="Arial" charset="0"/>
              </a:rPr>
              <a:t>nhũng.</a:t>
            </a:r>
          </a:p>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Kiểm </a:t>
            </a:r>
            <a:r>
              <a:rPr lang="en-US" sz="2000" b="1" kern="0">
                <a:solidFill>
                  <a:srgbClr val="0000FF"/>
                </a:solidFill>
                <a:latin typeface="Arial" charset="0"/>
              </a:rPr>
              <a:t>tra thường xuyên và kiểm tra </a:t>
            </a:r>
            <a:r>
              <a:rPr lang="en-US" sz="2000" b="1" kern="0">
                <a:solidFill>
                  <a:srgbClr val="0000FF"/>
                </a:solidFill>
                <a:latin typeface="Arial" charset="0"/>
              </a:rPr>
              <a:t>đột </a:t>
            </a:r>
            <a:r>
              <a:rPr lang="en-US" sz="2000" b="1" kern="0" smtClean="0">
                <a:solidFill>
                  <a:srgbClr val="0000FF"/>
                </a:solidFill>
                <a:latin typeface="Arial" charset="0"/>
              </a:rPr>
              <a:t>xuất.</a:t>
            </a:r>
          </a:p>
        </p:txBody>
      </p:sp>
    </p:spTree>
    <p:extLst>
      <p:ext uri="{BB962C8B-B14F-4D97-AF65-F5344CB8AC3E}">
        <p14:creationId xmlns:p14="http://schemas.microsoft.com/office/powerpoint/2010/main" val="13757066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0000"/>
              </a:lnSpc>
              <a:spcBef>
                <a:spcPts val="1200"/>
              </a:spcBef>
              <a:spcAft>
                <a:spcPts val="0"/>
              </a:spcAft>
              <a:defRPr/>
            </a:pPr>
            <a:r>
              <a:rPr lang="en-US" sz="2400" b="1">
                <a:solidFill>
                  <a:srgbClr val="FF0000"/>
                </a:solidFill>
                <a:latin typeface="Arial" panose="020B0604020202020204" pitchFamily="34" charset="0"/>
                <a:cs typeface="Arial" panose="020B0604020202020204" pitchFamily="34" charset="0"/>
              </a:rPr>
              <a:t>Câu </a:t>
            </a:r>
            <a:r>
              <a:rPr lang="en-US" sz="2400" b="1">
                <a:solidFill>
                  <a:srgbClr val="FF0000"/>
                </a:solidFill>
                <a:latin typeface="Arial" panose="020B0604020202020204" pitchFamily="34" charset="0"/>
                <a:cs typeface="Arial" panose="020B0604020202020204" pitchFamily="34" charset="0"/>
              </a:rPr>
              <a:t>3</a:t>
            </a:r>
            <a:r>
              <a:rPr lang="en-US" sz="2400" b="1">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Trong PCTN, công </a:t>
            </a:r>
            <a:r>
              <a:rPr lang="en-US" sz="2400" b="1">
                <a:solidFill>
                  <a:srgbClr val="FF0000"/>
                </a:solidFill>
                <a:latin typeface="Arial" panose="020B0604020202020204" pitchFamily="34" charset="0"/>
                <a:cs typeface="Arial" panose="020B0604020202020204" pitchFamily="34" charset="0"/>
              </a:rPr>
              <a:t>tác kiểm tra của cơ quan, tổ chức, đơn vị bao gồm những hình thức nào?</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Kiểm </a:t>
            </a:r>
            <a:r>
              <a:rPr lang="en-US" sz="2000" b="1" kern="0">
                <a:solidFill>
                  <a:srgbClr val="0000FF"/>
                </a:solidFill>
                <a:latin typeface="Arial" charset="0"/>
              </a:rPr>
              <a:t>tra thường xuyên được tiến hành theo chương trình, kế hoạch và tập trung vào lĩnh vực, hoạt động dễ phát sinh </a:t>
            </a:r>
            <a:r>
              <a:rPr lang="en-US" sz="2000" b="1" kern="0">
                <a:solidFill>
                  <a:srgbClr val="0000FF"/>
                </a:solidFill>
                <a:latin typeface="Arial" charset="0"/>
              </a:rPr>
              <a:t>tham </a:t>
            </a:r>
            <a:r>
              <a:rPr lang="en-US" sz="2000" b="1" kern="0" smtClean="0">
                <a:solidFill>
                  <a:srgbClr val="0000FF"/>
                </a:solidFill>
                <a:latin typeface="Arial" charset="0"/>
              </a:rPr>
              <a:t>nhũng</a:t>
            </a:r>
          </a:p>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Chỉ </a:t>
            </a:r>
            <a:r>
              <a:rPr lang="en-US" sz="2000" b="1" kern="0">
                <a:solidFill>
                  <a:srgbClr val="0000FF"/>
                </a:solidFill>
                <a:latin typeface="Arial" charset="0"/>
              </a:rPr>
              <a:t>kiểm tra đột xuất được tiến hành khi phát hiện có dấu hiệu </a:t>
            </a:r>
            <a:r>
              <a:rPr lang="en-US" sz="2000" b="1" kern="0">
                <a:solidFill>
                  <a:srgbClr val="0000FF"/>
                </a:solidFill>
                <a:latin typeface="Arial" charset="0"/>
              </a:rPr>
              <a:t>tham </a:t>
            </a:r>
            <a:r>
              <a:rPr lang="en-US" sz="2000" b="1" kern="0" smtClean="0">
                <a:solidFill>
                  <a:srgbClr val="0000FF"/>
                </a:solidFill>
                <a:latin typeface="Arial" charset="0"/>
              </a:rPr>
              <a:t>nhũng.</a:t>
            </a:r>
          </a:p>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FF0000"/>
                </a:solidFill>
                <a:latin typeface="Arial" charset="0"/>
              </a:rPr>
              <a:t>Kiểm </a:t>
            </a:r>
            <a:r>
              <a:rPr lang="en-US" sz="2000" b="1" kern="0">
                <a:solidFill>
                  <a:srgbClr val="FF0000"/>
                </a:solidFill>
                <a:latin typeface="Arial" charset="0"/>
              </a:rPr>
              <a:t>tra thường xuyên được tiến hành theo chương trình, kế hoạch và tập trung vào lĩnh vực, hoạt động dễ phát sinh tham nhũng; kiểm tra đột xuất được tiến hành khi phát hiện có dấu hiệu </a:t>
            </a:r>
            <a:r>
              <a:rPr lang="en-US" sz="2000" b="1" kern="0">
                <a:solidFill>
                  <a:srgbClr val="FF0000"/>
                </a:solidFill>
                <a:latin typeface="Arial" charset="0"/>
              </a:rPr>
              <a:t>tham </a:t>
            </a:r>
            <a:r>
              <a:rPr lang="en-US" sz="2000" b="1" kern="0" smtClean="0">
                <a:solidFill>
                  <a:srgbClr val="FF0000"/>
                </a:solidFill>
                <a:latin typeface="Arial" charset="0"/>
              </a:rPr>
              <a:t>nhũng.</a:t>
            </a:r>
          </a:p>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Kiểm </a:t>
            </a:r>
            <a:r>
              <a:rPr lang="en-US" sz="2000" b="1" kern="0">
                <a:solidFill>
                  <a:srgbClr val="0000FF"/>
                </a:solidFill>
                <a:latin typeface="Arial" charset="0"/>
              </a:rPr>
              <a:t>tra thường xuyên và kiểm tra </a:t>
            </a:r>
            <a:r>
              <a:rPr lang="en-US" sz="2000" b="1" kern="0">
                <a:solidFill>
                  <a:srgbClr val="0000FF"/>
                </a:solidFill>
                <a:latin typeface="Arial" charset="0"/>
              </a:rPr>
              <a:t>đột </a:t>
            </a:r>
            <a:r>
              <a:rPr lang="en-US" sz="2000" b="1" kern="0" smtClean="0">
                <a:solidFill>
                  <a:srgbClr val="0000FF"/>
                </a:solidFill>
                <a:latin typeface="Arial" charset="0"/>
              </a:rPr>
              <a:t>xuất.</a:t>
            </a:r>
          </a:p>
          <a:p>
            <a:pPr marL="107950" indent="0" algn="ctr" eaLnBrk="1" hangingPunct="1">
              <a:lnSpc>
                <a:spcPct val="110000"/>
              </a:lnSpc>
              <a:spcBef>
                <a:spcPts val="1200"/>
              </a:spcBef>
              <a:spcAft>
                <a:spcPts val="0"/>
              </a:spcAft>
              <a:buClr>
                <a:srgbClr val="FF0000"/>
              </a:buClr>
              <a:buNone/>
              <a:defRPr/>
            </a:pPr>
            <a:r>
              <a:rPr lang="en-US" sz="2400" b="1" kern="0" smtClean="0">
                <a:solidFill>
                  <a:srgbClr val="FF0000"/>
                </a:solidFill>
                <a:latin typeface="Arial" charset="0"/>
              </a:rPr>
              <a:t>Đáp </a:t>
            </a:r>
            <a:r>
              <a:rPr lang="en-US" sz="2400" b="1" kern="0">
                <a:solidFill>
                  <a:srgbClr val="FF0000"/>
                </a:solidFill>
                <a:latin typeface="Arial" charset="0"/>
              </a:rPr>
              <a:t>án </a:t>
            </a:r>
            <a:r>
              <a:rPr lang="en-US" sz="2400" b="1" kern="0">
                <a:solidFill>
                  <a:srgbClr val="FF0000"/>
                </a:solidFill>
                <a:latin typeface="Arial" charset="0"/>
              </a:rPr>
              <a:t>C </a:t>
            </a:r>
            <a:endParaRPr lang="en-US" sz="2400" b="1" kern="0" smtClean="0">
              <a:solidFill>
                <a:srgbClr val="FF0000"/>
              </a:solidFill>
              <a:latin typeface="Arial" charset="0"/>
            </a:endParaRPr>
          </a:p>
          <a:p>
            <a:pPr marL="107950" indent="0" algn="ctr" eaLnBrk="1" hangingPunct="1">
              <a:lnSpc>
                <a:spcPct val="110000"/>
              </a:lnSpc>
              <a:spcBef>
                <a:spcPts val="1200"/>
              </a:spcBef>
              <a:spcAft>
                <a:spcPts val="0"/>
              </a:spcAft>
              <a:buClr>
                <a:srgbClr val="FF0000"/>
              </a:buClr>
              <a:buNone/>
              <a:defRPr/>
            </a:pPr>
            <a:r>
              <a:rPr lang="en-US" sz="2000" b="1" kern="0" smtClean="0">
                <a:solidFill>
                  <a:srgbClr val="FF0066"/>
                </a:solidFill>
                <a:latin typeface="Arial" charset="0"/>
              </a:rPr>
              <a:t>(</a:t>
            </a:r>
            <a:r>
              <a:rPr lang="en-US" sz="2000" b="1" kern="0">
                <a:solidFill>
                  <a:srgbClr val="FF0066"/>
                </a:solidFill>
                <a:latin typeface="Arial" charset="0"/>
              </a:rPr>
              <a:t>Điều 58 Luật phòng chống tham nhũng </a:t>
            </a:r>
            <a:r>
              <a:rPr lang="en-US" sz="2000" b="1" kern="0">
                <a:solidFill>
                  <a:srgbClr val="FF0066"/>
                </a:solidFill>
                <a:latin typeface="Arial" charset="0"/>
              </a:rPr>
              <a:t>năm </a:t>
            </a:r>
            <a:r>
              <a:rPr lang="en-US" sz="2000" b="1" kern="0" smtClean="0">
                <a:solidFill>
                  <a:srgbClr val="FF0066"/>
                </a:solidFill>
                <a:latin typeface="Arial" charset="0"/>
              </a:rPr>
              <a:t>2018)</a:t>
            </a:r>
            <a:endParaRPr lang="en-US" sz="2000" b="1" kern="0">
              <a:solidFill>
                <a:srgbClr val="FF0066"/>
              </a:solidFill>
              <a:latin typeface="Arial" charset="0"/>
            </a:endParaRPr>
          </a:p>
          <a:p>
            <a:pPr marL="565150" indent="-457200" algn="just" eaLnBrk="1" hangingPunct="1">
              <a:lnSpc>
                <a:spcPct val="110000"/>
              </a:lnSpc>
              <a:spcBef>
                <a:spcPts val="1200"/>
              </a:spcBef>
              <a:spcAft>
                <a:spcPts val="0"/>
              </a:spcAft>
              <a:buClr>
                <a:srgbClr val="FF0000"/>
              </a:buClr>
              <a:buFont typeface="+mj-lt"/>
              <a:buAutoNum type="alphaLcParenR"/>
              <a:defRPr/>
            </a:pPr>
            <a:endParaRPr lang="en-US" sz="2000" b="1" kern="0" smtClean="0">
              <a:solidFill>
                <a:srgbClr val="0000FF"/>
              </a:solidFill>
              <a:latin typeface="Arial" charset="0"/>
            </a:endParaRPr>
          </a:p>
        </p:txBody>
      </p:sp>
    </p:spTree>
    <p:extLst>
      <p:ext uri="{BB962C8B-B14F-4D97-AF65-F5344CB8AC3E}">
        <p14:creationId xmlns:p14="http://schemas.microsoft.com/office/powerpoint/2010/main" val="12549474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58. Hình thức kiểm tra</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Kiểm </a:t>
            </a:r>
            <a:r>
              <a:rPr lang="vi-VN" sz="2300" b="1" kern="0" spc="-50">
                <a:solidFill>
                  <a:srgbClr val="0000FF"/>
                </a:solidFill>
                <a:latin typeface="Arial" charset="0"/>
              </a:rPr>
              <a:t>tra thường xuyên được tiến hành theo chương trình, kế hoạch và tập trung vào lĩnh vực, hoạt động dễ phát sinh </a:t>
            </a:r>
            <a:r>
              <a:rPr lang="vi-VN" sz="2300" b="1" kern="0" spc="-50">
                <a:solidFill>
                  <a:srgbClr val="0000FF"/>
                </a:solidFill>
                <a:latin typeface="Arial" charset="0"/>
              </a:rPr>
              <a:t>tham </a:t>
            </a:r>
            <a:r>
              <a:rPr lang="vi-VN" sz="2300" b="1" kern="0" spc="-50" smtClean="0">
                <a:solidFill>
                  <a:srgbClr val="0000FF"/>
                </a:solidFill>
                <a:latin typeface="Arial" charset="0"/>
              </a:rPr>
              <a:t>nhũng.</a:t>
            </a:r>
            <a:endParaRPr lang="en-US" sz="23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Kiểm </a:t>
            </a:r>
            <a:r>
              <a:rPr lang="vi-VN" sz="2300" b="1" kern="0" spc="-50">
                <a:solidFill>
                  <a:srgbClr val="0000FF"/>
                </a:solidFill>
                <a:latin typeface="Arial" charset="0"/>
              </a:rPr>
              <a:t>tra đột xuất được tiến hành khi phát hiện có dấu hiệu tham </a:t>
            </a:r>
            <a:r>
              <a:rPr lang="vi-VN" sz="2300" b="1" kern="0" spc="-50">
                <a:solidFill>
                  <a:srgbClr val="0000FF"/>
                </a:solidFill>
                <a:latin typeface="Arial" charset="0"/>
              </a:rPr>
              <a:t>nhũng</a:t>
            </a:r>
            <a:r>
              <a:rPr lang="vi-VN" sz="2300" b="1" kern="0" spc="-50" smtClean="0">
                <a:solidFill>
                  <a:srgbClr val="0000FF"/>
                </a:solidFill>
                <a:latin typeface="Arial" charset="0"/>
              </a:rPr>
              <a:t>.</a:t>
            </a:r>
            <a:endParaRPr lang="en-US" sz="2300" b="1" kern="0" spc="-50">
              <a:solidFill>
                <a:srgbClr val="0000FF"/>
              </a:solidFill>
              <a:latin typeface="Arial" charset="0"/>
            </a:endParaRPr>
          </a:p>
        </p:txBody>
      </p:sp>
    </p:spTree>
    <p:extLst>
      <p:ext uri="{BB962C8B-B14F-4D97-AF65-F5344CB8AC3E}">
        <p14:creationId xmlns:p14="http://schemas.microsoft.com/office/powerpoint/2010/main" val="7372861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83</a:t>
            </a:fld>
            <a:endParaRPr lang="en-US"/>
          </a:p>
        </p:txBody>
      </p:sp>
      <p:sp>
        <p:nvSpPr>
          <p:cNvPr id="4" name="TextBox 3"/>
          <p:cNvSpPr txBox="1"/>
          <p:nvPr/>
        </p:nvSpPr>
        <p:spPr bwMode="auto">
          <a:xfrm>
            <a:off x="457200" y="2186214"/>
            <a:ext cx="8305800" cy="154901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nSpc>
                <a:spcPct val="150000"/>
              </a:lnSpc>
              <a:spcBef>
                <a:spcPts val="600"/>
              </a:spcBef>
              <a:spcAft>
                <a:spcPts val="600"/>
              </a:spcAft>
            </a:pPr>
            <a:r>
              <a:rPr lang="en-US" sz="7200" b="1" kern="0" smtClean="0">
                <a:solidFill>
                  <a:srgbClr val="FF0000"/>
                </a:solidFill>
                <a:latin typeface="Arial" pitchFamily="34" charset="0"/>
                <a:ea typeface="+mj-ea"/>
                <a:cs typeface="Arial" pitchFamily="34" charset="0"/>
              </a:rPr>
              <a:t>Q &amp; A</a:t>
            </a:r>
          </a:p>
        </p:txBody>
      </p:sp>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9</a:t>
            </a:fld>
            <a:endParaRPr lang="en-US" altLang="en-US" sz="1000" smtClean="0">
              <a:latin typeface="Arial Black"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1" cy="5943600"/>
          </a:xfrm>
          <a:prstGeom prst="rect">
            <a:avLst/>
          </a:prstGeom>
        </p:spPr>
      </p:pic>
    </p:spTree>
    <p:extLst>
      <p:ext uri="{BB962C8B-B14F-4D97-AF65-F5344CB8AC3E}">
        <p14:creationId xmlns:p14="http://schemas.microsoft.com/office/powerpoint/2010/main" val="413095022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19894</TotalTime>
  <Words>10285</Words>
  <Application>Microsoft Office PowerPoint</Application>
  <PresentationFormat>On-screen Show (4:3)</PresentationFormat>
  <Paragraphs>390</Paragraphs>
  <Slides>83</Slides>
  <Notes>2</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Profile</vt:lpstr>
      <vt:lpstr>GIỚI THIỆU LUẬT PHÒNG, CHỐNG THAM NHŨNG NĂM 2018</vt:lpstr>
      <vt:lpstr>MỤC LỤC</vt:lpstr>
      <vt:lpstr>NGUỒN GỐC, Ý NGHĨA  CỦA NGÀY PHÁP LUẬT VIỆT NAM</vt:lpstr>
      <vt:lpstr>NGUỒN GỐC, Ý NGHĨA CỦA NGÀY PHÁP LUẬT</vt:lpstr>
      <vt:lpstr>NGUỒN GỐC, Ý NGHĨA CỦA NGÀY PHÁP LUẬT</vt:lpstr>
      <vt:lpstr>NGUỒN GỐC, Ý NGHĨA CỦA NGÀY PHÁP LUẬT</vt:lpstr>
      <vt:lpstr>NGUỒN GỐC, Ý NGHĨA CỦA NGÀY PHÁP LUẬT</vt:lpstr>
      <vt:lpstr>GIỚI THIỆU CHUNG VỀ LUẬT PHÒNG, CHỐNG THAM NHŨNG NĂM 2018 </vt:lpstr>
      <vt:lpstr>PowerPoint Presentation</vt:lpstr>
      <vt:lpstr>GIỚI THIỆU LUẬT PHÒNG, CHỐNG THAM NHŨNG</vt:lpstr>
      <vt:lpstr>SỰ CẦN THIẾT BAN HÀNH LUẬT</vt:lpstr>
      <vt:lpstr>SỰ CẦN THIẾT BAN HÀNH LUẬT</vt:lpstr>
      <vt:lpstr>QUAN ĐIỂM CHỈ ĐẠO XÂY DỰNG LUẬT </vt:lpstr>
      <vt:lpstr>BỐ CỤC CỦA LUẬT PHÒNG, CHỐNG THAM NHŨNG (10 chương với 96 điều)</vt:lpstr>
      <vt:lpstr>PowerPoint Presentation</vt:lpstr>
      <vt:lpstr>CHƯƠNG I. NHỮNG QUY ĐỊNH CHUNG</vt:lpstr>
      <vt:lpstr>PowerPoint Presentation</vt:lpstr>
      <vt:lpstr>Điều 2. Các hành vi tham nhũng</vt:lpstr>
      <vt:lpstr>Điều 2. Các hành vi tham nhũng</vt:lpstr>
      <vt:lpstr>PowerPoint Presentation</vt:lpstr>
      <vt:lpstr>Điều 2. Các hành vi tham nhũng</vt:lpstr>
      <vt:lpstr>PowerPoint Presentation</vt:lpstr>
      <vt:lpstr>Điều 3. Giải thích từ ngữ</vt:lpstr>
      <vt:lpstr>Điều 3. Giải thích từ ngữ</vt:lpstr>
      <vt:lpstr>Điều 3. Giải thích từ ngữ</vt:lpstr>
      <vt:lpstr>PowerPoint Presentation</vt:lpstr>
      <vt:lpstr>Điều 4. Trách nhiệm của cơ quan, tổ chức, đơn vị và  doanh nghiệp, tổ chức khu vực ngoài nhà nước trong PCTN</vt:lpstr>
      <vt:lpstr>PowerPoint Presentation</vt:lpstr>
      <vt:lpstr>Điều 5. Quyền và nghĩa vụ của công dân trong PCTN</vt:lpstr>
      <vt:lpstr>Điều 6. Tuyên truyền, phổ biến, giáo dục về PCTN</vt:lpstr>
      <vt:lpstr>PowerPoint Presentation</vt:lpstr>
      <vt:lpstr>Điều 8. Các hành vi bị nghiêm cấm</vt:lpstr>
      <vt:lpstr>CHƯƠNG II. PHÒNG NGỪA THAM NHŨNG TRONG  CƠ QUAN, TỔ CHỨC, ĐƠN VỊ</vt:lpstr>
      <vt:lpstr>PowerPoint Presentation</vt:lpstr>
      <vt:lpstr>Điều 10. Nội dung công khai, minh bạch</vt:lpstr>
      <vt:lpstr>Điều 11. Hình thức công khai</vt:lpstr>
      <vt:lpstr>Điều 12. Trách nhiệm thực hiện việc công khai, minh bạch</vt:lpstr>
      <vt:lpstr>Điều 14. Quyền yêu cầu cung cấp thông tin</vt:lpstr>
      <vt:lpstr>Điều 16. Báo cáo, công khai báo cáo về công tác PCTN</vt:lpstr>
      <vt:lpstr>Điều 17. Tiêu chí đánh giá về công tác PCTN</vt:lpstr>
      <vt:lpstr>Điều 20. Quy tắc ứng xử của người có chức vụ, quyền hạn</vt:lpstr>
      <vt:lpstr>Điều 20. Quy tắc ứng xử của người có chức vụ, quyền hạn</vt:lpstr>
      <vt:lpstr>Điều 20. Quy tắc ứng xử của người có chức vụ, quyền hạn</vt:lpstr>
      <vt:lpstr>Điều 22. Tặng quà và nhận quà tặng</vt:lpstr>
      <vt:lpstr>Điều 23. Kiểm soát xung đột lợi ích</vt:lpstr>
      <vt:lpstr>Điều 25. Vị trí công tác và thời hạn phải định kỳ chuyển đổi</vt:lpstr>
      <vt:lpstr>Điều 26. Kế hoạch chuyển đổi vị trí công tác</vt:lpstr>
      <vt:lpstr>Điều 27. Cải cách hành chính</vt:lpstr>
      <vt:lpstr>PowerPoint Presentation</vt:lpstr>
      <vt:lpstr>Điều 30. Cơ quan kiểm soát tài sản, thu nhập</vt:lpstr>
      <vt:lpstr>Điều 31. Nhiệm vụ, quyền hạn của Cơ quan kiểm soát  tài sản, thu nhập</vt:lpstr>
      <vt:lpstr>PowerPoint Presentation</vt:lpstr>
      <vt:lpstr>Tiểu mục 2. KÊ KHAI TÀI SẢN, THU NHẬP</vt:lpstr>
      <vt:lpstr>Điều 35. Tài sản, thu nhập phải kê khai</vt:lpstr>
      <vt:lpstr>Điều 36. Phương thức và thời điểm kê khai tài sản, thu nhập</vt:lpstr>
      <vt:lpstr>Điều 36. Phương thức và thời điểm kê khai tài sản, thu nhập</vt:lpstr>
      <vt:lpstr>Điều 37. Tổ chức việc kê khai tài sản, thu nhập</vt:lpstr>
      <vt:lpstr>Điều 38. Tiếp nhận, quản lý, bàn giao bản kê khai tài sản, thu nhập</vt:lpstr>
      <vt:lpstr>CHƯƠNG III. PHÁT HIỆN THAM NHŨNG TRONG  CƠ QUAN, TỔ CHỨC, ĐƠN VỊ</vt:lpstr>
      <vt:lpstr>Điều 56. Công tác tự kiểm tra của cơ quan, tổ chức, đơn vị</vt:lpstr>
      <vt:lpstr>Điều 58. Hình thức kiểm tra</vt:lpstr>
      <vt:lpstr>PowerPoint Presentation</vt:lpstr>
      <vt:lpstr>Điều 65. Phản ánh, tố cáo và xử lý phản ánh, giải quyết  tố cáo về hành vi tham nhũng</vt:lpstr>
      <vt:lpstr>Điều 67. Bảo vệ người phản ánh, tố cáo, báo cáo về hành vi tham nhũng</vt:lpstr>
      <vt:lpstr>CHƯƠNG IV. CHẾ ĐỘ TRÁCH NHIỆM CỦA NGƯỜI  ĐỨNG ĐẦU CƠ QUAN, TỔ CHỨC, ĐƠN VỊ TRONG PCTN</vt:lpstr>
      <vt:lpstr>Điều 77. Trách nhiệm của công dân, Ban thanh tra nhân dân, Ban giám sát đầu tư của cộng đồng</vt:lpstr>
      <vt:lpstr>PowerPoint Presentation</vt:lpstr>
      <vt:lpstr>CHƯƠNG IX. XỬ LÝ THAM NHŨNG VÀ HÀNH VI KHÁC  VI PHẠM PHÁP LUẬT VỀ PCTN</vt:lpstr>
      <vt:lpstr>Điều 93. Xử lý tài sản tham nhũng</vt:lpstr>
      <vt:lpstr>Điều 94. Xử lý hành vi khác vi phạm pháp luật về PCTN trong cơ quan, tổ chức, đơn vị</vt:lpstr>
      <vt:lpstr>CÂU HỎI TRẮC NGHIỆM TÌM HIỂU LUẬT PHÒNG, CHỐNG THAM NHŨNG 2018</vt:lpstr>
      <vt:lpstr>CÂU HỎI TRẮC NGHIỆM TÌM HIỂU LUẬT PHÒNG, CHỐNG THAM NHŨNG 2018</vt:lpstr>
      <vt:lpstr>Điều 3. Giải thích từ ngữ</vt:lpstr>
      <vt:lpstr>Câu 2: Thời hạn định kỳ chuyển đổi vị trí công tác  là bao nhiêu năm?</vt:lpstr>
      <vt:lpstr>Câu 2: Thời hạn định kỳ chuyển đổi vị trí công tác  là bao nhiêu năm?</vt:lpstr>
      <vt:lpstr>Điều 25. Vị trí công tác và thời hạn phải định kỳ chuyển đổi</vt:lpstr>
      <vt:lpstr>Câu 3: Tài sản, thu nhập phải kê khai bao gồm những gì?</vt:lpstr>
      <vt:lpstr>Câu 3: Tài sản, thu nhập phải kê khai bao gồm những gì?</vt:lpstr>
      <vt:lpstr>Điều 35. Tài sản, thu nhập phải kê khai</vt:lpstr>
      <vt:lpstr>Câu 3: Trong PCTN, công tác kiểm tra của cơ quan, tổ chức, đơn vị bao gồm những hình thức nào?</vt:lpstr>
      <vt:lpstr>Câu 3: Trong PCTN, công tác kiểm tra của cơ quan, tổ chức, đơn vị bao gồm những hình thức nào?</vt:lpstr>
      <vt:lpstr>Điều 58. Hình thức kiểm tra</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Le Nguyen Minh Ngoc</cp:lastModifiedBy>
  <cp:revision>1937</cp:revision>
  <cp:lastPrinted>2014-02-10T09:51:06Z</cp:lastPrinted>
  <dcterms:created xsi:type="dcterms:W3CDTF">2006-08-23T15:52:09Z</dcterms:created>
  <dcterms:modified xsi:type="dcterms:W3CDTF">2019-11-04T06:15:34Z</dcterms:modified>
</cp:coreProperties>
</file>