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773" r:id="rId2"/>
    <p:sldId id="683" r:id="rId3"/>
    <p:sldId id="774" r:id="rId4"/>
    <p:sldId id="678" r:id="rId5"/>
    <p:sldId id="684" r:id="rId6"/>
    <p:sldId id="545" r:id="rId7"/>
    <p:sldId id="547" r:id="rId8"/>
    <p:sldId id="548" r:id="rId9"/>
    <p:sldId id="364" r:id="rId10"/>
    <p:sldId id="780" r:id="rId11"/>
    <p:sldId id="350" r:id="rId12"/>
    <p:sldId id="676" r:id="rId13"/>
    <p:sldId id="765" r:id="rId14"/>
    <p:sldId id="758" r:id="rId15"/>
    <p:sldId id="781" r:id="rId16"/>
    <p:sldId id="782" r:id="rId17"/>
    <p:sldId id="562" r:id="rId18"/>
    <p:sldId id="783" r:id="rId19"/>
    <p:sldId id="680" r:id="rId20"/>
    <p:sldId id="558" r:id="rId21"/>
    <p:sldId id="677" r:id="rId22"/>
    <p:sldId id="750" r:id="rId23"/>
    <p:sldId id="688" r:id="rId24"/>
    <p:sldId id="690" r:id="rId25"/>
    <p:sldId id="691" r:id="rId26"/>
    <p:sldId id="689" r:id="rId27"/>
    <p:sldId id="693" r:id="rId28"/>
    <p:sldId id="518" r:id="rId29"/>
    <p:sldId id="555" r:id="rId30"/>
    <p:sldId id="777" r:id="rId31"/>
    <p:sldId id="671" r:id="rId32"/>
    <p:sldId id="695" r:id="rId33"/>
    <p:sldId id="522" r:id="rId34"/>
    <p:sldId id="778" r:id="rId35"/>
    <p:sldId id="672" r:id="rId36"/>
    <p:sldId id="697" r:id="rId37"/>
    <p:sldId id="673" r:id="rId38"/>
    <p:sldId id="698" r:id="rId39"/>
    <p:sldId id="744" r:id="rId40"/>
    <p:sldId id="675" r:id="rId41"/>
    <p:sldId id="709" r:id="rId42"/>
    <p:sldId id="715" r:id="rId43"/>
    <p:sldId id="716" r:id="rId44"/>
    <p:sldId id="717" r:id="rId45"/>
    <p:sldId id="722" r:id="rId46"/>
    <p:sldId id="726" r:id="rId47"/>
    <p:sldId id="579" r:id="rId48"/>
    <p:sldId id="727" r:id="rId49"/>
    <p:sldId id="640" r:id="rId50"/>
    <p:sldId id="387" r:id="rId51"/>
    <p:sldId id="776" r:id="rId52"/>
    <p:sldId id="584" r:id="rId53"/>
    <p:sldId id="728" r:id="rId54"/>
    <p:sldId id="768" r:id="rId55"/>
    <p:sldId id="581" r:id="rId56"/>
    <p:sldId id="731" r:id="rId57"/>
    <p:sldId id="736" r:id="rId58"/>
    <p:sldId id="734" r:id="rId59"/>
    <p:sldId id="457" r:id="rId60"/>
    <p:sldId id="637" r:id="rId61"/>
    <p:sldId id="740" r:id="rId62"/>
    <p:sldId id="617" r:id="rId63"/>
    <p:sldId id="620" r:id="rId64"/>
    <p:sldId id="741" r:id="rId65"/>
    <p:sldId id="622" r:id="rId66"/>
    <p:sldId id="623" r:id="rId67"/>
    <p:sldId id="668" r:id="rId68"/>
  </p:sldIdLst>
  <p:sldSz cx="9144000" cy="6858000" type="screen4x3"/>
  <p:notesSz cx="6797675" cy="9856788"/>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Arial"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Arial"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Arial"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Arial" pitchFamily="34" charset="0"/>
        <a:ea typeface="MS PGothic" pitchFamily="34" charset="-128"/>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66"/>
    <a:srgbClr val="0000FF"/>
    <a:srgbClr val="FFFFFF"/>
    <a:srgbClr val="FFCCFF"/>
    <a:srgbClr val="00FFFF"/>
    <a:srgbClr val="FFFF00"/>
    <a:srgbClr val="66FFCC"/>
    <a:srgbClr val="66FFFF"/>
    <a:srgbClr val="FF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6" autoAdjust="0"/>
    <p:restoredTop sz="94660"/>
  </p:normalViewPr>
  <p:slideViewPr>
    <p:cSldViewPr>
      <p:cViewPr>
        <p:scale>
          <a:sx n="74" d="100"/>
          <a:sy n="74" d="100"/>
        </p:scale>
        <p:origin x="-1428"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48"/>
      <c:rotY val="20"/>
      <c:depthPercent val="100"/>
      <c:rAngAx val="1"/>
    </c:view3D>
    <c:floor>
      <c:thickness val="0"/>
      <c:spPr>
        <a:solidFill>
          <a:srgbClr val="C0C0C0"/>
        </a:solidFill>
        <a:ln w="3175">
          <a:solidFill>
            <a:srgbClr val="00000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9.8639815415045712E-2"/>
          <c:y val="2.4758064516129052E-2"/>
          <c:w val="0.90136018458495371"/>
          <c:h val="0.80269814502529513"/>
        </c:manualLayout>
      </c:layout>
      <c:bar3DChart>
        <c:barDir val="col"/>
        <c:grouping val="clustered"/>
        <c:varyColors val="0"/>
        <c:ser>
          <c:idx val="0"/>
          <c:order val="0"/>
          <c:tx>
            <c:strRef>
              <c:f>Sheet1!$A$2</c:f>
              <c:strCache>
                <c:ptCount val="1"/>
                <c:pt idx="0">
                  <c:v>Nữ</c:v>
                </c:pt>
              </c:strCache>
            </c:strRef>
          </c:tx>
          <c:spPr>
            <a:solidFill>
              <a:srgbClr val="C00000"/>
            </a:solidFill>
            <a:ln w="13193">
              <a:solidFill>
                <a:srgbClr val="000000"/>
              </a:solidFill>
              <a:prstDash val="solid"/>
            </a:ln>
          </c:spPr>
          <c:invertIfNegative val="0"/>
          <c:dLbls>
            <c:dLbl>
              <c:idx val="0"/>
              <c:layout>
                <c:manualLayout>
                  <c:x val="5.4628966833692831E-3"/>
                  <c:y val="-2.1293285919905945E-2"/>
                </c:manualLayout>
              </c:layout>
              <c:tx>
                <c:rich>
                  <a:bodyPr/>
                  <a:lstStyle/>
                  <a:p>
                    <a:r>
                      <a:rPr lang="en-US" dirty="0">
                        <a:latin typeface="Arial" pitchFamily="34" charset="0"/>
                        <a:cs typeface="Arial" pitchFamily="34" charset="0"/>
                      </a:rPr>
                      <a:t>30.5</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251-458D-A44B-1A87C64AED3A}"/>
                </c:ext>
              </c:extLst>
            </c:dLbl>
            <c:dLbl>
              <c:idx val="1"/>
              <c:layout>
                <c:manualLayout>
                  <c:x val="6.3370913863041792E-3"/>
                  <c:y val="-1.3639615612564581E-2"/>
                </c:manualLayout>
              </c:layout>
              <c:tx>
                <c:rich>
                  <a:bodyPr/>
                  <a:lstStyle/>
                  <a:p>
                    <a:r>
                      <a:rPr lang="en-US" dirty="0">
                        <a:latin typeface="Arial" pitchFamily="34" charset="0"/>
                        <a:cs typeface="Arial" pitchFamily="34" charset="0"/>
                      </a:rPr>
                      <a:t>17,1</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251-458D-A44B-1A87C64AED3A}"/>
                </c:ext>
              </c:extLst>
            </c:dLbl>
            <c:dLbl>
              <c:idx val="2"/>
              <c:layout>
                <c:manualLayout>
                  <c:x val="4.7902999762311823E-3"/>
                  <c:y val="-2.2224186456621692E-2"/>
                </c:manualLayout>
              </c:layout>
              <c:tx>
                <c:rich>
                  <a:bodyPr/>
                  <a:lstStyle/>
                  <a:p>
                    <a:r>
                      <a:rPr lang="en-US" dirty="0">
                        <a:latin typeface="Arial" pitchFamily="34" charset="0"/>
                        <a:cs typeface="Arial" pitchFamily="34" charset="0"/>
                      </a:rPr>
                      <a:t>9.8</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251-458D-A44B-1A87C64AED3A}"/>
                </c:ext>
              </c:extLst>
            </c:dLbl>
            <c:dLbl>
              <c:idx val="3"/>
              <c:layout>
                <c:manualLayout>
                  <c:x val="-1.1723905747454542E-2"/>
                  <c:y val="-2.8375531316445657E-2"/>
                </c:manualLayout>
              </c:layout>
              <c:tx>
                <c:rich>
                  <a:bodyPr/>
                  <a:lstStyle/>
                  <a:p>
                    <a:r>
                      <a:rPr lang="en-US" dirty="0">
                        <a:latin typeface="Arial" pitchFamily="34" charset="0"/>
                        <a:cs typeface="Arial" pitchFamily="34" charset="0"/>
                      </a:rPr>
                      <a:t>11.7</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251-458D-A44B-1A87C64AED3A}"/>
                </c:ext>
              </c:extLst>
            </c:dLbl>
            <c:dLbl>
              <c:idx val="4"/>
              <c:layout>
                <c:manualLayout>
                  <c:x val="-2.6281361742104645E-2"/>
                  <c:y val="-1.9319654699086274E-2"/>
                </c:manualLayout>
              </c:layout>
              <c:tx>
                <c:rich>
                  <a:bodyPr/>
                  <a:lstStyle/>
                  <a:p>
                    <a:r>
                      <a:rPr lang="en-US" dirty="0">
                        <a:latin typeface="Arial" pitchFamily="34" charset="0"/>
                        <a:cs typeface="Arial" pitchFamily="34" charset="0"/>
                      </a:rPr>
                      <a:t>5.1</a:t>
                    </a:r>
                  </a:p>
                </c:rich>
              </c:tx>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251-458D-A44B-1A87C64AED3A}"/>
                </c:ext>
              </c:extLst>
            </c:dLbl>
            <c:spPr>
              <a:noFill/>
              <a:ln w="26363">
                <a:noFill/>
              </a:ln>
            </c:spPr>
            <c:txPr>
              <a:bodyPr/>
              <a:lstStyle/>
              <a:p>
                <a:pPr>
                  <a:defRPr sz="1651" b="1" i="0" u="none" strike="noStrike" baseline="0">
                    <a:solidFill>
                      <a:srgbClr val="C00000"/>
                    </a:solidFill>
                    <a:latin typeface=".VnVogue"/>
                    <a:ea typeface=".VnVogue"/>
                    <a:cs typeface=".VnVogue"/>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Thạc sĩ</c:v>
                </c:pt>
                <c:pt idx="1">
                  <c:v>Tiến sĩ</c:v>
                </c:pt>
                <c:pt idx="2">
                  <c:v>Tiến sĩ KH</c:v>
                </c:pt>
                <c:pt idx="3">
                  <c:v>Phó giáo sư</c:v>
                </c:pt>
                <c:pt idx="4">
                  <c:v>Giáo sư</c:v>
                </c:pt>
              </c:strCache>
            </c:strRef>
          </c:cat>
          <c:val>
            <c:numRef>
              <c:f>Sheet1!$B$2:$F$2</c:f>
              <c:numCache>
                <c:formatCode>General</c:formatCode>
                <c:ptCount val="5"/>
                <c:pt idx="0">
                  <c:v>30.5</c:v>
                </c:pt>
                <c:pt idx="1">
                  <c:v>17</c:v>
                </c:pt>
                <c:pt idx="2">
                  <c:v>9.8000000000000007</c:v>
                </c:pt>
                <c:pt idx="3">
                  <c:v>11.7</c:v>
                </c:pt>
                <c:pt idx="4">
                  <c:v>5.0999999999999996</c:v>
                </c:pt>
              </c:numCache>
            </c:numRef>
          </c:val>
          <c:extLst xmlns:c16r2="http://schemas.microsoft.com/office/drawing/2015/06/chart">
            <c:ext xmlns:c16="http://schemas.microsoft.com/office/drawing/2014/chart" uri="{C3380CC4-5D6E-409C-BE32-E72D297353CC}">
              <c16:uniqueId val="{00000005-9251-458D-A44B-1A87C64AED3A}"/>
            </c:ext>
          </c:extLst>
        </c:ser>
        <c:ser>
          <c:idx val="1"/>
          <c:order val="1"/>
          <c:tx>
            <c:strRef>
              <c:f>Sheet1!$A$3</c:f>
              <c:strCache>
                <c:ptCount val="1"/>
                <c:pt idx="0">
                  <c:v>Nam</c:v>
                </c:pt>
              </c:strCache>
            </c:strRef>
          </c:tx>
          <c:spPr>
            <a:solidFill>
              <a:srgbClr val="FFFF00"/>
            </a:solidFill>
            <a:ln w="13193">
              <a:solidFill>
                <a:srgbClr val="FFFF00"/>
              </a:solidFill>
              <a:prstDash val="solid"/>
            </a:ln>
          </c:spPr>
          <c:invertIfNegative val="0"/>
          <c:dLbls>
            <c:dLbl>
              <c:idx val="0"/>
              <c:layout>
                <c:manualLayout>
                  <c:x val="6.1320388928657104E-3"/>
                  <c:y val="-3.706565913131827E-2"/>
                </c:manualLayout>
              </c:layout>
              <c:tx>
                <c:rich>
                  <a:bodyPr/>
                  <a:lstStyle/>
                  <a:p>
                    <a:pPr>
                      <a:defRPr sz="1668" b="1" i="0" u="none" strike="noStrike" baseline="0">
                        <a:solidFill>
                          <a:schemeClr val="bg1"/>
                        </a:solidFill>
                        <a:latin typeface="Arial"/>
                        <a:ea typeface="Arial"/>
                        <a:cs typeface="Arial"/>
                      </a:defRPr>
                    </a:pPr>
                    <a:r>
                      <a:rPr lang="en-US">
                        <a:solidFill>
                          <a:schemeClr val="bg1"/>
                        </a:solidFill>
                      </a:rPr>
                      <a:t>69.5</a:t>
                    </a:r>
                    <a:endParaRPr lang="en-US"/>
                  </a:p>
                </c:rich>
              </c:tx>
              <c:spPr>
                <a:noFill/>
                <a:ln w="26363">
                  <a:noFill/>
                </a:ln>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251-458D-A44B-1A87C64AED3A}"/>
                </c:ext>
              </c:extLst>
            </c:dLbl>
            <c:dLbl>
              <c:idx val="1"/>
              <c:layout>
                <c:manualLayout>
                  <c:x val="7.3540026246719514E-3"/>
                  <c:y val="-4.4837016340700843E-2"/>
                </c:manualLayout>
              </c:layout>
              <c:tx>
                <c:rich>
                  <a:bodyPr/>
                  <a:lstStyle/>
                  <a:p>
                    <a:pPr>
                      <a:defRPr sz="1668" b="1" i="0" u="none" strike="noStrike" baseline="0">
                        <a:solidFill>
                          <a:schemeClr val="bg1"/>
                        </a:solidFill>
                        <a:latin typeface="Arial"/>
                        <a:ea typeface="Arial"/>
                        <a:cs typeface="Arial"/>
                      </a:defRPr>
                    </a:pPr>
                    <a:r>
                      <a:rPr lang="en-US">
                        <a:solidFill>
                          <a:schemeClr val="bg1"/>
                        </a:solidFill>
                      </a:rPr>
                      <a:t>82,9</a:t>
                    </a:r>
                    <a:endParaRPr lang="en-US"/>
                  </a:p>
                </c:rich>
              </c:tx>
              <c:spPr>
                <a:noFill/>
                <a:ln w="26363">
                  <a:noFill/>
                </a:ln>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251-458D-A44B-1A87C64AED3A}"/>
                </c:ext>
              </c:extLst>
            </c:dLbl>
            <c:dLbl>
              <c:idx val="2"/>
              <c:layout>
                <c:manualLayout>
                  <c:x val="7.6051360057265574E-3"/>
                  <c:y val="-3.8118279569892471E-2"/>
                </c:manualLayout>
              </c:layout>
              <c:tx>
                <c:rich>
                  <a:bodyPr/>
                  <a:lstStyle/>
                  <a:p>
                    <a:pPr>
                      <a:defRPr sz="1668" b="1" i="0" u="none" strike="noStrike" baseline="0">
                        <a:solidFill>
                          <a:schemeClr val="bg1"/>
                        </a:solidFill>
                        <a:latin typeface="Arial"/>
                        <a:ea typeface="Arial"/>
                        <a:cs typeface="Arial"/>
                      </a:defRPr>
                    </a:pPr>
                    <a:r>
                      <a:rPr lang="en-US">
                        <a:solidFill>
                          <a:schemeClr val="bg1"/>
                        </a:solidFill>
                      </a:rPr>
                      <a:t>90.2</a:t>
                    </a:r>
                    <a:endParaRPr lang="en-US"/>
                  </a:p>
                </c:rich>
              </c:tx>
              <c:spPr>
                <a:noFill/>
                <a:ln w="26363">
                  <a:noFill/>
                </a:ln>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251-458D-A44B-1A87C64AED3A}"/>
                </c:ext>
              </c:extLst>
            </c:dLbl>
            <c:dLbl>
              <c:idx val="3"/>
              <c:layout>
                <c:manualLayout>
                  <c:x val="6.0804402290622834E-3"/>
                  <c:y val="-4.8213529760392795E-2"/>
                </c:manualLayout>
              </c:layout>
              <c:tx>
                <c:rich>
                  <a:bodyPr/>
                  <a:lstStyle/>
                  <a:p>
                    <a:pPr>
                      <a:defRPr sz="1668" b="1" i="0" u="none" strike="noStrike" baseline="0">
                        <a:solidFill>
                          <a:schemeClr val="bg1"/>
                        </a:solidFill>
                        <a:latin typeface="Arial"/>
                        <a:ea typeface="Arial"/>
                        <a:cs typeface="Arial"/>
                      </a:defRPr>
                    </a:pPr>
                    <a:r>
                      <a:rPr lang="en-US">
                        <a:solidFill>
                          <a:schemeClr val="bg1"/>
                        </a:solidFill>
                      </a:rPr>
                      <a:t>88.3</a:t>
                    </a:r>
                    <a:endParaRPr lang="en-US"/>
                  </a:p>
                </c:rich>
              </c:tx>
              <c:spPr>
                <a:noFill/>
                <a:ln w="26363">
                  <a:noFill/>
                </a:ln>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251-458D-A44B-1A87C64AED3A}"/>
                </c:ext>
              </c:extLst>
            </c:dLbl>
            <c:dLbl>
              <c:idx val="4"/>
              <c:layout>
                <c:manualLayout>
                  <c:x val="6.8557623478884104E-3"/>
                  <c:y val="-3.0857463381593953E-2"/>
                </c:manualLayout>
              </c:layout>
              <c:tx>
                <c:rich>
                  <a:bodyPr/>
                  <a:lstStyle/>
                  <a:p>
                    <a:pPr>
                      <a:defRPr sz="1668" b="1" i="0" u="none" strike="noStrike" baseline="0">
                        <a:solidFill>
                          <a:schemeClr val="bg1"/>
                        </a:solidFill>
                        <a:latin typeface="Arial"/>
                        <a:ea typeface="Arial"/>
                        <a:cs typeface="Arial"/>
                      </a:defRPr>
                    </a:pPr>
                    <a:r>
                      <a:rPr lang="en-US">
                        <a:solidFill>
                          <a:schemeClr val="bg1"/>
                        </a:solidFill>
                      </a:rPr>
                      <a:t>94.9</a:t>
                    </a:r>
                    <a:endParaRPr lang="en-US"/>
                  </a:p>
                </c:rich>
              </c:tx>
              <c:spPr>
                <a:noFill/>
                <a:ln w="26363">
                  <a:noFill/>
                </a:ln>
              </c:spP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9251-458D-A44B-1A87C64AED3A}"/>
                </c:ext>
              </c:extLst>
            </c:dLbl>
            <c:spPr>
              <a:noFill/>
              <a:ln w="26363">
                <a:noFill/>
              </a:ln>
            </c:spPr>
            <c:txPr>
              <a:bodyPr/>
              <a:lstStyle/>
              <a:p>
                <a:pPr>
                  <a:defRPr sz="1707" b="1" i="0" u="none" strike="noStrike" baseline="0">
                    <a:solidFill>
                      <a:schemeClr val="bg1"/>
                    </a:solidFill>
                    <a:latin typeface=".VnVogue"/>
                    <a:ea typeface=".VnVogue"/>
                    <a:cs typeface=".VnVogue"/>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Sheet1!$B$1:$F$1</c:f>
              <c:strCache>
                <c:ptCount val="5"/>
                <c:pt idx="0">
                  <c:v>Thạc sĩ</c:v>
                </c:pt>
                <c:pt idx="1">
                  <c:v>Tiến sĩ</c:v>
                </c:pt>
                <c:pt idx="2">
                  <c:v>Tiến sĩ KH</c:v>
                </c:pt>
                <c:pt idx="3">
                  <c:v>Phó giáo sư</c:v>
                </c:pt>
                <c:pt idx="4">
                  <c:v>Giáo sư</c:v>
                </c:pt>
              </c:strCache>
            </c:strRef>
          </c:cat>
          <c:val>
            <c:numRef>
              <c:f>Sheet1!$B$3:$F$3</c:f>
              <c:numCache>
                <c:formatCode>General</c:formatCode>
                <c:ptCount val="5"/>
                <c:pt idx="0">
                  <c:v>69.5</c:v>
                </c:pt>
                <c:pt idx="1">
                  <c:v>83</c:v>
                </c:pt>
                <c:pt idx="2">
                  <c:v>90.2</c:v>
                </c:pt>
                <c:pt idx="3">
                  <c:v>88.3</c:v>
                </c:pt>
                <c:pt idx="4">
                  <c:v>94.9</c:v>
                </c:pt>
              </c:numCache>
            </c:numRef>
          </c:val>
          <c:extLst xmlns:c16r2="http://schemas.microsoft.com/office/drawing/2015/06/chart">
            <c:ext xmlns:c16="http://schemas.microsoft.com/office/drawing/2014/chart" uri="{C3380CC4-5D6E-409C-BE32-E72D297353CC}">
              <c16:uniqueId val="{0000000B-9251-458D-A44B-1A87C64AED3A}"/>
            </c:ext>
          </c:extLst>
        </c:ser>
        <c:dLbls>
          <c:showLegendKey val="0"/>
          <c:showVal val="0"/>
          <c:showCatName val="0"/>
          <c:showSerName val="0"/>
          <c:showPercent val="0"/>
          <c:showBubbleSize val="0"/>
        </c:dLbls>
        <c:gapWidth val="150"/>
        <c:gapDepth val="0"/>
        <c:shape val="box"/>
        <c:axId val="91977216"/>
        <c:axId val="91978752"/>
        <c:axId val="0"/>
      </c:bar3DChart>
      <c:catAx>
        <c:axId val="91977216"/>
        <c:scaling>
          <c:orientation val="minMax"/>
        </c:scaling>
        <c:delete val="0"/>
        <c:axPos val="b"/>
        <c:numFmt formatCode="General" sourceLinked="1"/>
        <c:majorTickMark val="out"/>
        <c:minorTickMark val="none"/>
        <c:tickLblPos val="low"/>
        <c:spPr>
          <a:ln w="3288">
            <a:solidFill>
              <a:srgbClr val="000000"/>
            </a:solidFill>
            <a:prstDash val="solid"/>
          </a:ln>
        </c:spPr>
        <c:txPr>
          <a:bodyPr rot="0" vert="horz"/>
          <a:lstStyle/>
          <a:p>
            <a:pPr>
              <a:defRPr sz="1584" b="1" i="0" u="none" strike="noStrike" baseline="0">
                <a:solidFill>
                  <a:schemeClr val="bg1"/>
                </a:solidFill>
                <a:latin typeface="+mn-lt"/>
                <a:ea typeface=".VnVogue"/>
                <a:cs typeface=".VnVogue"/>
              </a:defRPr>
            </a:pPr>
            <a:endParaRPr lang="en-US"/>
          </a:p>
        </c:txPr>
        <c:crossAx val="91978752"/>
        <c:crosses val="autoZero"/>
        <c:auto val="1"/>
        <c:lblAlgn val="ctr"/>
        <c:lblOffset val="100"/>
        <c:tickLblSkip val="1"/>
        <c:tickMarkSkip val="1"/>
        <c:noMultiLvlLbl val="0"/>
      </c:catAx>
      <c:valAx>
        <c:axId val="91978752"/>
        <c:scaling>
          <c:orientation val="minMax"/>
        </c:scaling>
        <c:delete val="0"/>
        <c:axPos val="l"/>
        <c:numFmt formatCode="General" sourceLinked="1"/>
        <c:majorTickMark val="out"/>
        <c:minorTickMark val="none"/>
        <c:tickLblPos val="nextTo"/>
        <c:spPr>
          <a:ln w="13193">
            <a:solidFill>
              <a:srgbClr val="FFFF00"/>
            </a:solidFill>
            <a:prstDash val="solid"/>
          </a:ln>
        </c:spPr>
        <c:txPr>
          <a:bodyPr rot="0" vert="horz"/>
          <a:lstStyle/>
          <a:p>
            <a:pPr>
              <a:defRPr sz="1474" b="1" i="0" u="none" strike="noStrike" baseline="0">
                <a:solidFill>
                  <a:srgbClr val="FFC000"/>
                </a:solidFill>
                <a:latin typeface=".VnArial"/>
                <a:ea typeface=".VnArial"/>
                <a:cs typeface=".VnArial"/>
              </a:defRPr>
            </a:pPr>
            <a:endParaRPr lang="en-US"/>
          </a:p>
        </c:txPr>
        <c:crossAx val="91977216"/>
        <c:crosses val="autoZero"/>
        <c:crossBetween val="between"/>
      </c:valAx>
      <c:spPr>
        <a:noFill/>
        <a:ln w="25390">
          <a:noFill/>
        </a:ln>
      </c:spPr>
    </c:plotArea>
    <c:legend>
      <c:legendPos val="r"/>
      <c:layout>
        <c:manualLayout>
          <c:xMode val="edge"/>
          <c:yMode val="edge"/>
          <c:x val="6.4971526573618738E-2"/>
          <c:y val="0.84766891251995613"/>
          <c:w val="0.25252982366373877"/>
          <c:h val="0.15233108748004454"/>
        </c:manualLayout>
      </c:layout>
      <c:overlay val="0"/>
      <c:spPr>
        <a:noFill/>
        <a:ln w="3288">
          <a:solidFill>
            <a:srgbClr val="000000"/>
          </a:solidFill>
          <a:prstDash val="solid"/>
        </a:ln>
      </c:spPr>
      <c:txPr>
        <a:bodyPr/>
        <a:lstStyle/>
        <a:p>
          <a:pPr>
            <a:defRPr sz="1710" b="0" i="0" u="none" strike="noStrike" baseline="0">
              <a:solidFill>
                <a:srgbClr val="FFC000"/>
              </a:solidFill>
              <a:latin typeface=".VnArial"/>
              <a:ea typeface=".VnArial"/>
              <a:cs typeface=".VnArial"/>
            </a:defRPr>
          </a:pPr>
          <a:endParaRPr lang="en-US"/>
        </a:p>
      </c:txPr>
    </c:legend>
    <c:plotVisOnly val="1"/>
    <c:dispBlanksAs val="gap"/>
    <c:showDLblsOverMax val="0"/>
  </c:chart>
  <c:spPr>
    <a:solidFill>
      <a:schemeClr val="accent3"/>
    </a:solidFill>
    <a:ln>
      <a:noFill/>
    </a:ln>
  </c:spPr>
  <c:txPr>
    <a:bodyPr/>
    <a:lstStyle/>
    <a:p>
      <a:pPr>
        <a:defRPr sz="1834" b="1" i="0" u="none" strike="noStrike" baseline="0">
          <a:solidFill>
            <a:srgbClr val="000000"/>
          </a:solidFill>
          <a:latin typeface=".vntime"/>
          <a:ea typeface=".vntime"/>
          <a:cs typeface=".vntime"/>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AB3FD-22B1-40A7-9D6A-4DC11B6E0E43}" type="doc">
      <dgm:prSet loTypeId="urn:microsoft.com/office/officeart/2005/8/layout/hProcess9" loCatId="process" qsTypeId="urn:microsoft.com/office/officeart/2005/8/quickstyle/simple1" qsCatId="simple" csTypeId="urn:microsoft.com/office/officeart/2005/8/colors/accent1_2" csCatId="accent1" phldr="1"/>
      <dgm:spPr/>
    </dgm:pt>
    <dgm:pt modelId="{E30492C1-8E15-4219-BE36-1C14DC1E2F90}">
      <dgm:prSet phldrT="[Text]" custT="1"/>
      <dgm:spPr>
        <a:solidFill>
          <a:schemeClr val="accent2">
            <a:lumMod val="40000"/>
            <a:lumOff val="60000"/>
          </a:schemeClr>
        </a:solidFill>
      </dgm:spPr>
      <dgm:t>
        <a:bodyPr/>
        <a:lstStyle/>
        <a:p>
          <a:r>
            <a:rPr lang="en-US" sz="2800" b="1" dirty="0">
              <a:solidFill>
                <a:schemeClr val="tx1"/>
              </a:solidFill>
              <a:latin typeface="Arial" pitchFamily="34" charset="0"/>
              <a:cs typeface="Arial" pitchFamily="34" charset="0"/>
            </a:rPr>
            <a:t>Cân bằng giới là điều kiện cần </a:t>
          </a:r>
        </a:p>
        <a:p>
          <a:r>
            <a:rPr lang="en-US" sz="2000" b="1" dirty="0">
              <a:solidFill>
                <a:schemeClr val="tx1"/>
              </a:solidFill>
              <a:latin typeface="Arial" pitchFamily="34" charset="0"/>
              <a:cs typeface="Arial" pitchFamily="34" charset="0"/>
            </a:rPr>
            <a:t>(Đảm bảo tỷ lệ tương quan phù hợp giữa 2 giới)</a:t>
          </a:r>
        </a:p>
      </dgm:t>
    </dgm:pt>
    <dgm:pt modelId="{DF108A49-0A21-4CD3-B222-B9A9FE641BA6}" type="parTrans" cxnId="{A6C4DC21-3932-42C5-918A-7B900C7331BD}">
      <dgm:prSet/>
      <dgm:spPr/>
      <dgm:t>
        <a:bodyPr/>
        <a:lstStyle/>
        <a:p>
          <a:endParaRPr lang="en-US"/>
        </a:p>
      </dgm:t>
    </dgm:pt>
    <dgm:pt modelId="{47F5C7FA-2C33-4929-BB4E-257CDCB5E90A}" type="sibTrans" cxnId="{A6C4DC21-3932-42C5-918A-7B900C7331BD}">
      <dgm:prSet/>
      <dgm:spPr/>
      <dgm:t>
        <a:bodyPr/>
        <a:lstStyle/>
        <a:p>
          <a:endParaRPr lang="en-US"/>
        </a:p>
      </dgm:t>
    </dgm:pt>
    <dgm:pt modelId="{8AD298D9-B4BD-45E5-AAF8-009E6C69D3E5}">
      <dgm:prSet phldrT="[Text]" custT="1"/>
      <dgm:spPr>
        <a:solidFill>
          <a:srgbClr val="00B0F0"/>
        </a:solidFill>
      </dgm:spPr>
      <dgm:t>
        <a:bodyPr/>
        <a:lstStyle/>
        <a:p>
          <a:pPr algn="l"/>
          <a:r>
            <a:rPr lang="en-US" sz="2800" b="1" dirty="0">
              <a:solidFill>
                <a:schemeClr val="tx1"/>
              </a:solidFill>
              <a:latin typeface="Arial" pitchFamily="34" charset="0"/>
              <a:cs typeface="Arial" pitchFamily="34" charset="0"/>
            </a:rPr>
            <a:t>Công bằng giới là điều kiện đủ </a:t>
          </a:r>
        </a:p>
        <a:p>
          <a:pPr algn="l"/>
          <a:r>
            <a:rPr lang="en-US" sz="2000" b="1" dirty="0">
              <a:solidFill>
                <a:schemeClr val="tx1"/>
              </a:solidFill>
              <a:latin typeface="Arial" pitchFamily="34" charset="0"/>
              <a:cs typeface="Arial" pitchFamily="34" charset="0"/>
            </a:rPr>
            <a:t>(là cách thức và biện pháp cụ thể)</a:t>
          </a:r>
        </a:p>
      </dgm:t>
    </dgm:pt>
    <dgm:pt modelId="{2BCC9C12-EABA-44B8-8F4E-DE78E3924027}" type="parTrans" cxnId="{53CDDE8E-791B-4F66-A755-7F8A8A33D851}">
      <dgm:prSet/>
      <dgm:spPr/>
      <dgm:t>
        <a:bodyPr/>
        <a:lstStyle/>
        <a:p>
          <a:endParaRPr lang="en-US"/>
        </a:p>
      </dgm:t>
    </dgm:pt>
    <dgm:pt modelId="{67DD2B2E-12F3-4019-B2CF-41EE183FE01F}" type="sibTrans" cxnId="{53CDDE8E-791B-4F66-A755-7F8A8A33D851}">
      <dgm:prSet/>
      <dgm:spPr/>
      <dgm:t>
        <a:bodyPr/>
        <a:lstStyle/>
        <a:p>
          <a:endParaRPr lang="en-US"/>
        </a:p>
      </dgm:t>
    </dgm:pt>
    <dgm:pt modelId="{396C9E2C-F7F2-4368-A20F-3DB493C1A78E}">
      <dgm:prSet phldrT="[Text]"/>
      <dgm:spPr>
        <a:solidFill>
          <a:srgbClr val="FF0000"/>
        </a:solidFill>
      </dgm:spPr>
      <dgm:t>
        <a:bodyPr/>
        <a:lstStyle/>
        <a:p>
          <a:r>
            <a:rPr lang="en-US" dirty="0"/>
            <a:t>BÌNH ĐẲNG GIỚI</a:t>
          </a:r>
        </a:p>
      </dgm:t>
    </dgm:pt>
    <dgm:pt modelId="{9349D62E-9DEC-417A-86C9-530AF9505863}" type="parTrans" cxnId="{1B0CEA9F-4AD6-4FE5-AB7D-F07F39652A5B}">
      <dgm:prSet/>
      <dgm:spPr/>
      <dgm:t>
        <a:bodyPr/>
        <a:lstStyle/>
        <a:p>
          <a:endParaRPr lang="en-US"/>
        </a:p>
      </dgm:t>
    </dgm:pt>
    <dgm:pt modelId="{AA4AE646-D68C-4F06-B6DD-F762A6EC55CF}" type="sibTrans" cxnId="{1B0CEA9F-4AD6-4FE5-AB7D-F07F39652A5B}">
      <dgm:prSet/>
      <dgm:spPr/>
      <dgm:t>
        <a:bodyPr/>
        <a:lstStyle/>
        <a:p>
          <a:endParaRPr lang="en-US"/>
        </a:p>
      </dgm:t>
    </dgm:pt>
    <dgm:pt modelId="{E0D46562-94F9-4F83-BD9B-8BFFAD6FC38E}" type="pres">
      <dgm:prSet presAssocID="{01BAB3FD-22B1-40A7-9D6A-4DC11B6E0E43}" presName="CompostProcess" presStyleCnt="0">
        <dgm:presLayoutVars>
          <dgm:dir/>
          <dgm:resizeHandles val="exact"/>
        </dgm:presLayoutVars>
      </dgm:prSet>
      <dgm:spPr/>
    </dgm:pt>
    <dgm:pt modelId="{B87C31BC-B7B5-4BEB-924B-9CE6F5B50183}" type="pres">
      <dgm:prSet presAssocID="{01BAB3FD-22B1-40A7-9D6A-4DC11B6E0E43}" presName="arrow" presStyleLbl="bgShp" presStyleIdx="0" presStyleCnt="1" custScaleX="117647"/>
      <dgm:spPr>
        <a:solidFill>
          <a:srgbClr val="FFFF00"/>
        </a:solidFill>
      </dgm:spPr>
    </dgm:pt>
    <dgm:pt modelId="{A82E8D16-21E5-43E0-97F5-4E0BB490D3C2}" type="pres">
      <dgm:prSet presAssocID="{01BAB3FD-22B1-40A7-9D6A-4DC11B6E0E43}" presName="linearProcess" presStyleCnt="0"/>
      <dgm:spPr/>
    </dgm:pt>
    <dgm:pt modelId="{88E48997-C761-4A43-B9DD-793FF6303B31}" type="pres">
      <dgm:prSet presAssocID="{E30492C1-8E15-4219-BE36-1C14DC1E2F90}" presName="textNode" presStyleLbl="node1" presStyleIdx="0" presStyleCnt="3">
        <dgm:presLayoutVars>
          <dgm:bulletEnabled val="1"/>
        </dgm:presLayoutVars>
      </dgm:prSet>
      <dgm:spPr/>
      <dgm:t>
        <a:bodyPr/>
        <a:lstStyle/>
        <a:p>
          <a:endParaRPr lang="en-US"/>
        </a:p>
      </dgm:t>
    </dgm:pt>
    <dgm:pt modelId="{F008103C-4573-42BE-95D9-CCA9ABE169EA}" type="pres">
      <dgm:prSet presAssocID="{47F5C7FA-2C33-4929-BB4E-257CDCB5E90A}" presName="sibTrans" presStyleCnt="0"/>
      <dgm:spPr/>
    </dgm:pt>
    <dgm:pt modelId="{6F03B225-80D6-4231-9750-87F231B90C96}" type="pres">
      <dgm:prSet presAssocID="{8AD298D9-B4BD-45E5-AAF8-009E6C69D3E5}" presName="textNode" presStyleLbl="node1" presStyleIdx="1" presStyleCnt="3">
        <dgm:presLayoutVars>
          <dgm:bulletEnabled val="1"/>
        </dgm:presLayoutVars>
      </dgm:prSet>
      <dgm:spPr/>
      <dgm:t>
        <a:bodyPr/>
        <a:lstStyle/>
        <a:p>
          <a:endParaRPr lang="en-US"/>
        </a:p>
      </dgm:t>
    </dgm:pt>
    <dgm:pt modelId="{38F6E78D-B938-45DE-B8CA-E24F69B4E390}" type="pres">
      <dgm:prSet presAssocID="{67DD2B2E-12F3-4019-B2CF-41EE183FE01F}" presName="sibTrans" presStyleCnt="0"/>
      <dgm:spPr/>
    </dgm:pt>
    <dgm:pt modelId="{0EDA0723-EE30-40FE-9579-9C0BBA0405C4}" type="pres">
      <dgm:prSet presAssocID="{396C9E2C-F7F2-4368-A20F-3DB493C1A78E}" presName="textNode" presStyleLbl="node1" presStyleIdx="2" presStyleCnt="3">
        <dgm:presLayoutVars>
          <dgm:bulletEnabled val="1"/>
        </dgm:presLayoutVars>
      </dgm:prSet>
      <dgm:spPr/>
      <dgm:t>
        <a:bodyPr/>
        <a:lstStyle/>
        <a:p>
          <a:endParaRPr lang="en-US"/>
        </a:p>
      </dgm:t>
    </dgm:pt>
  </dgm:ptLst>
  <dgm:cxnLst>
    <dgm:cxn modelId="{1B0CEA9F-4AD6-4FE5-AB7D-F07F39652A5B}" srcId="{01BAB3FD-22B1-40A7-9D6A-4DC11B6E0E43}" destId="{396C9E2C-F7F2-4368-A20F-3DB493C1A78E}" srcOrd="2" destOrd="0" parTransId="{9349D62E-9DEC-417A-86C9-530AF9505863}" sibTransId="{AA4AE646-D68C-4F06-B6DD-F762A6EC55CF}"/>
    <dgm:cxn modelId="{63B5628E-D57F-4BA9-A1E8-73D868549E61}" type="presOf" srcId="{396C9E2C-F7F2-4368-A20F-3DB493C1A78E}" destId="{0EDA0723-EE30-40FE-9579-9C0BBA0405C4}" srcOrd="0" destOrd="0" presId="urn:microsoft.com/office/officeart/2005/8/layout/hProcess9"/>
    <dgm:cxn modelId="{92442115-B762-46FE-B3C9-7177DB529A00}" type="presOf" srcId="{E30492C1-8E15-4219-BE36-1C14DC1E2F90}" destId="{88E48997-C761-4A43-B9DD-793FF6303B31}" srcOrd="0" destOrd="0" presId="urn:microsoft.com/office/officeart/2005/8/layout/hProcess9"/>
    <dgm:cxn modelId="{53CDDE8E-791B-4F66-A755-7F8A8A33D851}" srcId="{01BAB3FD-22B1-40A7-9D6A-4DC11B6E0E43}" destId="{8AD298D9-B4BD-45E5-AAF8-009E6C69D3E5}" srcOrd="1" destOrd="0" parTransId="{2BCC9C12-EABA-44B8-8F4E-DE78E3924027}" sibTransId="{67DD2B2E-12F3-4019-B2CF-41EE183FE01F}"/>
    <dgm:cxn modelId="{E3D8A218-B2EF-4D6D-8323-E365447ACFA8}" type="presOf" srcId="{8AD298D9-B4BD-45E5-AAF8-009E6C69D3E5}" destId="{6F03B225-80D6-4231-9750-87F231B90C96}" srcOrd="0" destOrd="0" presId="urn:microsoft.com/office/officeart/2005/8/layout/hProcess9"/>
    <dgm:cxn modelId="{A6C4DC21-3932-42C5-918A-7B900C7331BD}" srcId="{01BAB3FD-22B1-40A7-9D6A-4DC11B6E0E43}" destId="{E30492C1-8E15-4219-BE36-1C14DC1E2F90}" srcOrd="0" destOrd="0" parTransId="{DF108A49-0A21-4CD3-B222-B9A9FE641BA6}" sibTransId="{47F5C7FA-2C33-4929-BB4E-257CDCB5E90A}"/>
    <dgm:cxn modelId="{888FF4E7-EF7C-4D06-A69E-14FEA8B07777}" type="presOf" srcId="{01BAB3FD-22B1-40A7-9D6A-4DC11B6E0E43}" destId="{E0D46562-94F9-4F83-BD9B-8BFFAD6FC38E}" srcOrd="0" destOrd="0" presId="urn:microsoft.com/office/officeart/2005/8/layout/hProcess9"/>
    <dgm:cxn modelId="{D38C5A79-A1A7-43C1-85C9-9349B25A9FAE}" type="presParOf" srcId="{E0D46562-94F9-4F83-BD9B-8BFFAD6FC38E}" destId="{B87C31BC-B7B5-4BEB-924B-9CE6F5B50183}" srcOrd="0" destOrd="0" presId="urn:microsoft.com/office/officeart/2005/8/layout/hProcess9"/>
    <dgm:cxn modelId="{29FBADFD-39F6-4CE6-8ECB-929957792253}" type="presParOf" srcId="{E0D46562-94F9-4F83-BD9B-8BFFAD6FC38E}" destId="{A82E8D16-21E5-43E0-97F5-4E0BB490D3C2}" srcOrd="1" destOrd="0" presId="urn:microsoft.com/office/officeart/2005/8/layout/hProcess9"/>
    <dgm:cxn modelId="{E4C15E85-28F8-44A0-B71A-84EE31886149}" type="presParOf" srcId="{A82E8D16-21E5-43E0-97F5-4E0BB490D3C2}" destId="{88E48997-C761-4A43-B9DD-793FF6303B31}" srcOrd="0" destOrd="0" presId="urn:microsoft.com/office/officeart/2005/8/layout/hProcess9"/>
    <dgm:cxn modelId="{3B5A3D84-543C-4496-B0D1-261F585342EC}" type="presParOf" srcId="{A82E8D16-21E5-43E0-97F5-4E0BB490D3C2}" destId="{F008103C-4573-42BE-95D9-CCA9ABE169EA}" srcOrd="1" destOrd="0" presId="urn:microsoft.com/office/officeart/2005/8/layout/hProcess9"/>
    <dgm:cxn modelId="{9D98EB6F-BB7B-47F4-852A-C2AEBF54487E}" type="presParOf" srcId="{A82E8D16-21E5-43E0-97F5-4E0BB490D3C2}" destId="{6F03B225-80D6-4231-9750-87F231B90C96}" srcOrd="2" destOrd="0" presId="urn:microsoft.com/office/officeart/2005/8/layout/hProcess9"/>
    <dgm:cxn modelId="{D7063BA6-3381-4358-9FB4-2A5D0CE82CCA}" type="presParOf" srcId="{A82E8D16-21E5-43E0-97F5-4E0BB490D3C2}" destId="{38F6E78D-B938-45DE-B8CA-E24F69B4E390}" srcOrd="3" destOrd="0" presId="urn:microsoft.com/office/officeart/2005/8/layout/hProcess9"/>
    <dgm:cxn modelId="{7F7AE703-C16B-461B-9D63-02EFEE368613}" type="presParOf" srcId="{A82E8D16-21E5-43E0-97F5-4E0BB490D3C2}" destId="{0EDA0723-EE30-40FE-9579-9C0BBA0405C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C31BC-B7B5-4BEB-924B-9CE6F5B50183}">
      <dsp:nvSpPr>
        <dsp:cNvPr id="0" name=""/>
        <dsp:cNvSpPr/>
      </dsp:nvSpPr>
      <dsp:spPr>
        <a:xfrm>
          <a:off x="2" y="0"/>
          <a:ext cx="8839195" cy="5867399"/>
        </a:xfrm>
        <a:prstGeom prst="rightArrow">
          <a:avLst/>
        </a:prstGeom>
        <a:solidFill>
          <a:srgbClr val="FFFF00"/>
        </a:solidFill>
        <a:ln>
          <a:noFill/>
        </a:ln>
        <a:effectLst/>
      </dsp:spPr>
      <dsp:style>
        <a:lnRef idx="0">
          <a:scrgbClr r="0" g="0" b="0"/>
        </a:lnRef>
        <a:fillRef idx="1">
          <a:scrgbClr r="0" g="0" b="0"/>
        </a:fillRef>
        <a:effectRef idx="0">
          <a:scrgbClr r="0" g="0" b="0"/>
        </a:effectRef>
        <a:fontRef idx="minor"/>
      </dsp:style>
    </dsp:sp>
    <dsp:sp modelId="{88E48997-C761-4A43-B9DD-793FF6303B31}">
      <dsp:nvSpPr>
        <dsp:cNvPr id="0" name=""/>
        <dsp:cNvSpPr/>
      </dsp:nvSpPr>
      <dsp:spPr>
        <a:xfrm>
          <a:off x="1194" y="1760219"/>
          <a:ext cx="2815691" cy="2346959"/>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latin typeface="Arial" pitchFamily="34" charset="0"/>
              <a:cs typeface="Arial" pitchFamily="34" charset="0"/>
            </a:rPr>
            <a:t>Cân bằng giới là điều kiện cần </a:t>
          </a:r>
        </a:p>
        <a:p>
          <a:pPr lvl="0" algn="ctr" defTabSz="1244600">
            <a:lnSpc>
              <a:spcPct val="90000"/>
            </a:lnSpc>
            <a:spcBef>
              <a:spcPct val="0"/>
            </a:spcBef>
            <a:spcAft>
              <a:spcPct val="35000"/>
            </a:spcAft>
          </a:pPr>
          <a:r>
            <a:rPr lang="en-US" sz="2000" b="1" kern="1200" dirty="0">
              <a:solidFill>
                <a:schemeClr val="tx1"/>
              </a:solidFill>
              <a:latin typeface="Arial" pitchFamily="34" charset="0"/>
              <a:cs typeface="Arial" pitchFamily="34" charset="0"/>
            </a:rPr>
            <a:t>(Đảm bảo tỷ lệ tương quan phù hợp giữa 2 giới)</a:t>
          </a:r>
        </a:p>
      </dsp:txBody>
      <dsp:txXfrm>
        <a:off x="115763" y="1874788"/>
        <a:ext cx="2586553" cy="2117821"/>
      </dsp:txXfrm>
    </dsp:sp>
    <dsp:sp modelId="{6F03B225-80D6-4231-9750-87F231B90C96}">
      <dsp:nvSpPr>
        <dsp:cNvPr id="0" name=""/>
        <dsp:cNvSpPr/>
      </dsp:nvSpPr>
      <dsp:spPr>
        <a:xfrm>
          <a:off x="3011754" y="1760219"/>
          <a:ext cx="2815691" cy="2346959"/>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Arial" pitchFamily="34" charset="0"/>
              <a:cs typeface="Arial" pitchFamily="34" charset="0"/>
            </a:rPr>
            <a:t>Công bằng giới là điều kiện đủ </a:t>
          </a:r>
        </a:p>
        <a:p>
          <a:pPr lvl="0" algn="l" defTabSz="1244600">
            <a:lnSpc>
              <a:spcPct val="90000"/>
            </a:lnSpc>
            <a:spcBef>
              <a:spcPct val="0"/>
            </a:spcBef>
            <a:spcAft>
              <a:spcPct val="35000"/>
            </a:spcAft>
          </a:pPr>
          <a:r>
            <a:rPr lang="en-US" sz="2000" b="1" kern="1200" dirty="0">
              <a:solidFill>
                <a:schemeClr val="tx1"/>
              </a:solidFill>
              <a:latin typeface="Arial" pitchFamily="34" charset="0"/>
              <a:cs typeface="Arial" pitchFamily="34" charset="0"/>
            </a:rPr>
            <a:t>(là cách thức và biện pháp cụ thể)</a:t>
          </a:r>
        </a:p>
      </dsp:txBody>
      <dsp:txXfrm>
        <a:off x="3126323" y="1874788"/>
        <a:ext cx="2586553" cy="2117821"/>
      </dsp:txXfrm>
    </dsp:sp>
    <dsp:sp modelId="{0EDA0723-EE30-40FE-9579-9C0BBA0405C4}">
      <dsp:nvSpPr>
        <dsp:cNvPr id="0" name=""/>
        <dsp:cNvSpPr/>
      </dsp:nvSpPr>
      <dsp:spPr>
        <a:xfrm>
          <a:off x="6022314" y="1760219"/>
          <a:ext cx="2815691" cy="234695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a:t>BÌNH ĐẲNG GIỚI</a:t>
          </a:r>
        </a:p>
      </dsp:txBody>
      <dsp:txXfrm>
        <a:off x="6136883" y="1874788"/>
        <a:ext cx="2586553" cy="21178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eaLnBrk="1" hangingPunct="1">
              <a:defRPr sz="1200">
                <a:latin typeface="Arial" pitchFamily="34" charset="0"/>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2839"/>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cs typeface="+mn-cs"/>
              </a:defRPr>
            </a:lvl1pPr>
          </a:lstStyle>
          <a:p>
            <a:pPr>
              <a:defRPr/>
            </a:pPr>
            <a:fld id="{027EA74B-9178-49B8-8B0A-327A0BF93B56}" type="datetimeFigureOut">
              <a:rPr lang="en-US"/>
              <a:pPr>
                <a:defRPr/>
              </a:pPr>
              <a:t>11/11/2019</a:t>
            </a:fld>
            <a:endParaRPr lang="en-US"/>
          </a:p>
        </p:txBody>
      </p:sp>
      <p:sp>
        <p:nvSpPr>
          <p:cNvPr id="4" name="Slide Image Placeholder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eaLnBrk="1" hangingPunct="1">
              <a:defRPr sz="1200">
                <a:latin typeface="Arial"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itchFamily="34" charset="-128"/>
                <a:cs typeface="+mn-cs"/>
              </a:defRPr>
            </a:lvl1pPr>
          </a:lstStyle>
          <a:p>
            <a:pPr>
              <a:defRPr/>
            </a:pPr>
            <a:fld id="{94243E68-33BB-4599-9E6B-797191F28564}" type="slidenum">
              <a:rPr lang="en-US" altLang="en-US"/>
              <a:pPr>
                <a:defRPr/>
              </a:pPr>
              <a:t>‹#›</a:t>
            </a:fld>
            <a:endParaRPr lang="en-US" altLang="en-US"/>
          </a:p>
        </p:txBody>
      </p:sp>
    </p:spTree>
    <p:extLst>
      <p:ext uri="{BB962C8B-B14F-4D97-AF65-F5344CB8AC3E}">
        <p14:creationId xmlns:p14="http://schemas.microsoft.com/office/powerpoint/2010/main" val="3714464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classroom program  is structured</a:t>
            </a:r>
            <a:r>
              <a:rPr lang="en-GB" sz="1200" kern="1200" baseline="0" dirty="0">
                <a:solidFill>
                  <a:schemeClr val="tx1"/>
                </a:solidFill>
                <a:effectLst/>
                <a:latin typeface="+mn-lt"/>
                <a:ea typeface="+mn-ea"/>
                <a:cs typeface="+mn-cs"/>
              </a:rPr>
              <a:t> in three parts representing overall themes with </a:t>
            </a:r>
            <a:r>
              <a:rPr lang="en-GB" sz="1200" b="1" kern="1200" dirty="0">
                <a:solidFill>
                  <a:schemeClr val="tx1"/>
                </a:solidFill>
                <a:effectLst/>
                <a:latin typeface="+mn-lt"/>
                <a:ea typeface="+mn-ea"/>
                <a:cs typeface="+mn-cs"/>
              </a:rPr>
              <a:t>seven topic areas </a:t>
            </a:r>
            <a:r>
              <a:rPr lang="en-GB" sz="1200" b="0" kern="1200" dirty="0">
                <a:solidFill>
                  <a:schemeClr val="tx1"/>
                </a:solidFill>
                <a:effectLst/>
                <a:latin typeface="+mn-lt"/>
                <a:ea typeface="+mn-ea"/>
                <a:cs typeface="+mn-cs"/>
              </a:rPr>
              <a:t>housed within them</a:t>
            </a:r>
            <a:r>
              <a:rPr lang="en-GB" sz="1200" kern="1200" dirty="0">
                <a:solidFill>
                  <a:schemeClr val="tx1"/>
                </a:solidFill>
                <a:effectLst/>
                <a:latin typeface="+mn-lt"/>
                <a:ea typeface="+mn-ea"/>
                <a:cs typeface="+mn-cs"/>
              </a:rPr>
              <a:t>. Each topic area includes three to five classroom activities. These activities will take between 30 minutes and one hour to deliver. While an approximate time allocation is provided, the length of time each activity takes will depend on the teacher and the class context.</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4DA33-7622-CB40-BFF3-2D0171DA3501}" type="slidenum">
              <a:rPr lang="en-US" smtClean="0"/>
              <a:pPr/>
              <a:t>4</a:t>
            </a:fld>
            <a:endParaRPr lang="en-US"/>
          </a:p>
        </p:txBody>
      </p:sp>
    </p:spTree>
    <p:extLst>
      <p:ext uri="{BB962C8B-B14F-4D97-AF65-F5344CB8AC3E}">
        <p14:creationId xmlns:p14="http://schemas.microsoft.com/office/powerpoint/2010/main" val="185694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71418FF-0BB5-4AAE-AD30-8F49957DD1A6}" type="slidenum">
              <a:rPr lang="en-US" altLang="en-US" smtClean="0"/>
              <a:pPr eaLnBrk="1" hangingPunct="1"/>
              <a:t>11</a:t>
            </a:fld>
            <a:endParaRPr lang="en-US" alt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9804903D-ECBB-46E6-A74D-A09E29C28246}" type="slidenum">
              <a:rPr lang="en-US" altLang="en-US" smtClean="0"/>
              <a:pPr eaLnBrk="1" hangingPunct="1"/>
              <a:t>12</a:t>
            </a:fld>
            <a:endParaRPr lang="en-US" alt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7355E38-C372-D943-A83B-42C2CC502D00}" type="slidenum">
              <a:rPr lang="en-US" smtClean="0"/>
              <a:pPr/>
              <a:t>19</a:t>
            </a:fld>
            <a:endParaRPr lang="en-US"/>
          </a:p>
        </p:txBody>
      </p:sp>
    </p:spTree>
    <p:extLst>
      <p:ext uri="{BB962C8B-B14F-4D97-AF65-F5344CB8AC3E}">
        <p14:creationId xmlns:p14="http://schemas.microsoft.com/office/powerpoint/2010/main" val="45747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Learning objectives</a:t>
            </a:r>
          </a:p>
          <a:p>
            <a:r>
              <a:rPr lang="en-US" dirty="0"/>
              <a:t>In this activity students will: </a:t>
            </a:r>
          </a:p>
          <a:p>
            <a:r>
              <a:rPr lang="en-US" dirty="0"/>
              <a:t>•Develop awareness that some forms of gender-based discrimination are particularly severe for those who are transgender or same-sex attracted </a:t>
            </a:r>
          </a:p>
          <a:p>
            <a:endParaRPr lang="en-US" dirty="0"/>
          </a:p>
          <a:p>
            <a:r>
              <a:rPr lang="en-US" dirty="0"/>
              <a:t>Explain that there are a number of different groups who experience severe forms of discrimination because of their gender. </a:t>
            </a:r>
          </a:p>
          <a:p>
            <a:r>
              <a:rPr lang="en-US" dirty="0"/>
              <a:t>Another group which faces discrimination against on the basis of gender are transgender and intersex people.</a:t>
            </a:r>
          </a:p>
          <a:p>
            <a:r>
              <a:rPr lang="en-US" dirty="0"/>
              <a:t>Ask for examples of the types of discrimination experienced by women, transgender and intersex. </a:t>
            </a:r>
          </a:p>
          <a:p>
            <a:endParaRPr lang="en-US" dirty="0"/>
          </a:p>
          <a:p>
            <a:r>
              <a:rPr lang="en-US" b="1" dirty="0"/>
              <a:t>This activity has helped us to learn that: </a:t>
            </a:r>
          </a:p>
          <a:p>
            <a:r>
              <a:rPr lang="en-US" dirty="0"/>
              <a:t>• People can be attracted to other people of the same or different genders. People who are attracted to people of the same gender are called same-sex attracted. </a:t>
            </a:r>
          </a:p>
          <a:p>
            <a:r>
              <a:rPr lang="en-US" dirty="0"/>
              <a:t>• Some people do not feel they were born in the right bodies. They may choose to present themselves as another gender which differs from their sex assigned at birth. This is called transgender. </a:t>
            </a:r>
          </a:p>
          <a:p>
            <a:r>
              <a:rPr lang="en-US" dirty="0"/>
              <a:t>• Some people are born with bodies that are more of a mix of male and female body parts. This is called are called intersex. </a:t>
            </a:r>
          </a:p>
          <a:p>
            <a:r>
              <a:rPr lang="en-US" dirty="0"/>
              <a:t>• Same-sex attracted, bisexual, transgender and intersex people are often discriminated against, which is a violation of their human rights. </a:t>
            </a:r>
          </a:p>
        </p:txBody>
      </p:sp>
      <p:sp>
        <p:nvSpPr>
          <p:cNvPr id="4" name="Slide Number Placeholder 3"/>
          <p:cNvSpPr>
            <a:spLocks noGrp="1"/>
          </p:cNvSpPr>
          <p:nvPr>
            <p:ph type="sldNum" sz="quarter" idx="10"/>
          </p:nvPr>
        </p:nvSpPr>
        <p:spPr/>
        <p:txBody>
          <a:bodyPr/>
          <a:lstStyle/>
          <a:p>
            <a:fld id="{29AF5FAE-E474-1B45-BCF3-7F460C7E523F}" type="slidenum">
              <a:rPr lang="en-US" smtClean="0"/>
              <a:pPr/>
              <a:t>22</a:t>
            </a:fld>
            <a:endParaRPr lang="en-US"/>
          </a:p>
        </p:txBody>
      </p:sp>
    </p:spTree>
    <p:extLst>
      <p:ext uri="{BB962C8B-B14F-4D97-AF65-F5344CB8AC3E}">
        <p14:creationId xmlns:p14="http://schemas.microsoft.com/office/powerpoint/2010/main" val="411492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BC907D3-6B8F-4C67-8531-8CA04F4FED26}" type="slidenum">
              <a:rPr lang="en-US" smtClean="0"/>
              <a:pPr>
                <a:defRPr/>
              </a:pPr>
              <a:t>36</a:t>
            </a:fld>
            <a:endParaRPr lang="en-US"/>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712936D-300E-41B9-B3DC-FA963189C589}" type="slidenum">
              <a:rPr lang="en-US" altLang="en-US" smtClean="0"/>
              <a:pPr eaLnBrk="1" hangingPunct="1"/>
              <a:t>37</a:t>
            </a:fld>
            <a:endParaRPr lang="en-US" alt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3D81EF0-0A4E-457A-A4AC-2419F7DB2475}" type="slidenum">
              <a:rPr lang="en-US" altLang="en-US" smtClean="0"/>
              <a:pPr eaLnBrk="1" hangingPunct="1"/>
              <a:t>49</a:t>
            </a:fld>
            <a:endParaRPr lang="en-US" alt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9E951B0-25DB-4274-ADB1-5A4F8F5847C4}" type="datetimeFigureOut">
              <a:rPr lang="en-US"/>
              <a:pPr>
                <a:defRPr/>
              </a:pPr>
              <a:t>11/11/2019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928806-B105-44E2-9562-8A211A9EA9D5}" type="slidenum">
              <a:rPr lang="en-US" altLang="en-US"/>
              <a:pPr>
                <a:defRPr/>
              </a:pPr>
              <a:t>‹#›</a:t>
            </a:fld>
            <a:endParaRPr lang="en-US" altLang="en-US"/>
          </a:p>
        </p:txBody>
      </p:sp>
    </p:spTree>
    <p:extLst>
      <p:ext uri="{BB962C8B-B14F-4D97-AF65-F5344CB8AC3E}">
        <p14:creationId xmlns:p14="http://schemas.microsoft.com/office/powerpoint/2010/main" val="367806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F1C82A-3DD8-4E82-B958-FEE110914D2C}" type="datetimeFigureOut">
              <a:rPr lang="en-US"/>
              <a:pPr>
                <a:defRPr/>
              </a:pPr>
              <a:t>11/11/2019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0713B7-5E49-40E8-A744-0D718B3CBD9C}" type="slidenum">
              <a:rPr lang="en-US" altLang="en-US"/>
              <a:pPr>
                <a:defRPr/>
              </a:pPr>
              <a:t>‹#›</a:t>
            </a:fld>
            <a:endParaRPr lang="en-US" altLang="en-US"/>
          </a:p>
        </p:txBody>
      </p:sp>
    </p:spTree>
    <p:extLst>
      <p:ext uri="{BB962C8B-B14F-4D97-AF65-F5344CB8AC3E}">
        <p14:creationId xmlns:p14="http://schemas.microsoft.com/office/powerpoint/2010/main" val="219009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1C43D2-7B2D-46FA-8B77-D7499C81B764}" type="datetimeFigureOut">
              <a:rPr lang="en-US"/>
              <a:pPr>
                <a:defRPr/>
              </a:pPr>
              <a:t>11/11/2019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2FCC5-740A-4542-8E37-4B152CD57349}" type="slidenum">
              <a:rPr lang="en-US" altLang="en-US"/>
              <a:pPr>
                <a:defRPr/>
              </a:pPr>
              <a:t>‹#›</a:t>
            </a:fld>
            <a:endParaRPr lang="en-US" altLang="en-US"/>
          </a:p>
        </p:txBody>
      </p:sp>
    </p:spTree>
    <p:extLst>
      <p:ext uri="{BB962C8B-B14F-4D97-AF65-F5344CB8AC3E}">
        <p14:creationId xmlns:p14="http://schemas.microsoft.com/office/powerpoint/2010/main" val="1033768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pPr>
              <a:defRPr/>
            </a:pPr>
            <a:fld id="{54880452-245B-4CAC-983F-1522FF4043F6}" type="slidenum">
              <a:rPr lang="en-US" altLang="en-US"/>
              <a:pPr>
                <a:defRPr/>
              </a:pPr>
              <a:t>‹#›</a:t>
            </a:fld>
            <a:endParaRPr lang="en-US" altLang="en-US"/>
          </a:p>
        </p:txBody>
      </p:sp>
    </p:spTree>
    <p:extLst>
      <p:ext uri="{BB962C8B-B14F-4D97-AF65-F5344CB8AC3E}">
        <p14:creationId xmlns:p14="http://schemas.microsoft.com/office/powerpoint/2010/main" val="292874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F80727-9DDB-4C1A-A4EA-096BF663D58D}" type="datetimeFigureOut">
              <a:rPr lang="en-US"/>
              <a:pPr>
                <a:defRPr/>
              </a:pPr>
              <a:t>11/11/2019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2F4E45-E7FF-47CC-B00A-F48C836F3B7A}" type="slidenum">
              <a:rPr lang="en-US" altLang="en-US"/>
              <a:pPr>
                <a:defRPr/>
              </a:pPr>
              <a:t>‹#›</a:t>
            </a:fld>
            <a:endParaRPr lang="en-US" altLang="en-US"/>
          </a:p>
        </p:txBody>
      </p:sp>
    </p:spTree>
    <p:extLst>
      <p:ext uri="{BB962C8B-B14F-4D97-AF65-F5344CB8AC3E}">
        <p14:creationId xmlns:p14="http://schemas.microsoft.com/office/powerpoint/2010/main" val="267844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6038F0D-78D4-4D91-96BA-7E8E0255E8E7}" type="datetimeFigureOut">
              <a:rPr lang="en-US"/>
              <a:pPr>
                <a:defRPr/>
              </a:pPr>
              <a:t>11/11/2019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96AD03-74B5-439F-AC0A-9590081C38EC}" type="slidenum">
              <a:rPr lang="en-US" altLang="en-US"/>
              <a:pPr>
                <a:defRPr/>
              </a:pPr>
              <a:t>‹#›</a:t>
            </a:fld>
            <a:endParaRPr lang="en-US" altLang="en-US"/>
          </a:p>
        </p:txBody>
      </p:sp>
    </p:spTree>
    <p:extLst>
      <p:ext uri="{BB962C8B-B14F-4D97-AF65-F5344CB8AC3E}">
        <p14:creationId xmlns:p14="http://schemas.microsoft.com/office/powerpoint/2010/main" val="141152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E80F40B-0381-4B6C-A57D-375C87B144D3}" type="datetimeFigureOut">
              <a:rPr lang="en-US"/>
              <a:pPr>
                <a:defRPr/>
              </a:pPr>
              <a:t>11/11/2019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054C3D-C94E-498B-BB12-DC40B563AF42}" type="slidenum">
              <a:rPr lang="en-US" altLang="en-US"/>
              <a:pPr>
                <a:defRPr/>
              </a:pPr>
              <a:t>‹#›</a:t>
            </a:fld>
            <a:endParaRPr lang="en-US" altLang="en-US"/>
          </a:p>
        </p:txBody>
      </p:sp>
    </p:spTree>
    <p:extLst>
      <p:ext uri="{BB962C8B-B14F-4D97-AF65-F5344CB8AC3E}">
        <p14:creationId xmlns:p14="http://schemas.microsoft.com/office/powerpoint/2010/main" val="113524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A41150-2061-48AC-94D9-6AAA2EF72E2C}" type="datetimeFigureOut">
              <a:rPr lang="en-US"/>
              <a:pPr>
                <a:defRPr/>
              </a:pPr>
              <a:t>11/11/2019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296220-1220-468F-ACDB-7BC960C31BE9}" type="slidenum">
              <a:rPr lang="en-US" altLang="en-US"/>
              <a:pPr>
                <a:defRPr/>
              </a:pPr>
              <a:t>‹#›</a:t>
            </a:fld>
            <a:endParaRPr lang="en-US" altLang="en-US"/>
          </a:p>
        </p:txBody>
      </p:sp>
    </p:spTree>
    <p:extLst>
      <p:ext uri="{BB962C8B-B14F-4D97-AF65-F5344CB8AC3E}">
        <p14:creationId xmlns:p14="http://schemas.microsoft.com/office/powerpoint/2010/main" val="114518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6EA0ADF-2E40-4EC0-AD43-A4D0EAA01E02}" type="datetimeFigureOut">
              <a:rPr lang="en-US"/>
              <a:pPr>
                <a:defRPr/>
              </a:pPr>
              <a:t>11/11/2019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F69D298-E424-42B4-9D62-15EF646D9610}" type="slidenum">
              <a:rPr lang="en-US" altLang="en-US"/>
              <a:pPr>
                <a:defRPr/>
              </a:pPr>
              <a:t>‹#›</a:t>
            </a:fld>
            <a:endParaRPr lang="en-US" altLang="en-US"/>
          </a:p>
        </p:txBody>
      </p:sp>
    </p:spTree>
    <p:extLst>
      <p:ext uri="{BB962C8B-B14F-4D97-AF65-F5344CB8AC3E}">
        <p14:creationId xmlns:p14="http://schemas.microsoft.com/office/powerpoint/2010/main" val="306449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0B2395-BADB-48B1-A1D4-E8B7E4CD1BE6}" type="datetimeFigureOut">
              <a:rPr lang="en-US"/>
              <a:pPr>
                <a:defRPr/>
              </a:pPr>
              <a:t>11/11/2019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6894FB-1075-4DDF-9BB1-17535CF4C4C3}" type="slidenum">
              <a:rPr lang="en-US" altLang="en-US"/>
              <a:pPr>
                <a:defRPr/>
              </a:pPr>
              <a:t>‹#›</a:t>
            </a:fld>
            <a:endParaRPr lang="en-US" altLang="en-US"/>
          </a:p>
        </p:txBody>
      </p:sp>
    </p:spTree>
    <p:extLst>
      <p:ext uri="{BB962C8B-B14F-4D97-AF65-F5344CB8AC3E}">
        <p14:creationId xmlns:p14="http://schemas.microsoft.com/office/powerpoint/2010/main" val="227427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D81D75-EACB-46BB-A825-10AFE61AD003}" type="datetimeFigureOut">
              <a:rPr lang="en-US"/>
              <a:pPr>
                <a:defRPr/>
              </a:pPr>
              <a:t>11/11/2019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901B7B-25F9-4330-A4B5-2658C824F2F9}" type="slidenum">
              <a:rPr lang="en-US" altLang="en-US"/>
              <a:pPr>
                <a:defRPr/>
              </a:pPr>
              <a:t>‹#›</a:t>
            </a:fld>
            <a:endParaRPr lang="en-US" altLang="en-US"/>
          </a:p>
        </p:txBody>
      </p:sp>
    </p:spTree>
    <p:extLst>
      <p:ext uri="{BB962C8B-B14F-4D97-AF65-F5344CB8AC3E}">
        <p14:creationId xmlns:p14="http://schemas.microsoft.com/office/powerpoint/2010/main" val="419198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C7EF66-079F-4AAB-82EE-D17FC54D4A21}" type="datetimeFigureOut">
              <a:rPr lang="en-US"/>
              <a:pPr>
                <a:defRPr/>
              </a:pPr>
              <a:t>11/11/2019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991133-E79A-41CA-985F-610B3F788B37}" type="slidenum">
              <a:rPr lang="en-US" altLang="en-US"/>
              <a:pPr>
                <a:defRPr/>
              </a:pPr>
              <a:t>‹#›</a:t>
            </a:fld>
            <a:endParaRPr lang="en-US" altLang="en-US"/>
          </a:p>
        </p:txBody>
      </p:sp>
    </p:spTree>
    <p:extLst>
      <p:ext uri="{BB962C8B-B14F-4D97-AF65-F5344CB8AC3E}">
        <p14:creationId xmlns:p14="http://schemas.microsoft.com/office/powerpoint/2010/main" val="219938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itchFamily="34" charset="-128"/>
                <a:cs typeface="+mn-cs"/>
              </a:defRPr>
            </a:lvl1pPr>
          </a:lstStyle>
          <a:p>
            <a:pPr>
              <a:defRPr/>
            </a:pPr>
            <a:fld id="{149D54FA-0DBD-48D4-AFD8-F861BA42C2DB}" type="datetimeFigureOut">
              <a:rPr lang="en-US"/>
              <a:pPr>
                <a:defRPr/>
              </a:pPr>
              <a:t>11/11/2019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ＭＳ Ｐゴシック" pitchFamily="34" charset="-128"/>
                <a:cs typeface="+mn-cs"/>
              </a:defRPr>
            </a:lvl1pPr>
          </a:lstStyle>
          <a:p>
            <a:pPr>
              <a:defRPr/>
            </a:pPr>
            <a:fld id="{41B809C7-755A-4C93-B7AE-664330FB267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82" r:id="rId1"/>
    <p:sldLayoutId id="2147485183" r:id="rId2"/>
    <p:sldLayoutId id="2147485184" r:id="rId3"/>
    <p:sldLayoutId id="2147485185" r:id="rId4"/>
    <p:sldLayoutId id="2147485186" r:id="rId5"/>
    <p:sldLayoutId id="2147485187" r:id="rId6"/>
    <p:sldLayoutId id="2147485188" r:id="rId7"/>
    <p:sldLayoutId id="2147485189" r:id="rId8"/>
    <p:sldLayoutId id="2147485190" r:id="rId9"/>
    <p:sldLayoutId id="2147485191" r:id="rId10"/>
    <p:sldLayoutId id="2147485192" r:id="rId11"/>
    <p:sldLayoutId id="2147485194" r:id="rId1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LGBTT&#7921;%20nhi&#234;n%20l&#224;%20m&#236;nh,%20t&#7921;%20nhi&#234;n%20y&#234;u.mp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The%20Impossible%20Dream.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vn/imgres?q=b%C3%ACnh+%C4%91%E1%BA%B3ng+gi%E1%BB%9Bi+%E1%BB%9F+vi%E1%BB%87t+nam&amp;um=1&amp;hl=vi&amp;sa=N&amp;biw=1064&amp;bih=601&amp;tbm=isch&amp;tbnid=Kq7tBZKCRZcRvM:&amp;imgrefurl=http://saga.vn/view.aspx?id=4163&amp;docid=OE3qhUmE59V9mM&amp;imgurl=http://saga.vn/Saga_Gallery/Quantri/multitask.gif&amp;w=200&amp;h=219&amp;ei=aAvvTobuF4LBiQelp-iyBw&amp;zoom=1" TargetMode="External"/><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2.png"/><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3.png"/><Relationship Id="rId5" Type="http://schemas.openxmlformats.org/officeDocument/2006/relationships/oleObject" Target="../embeddings/oleObject2.bin"/><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50.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85D7016-880A-49A1-90E0-98E04C143099}" type="slidenum">
              <a:rPr lang="vi-VN" altLang="en-US" smtClean="0">
                <a:solidFill>
                  <a:srgbClr val="898989"/>
                </a:solidFill>
                <a:latin typeface="Calibri" pitchFamily="34" charset="0"/>
              </a:rPr>
              <a:pPr eaLnBrk="1" hangingPunct="1"/>
              <a:t>1</a:t>
            </a:fld>
            <a:endParaRPr lang="vi-VN" altLang="en-US">
              <a:solidFill>
                <a:srgbClr val="898989"/>
              </a:solidFill>
              <a:latin typeface="Calibri" pitchFamily="34" charset="0"/>
            </a:endParaRPr>
          </a:p>
        </p:txBody>
      </p:sp>
      <p:sp>
        <p:nvSpPr>
          <p:cNvPr id="4104" name="Subtitle 2"/>
          <p:cNvSpPr txBox="1">
            <a:spLocks/>
          </p:cNvSpPr>
          <p:nvPr/>
        </p:nvSpPr>
        <p:spPr bwMode="auto">
          <a:xfrm>
            <a:off x="2590800" y="5791200"/>
            <a:ext cx="441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pPr>
            <a:r>
              <a:rPr lang="en-US" altLang="en-US" sz="2400" b="1" dirty="0" err="1" smtClean="0"/>
              <a:t>Phú</a:t>
            </a:r>
            <a:r>
              <a:rPr lang="en-US" altLang="en-US" sz="2400" b="1" dirty="0" smtClean="0"/>
              <a:t> </a:t>
            </a:r>
            <a:r>
              <a:rPr lang="en-US" altLang="en-US" sz="2400" b="1" dirty="0" err="1" smtClean="0"/>
              <a:t>Giáo</a:t>
            </a:r>
            <a:r>
              <a:rPr lang="en-US" altLang="en-US" sz="2400" b="1" dirty="0" smtClean="0"/>
              <a:t>, </a:t>
            </a:r>
            <a:r>
              <a:rPr lang="en-US" altLang="en-US" sz="2400" b="1" dirty="0" err="1" smtClean="0"/>
              <a:t>tháng</a:t>
            </a:r>
            <a:r>
              <a:rPr lang="en-US" altLang="en-US" sz="2400" b="1" dirty="0" smtClean="0"/>
              <a:t> 11 </a:t>
            </a:r>
            <a:r>
              <a:rPr lang="en-US" altLang="en-US" sz="2400" b="1" dirty="0" err="1" smtClean="0"/>
              <a:t>năm</a:t>
            </a:r>
            <a:r>
              <a:rPr lang="en-US" altLang="en-US" sz="2400" b="1" dirty="0" smtClean="0"/>
              <a:t> 2019</a:t>
            </a:r>
            <a:endParaRPr lang="en-US" altLang="en-US" sz="2400" dirty="0"/>
          </a:p>
        </p:txBody>
      </p:sp>
      <p:sp>
        <p:nvSpPr>
          <p:cNvPr id="11" name="WordArt 4"/>
          <p:cNvSpPr>
            <a:spLocks noChangeArrowheads="1" noChangeShapeType="1" noTextEdit="1"/>
          </p:cNvSpPr>
          <p:nvPr/>
        </p:nvSpPr>
        <p:spPr bwMode="auto">
          <a:xfrm>
            <a:off x="990600" y="533400"/>
            <a:ext cx="7696200" cy="2338388"/>
          </a:xfrm>
          <a:prstGeom prst="rect">
            <a:avLst/>
          </a:prstGeom>
        </p:spPr>
        <p:txBody>
          <a:bodyPr wrap="none" fromWordArt="1">
            <a:prstTxWarp prst="textPlain">
              <a:avLst>
                <a:gd name="adj" fmla="val 50208"/>
              </a:avLst>
            </a:prstTxWarp>
          </a:bodyPr>
          <a:lstStyle/>
          <a:p>
            <a:pPr algn="ctr">
              <a:defRPr/>
            </a:pPr>
            <a:r>
              <a:rPr lang="en-US" sz="3600" b="1" kern="10" dirty="0">
                <a:ln w="12700">
                  <a:solidFill>
                    <a:srgbClr val="0000E2"/>
                  </a:solidFill>
                  <a:round/>
                  <a:headEnd/>
                  <a:tailEnd/>
                </a:ln>
                <a:solidFill>
                  <a:srgbClr val="0000FF"/>
                </a:solidFill>
                <a:latin typeface="Times New Roman"/>
                <a:ea typeface="Times New Roman"/>
                <a:cs typeface="Times New Roman"/>
              </a:rPr>
              <a:t>KỸ NĂNG LỒNG GHÉP GIỚI </a:t>
            </a:r>
          </a:p>
          <a:p>
            <a:pPr algn="ctr">
              <a:defRPr/>
            </a:pPr>
            <a:r>
              <a:rPr lang="en-US" sz="3600" b="1" kern="10" dirty="0">
                <a:ln w="12700">
                  <a:solidFill>
                    <a:srgbClr val="0000E2"/>
                  </a:solidFill>
                  <a:round/>
                  <a:headEnd/>
                  <a:tailEnd/>
                </a:ln>
                <a:solidFill>
                  <a:srgbClr val="0000FF"/>
                </a:solidFill>
                <a:latin typeface="Times New Roman"/>
                <a:ea typeface="Times New Roman"/>
                <a:cs typeface="Times New Roman"/>
              </a:rPr>
              <a:t>TRONG </a:t>
            </a:r>
            <a:r>
              <a:rPr lang="en-US" sz="3600" b="1" kern="10" dirty="0" smtClean="0">
                <a:ln w="12700">
                  <a:solidFill>
                    <a:srgbClr val="0000E2"/>
                  </a:solidFill>
                  <a:round/>
                  <a:headEnd/>
                  <a:tailEnd/>
                </a:ln>
                <a:solidFill>
                  <a:srgbClr val="0000FF"/>
                </a:solidFill>
                <a:latin typeface="Times New Roman"/>
                <a:ea typeface="Times New Roman"/>
                <a:cs typeface="Times New Roman"/>
              </a:rPr>
              <a:t>CÔNG TÁC QUẢN </a:t>
            </a:r>
            <a:r>
              <a:rPr lang="en-US" sz="3600" b="1" kern="10" dirty="0">
                <a:ln w="12700">
                  <a:solidFill>
                    <a:srgbClr val="0000E2"/>
                  </a:solidFill>
                  <a:round/>
                  <a:headEnd/>
                  <a:tailEnd/>
                </a:ln>
                <a:solidFill>
                  <a:srgbClr val="0000FF"/>
                </a:solidFill>
                <a:latin typeface="Times New Roman"/>
                <a:ea typeface="Times New Roman"/>
                <a:cs typeface="Times New Roman"/>
              </a:rPr>
              <a:t>LÝ, </a:t>
            </a:r>
            <a:r>
              <a:rPr lang="en-US" sz="3600" b="1" kern="10" dirty="0" smtClean="0">
                <a:ln w="12700">
                  <a:solidFill>
                    <a:srgbClr val="0000E2"/>
                  </a:solidFill>
                  <a:round/>
                  <a:headEnd/>
                  <a:tailEnd/>
                </a:ln>
                <a:solidFill>
                  <a:srgbClr val="0000FF"/>
                </a:solidFill>
                <a:latin typeface="Times New Roman"/>
                <a:ea typeface="Times New Roman"/>
                <a:cs typeface="Times New Roman"/>
              </a:rPr>
              <a:t>CÔNG TÁC CHỦ NHIỆM </a:t>
            </a:r>
          </a:p>
          <a:p>
            <a:pPr algn="ctr">
              <a:defRPr/>
            </a:pPr>
            <a:r>
              <a:rPr lang="en-US" sz="3600" b="1" kern="10" dirty="0" smtClean="0">
                <a:ln w="12700">
                  <a:solidFill>
                    <a:srgbClr val="0000E2"/>
                  </a:solidFill>
                  <a:round/>
                  <a:headEnd/>
                  <a:tailEnd/>
                </a:ln>
                <a:solidFill>
                  <a:srgbClr val="0000FF"/>
                </a:solidFill>
                <a:latin typeface="Times New Roman"/>
                <a:ea typeface="Times New Roman"/>
                <a:cs typeface="Times New Roman"/>
              </a:rPr>
              <a:t>TẠI CÁC C</a:t>
            </a:r>
            <a:r>
              <a:rPr lang="vi-VN" sz="3600" b="1" kern="10" dirty="0">
                <a:ln w="12700">
                  <a:solidFill>
                    <a:srgbClr val="0000E2"/>
                  </a:solidFill>
                  <a:round/>
                  <a:headEnd/>
                  <a:tailEnd/>
                </a:ln>
                <a:solidFill>
                  <a:srgbClr val="0000FF"/>
                </a:solidFill>
                <a:latin typeface="Times New Roman"/>
                <a:ea typeface="Times New Roman"/>
                <a:cs typeface="Times New Roman"/>
              </a:rPr>
              <a:t>Ơ</a:t>
            </a:r>
            <a:r>
              <a:rPr lang="en-US" sz="3600" b="1" kern="10" dirty="0">
                <a:ln w="12700">
                  <a:solidFill>
                    <a:srgbClr val="0000E2"/>
                  </a:solidFill>
                  <a:round/>
                  <a:headEnd/>
                  <a:tailEnd/>
                </a:ln>
                <a:solidFill>
                  <a:srgbClr val="0000FF"/>
                </a:solidFill>
                <a:latin typeface="Times New Roman"/>
                <a:ea typeface="Times New Roman"/>
                <a:cs typeface="Times New Roman"/>
              </a:rPr>
              <a:t> SỞ GIÁO </a:t>
            </a:r>
            <a:r>
              <a:rPr lang="en-US" sz="3600" b="1" kern="10" dirty="0" smtClean="0">
                <a:ln w="12700">
                  <a:solidFill>
                    <a:srgbClr val="0000E2"/>
                  </a:solidFill>
                  <a:round/>
                  <a:headEnd/>
                  <a:tailEnd/>
                </a:ln>
                <a:solidFill>
                  <a:srgbClr val="0000FF"/>
                </a:solidFill>
                <a:latin typeface="Times New Roman"/>
                <a:ea typeface="Times New Roman"/>
                <a:cs typeface="Times New Roman"/>
              </a:rPr>
              <a:t>DỤC NĂM HỌC 2019-2020</a:t>
            </a:r>
          </a:p>
        </p:txBody>
      </p:sp>
      <p:sp>
        <p:nvSpPr>
          <p:cNvPr id="89090" name="AutoShape 2" descr="Image result for gender issu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9091" name="Picture 3"/>
          <p:cNvPicPr>
            <a:picLocks noChangeAspect="1" noChangeArrowheads="1"/>
          </p:cNvPicPr>
          <p:nvPr/>
        </p:nvPicPr>
        <p:blipFill>
          <a:blip r:embed="rId2"/>
          <a:srcRect/>
          <a:stretch>
            <a:fillRect/>
          </a:stretch>
        </p:blipFill>
        <p:spPr bwMode="auto">
          <a:xfrm>
            <a:off x="2514600" y="3124200"/>
            <a:ext cx="4419600" cy="2252025"/>
          </a:xfrm>
          <a:prstGeom prst="rect">
            <a:avLst/>
          </a:prstGeom>
          <a:noFill/>
          <a:ln w="9525">
            <a:noFill/>
            <a:miter lim="800000"/>
            <a:headEnd/>
            <a:tailEnd/>
          </a:ln>
          <a:effectLst/>
        </p:spPr>
      </p:pic>
      <p:sp>
        <p:nvSpPr>
          <p:cNvPr id="2" name="Rectangle 1"/>
          <p:cNvSpPr/>
          <p:nvPr/>
        </p:nvSpPr>
        <p:spPr>
          <a:xfrm>
            <a:off x="536575" y="381000"/>
            <a:ext cx="8531225" cy="6172200"/>
          </a:xfrm>
          <a:prstGeom prst="rect">
            <a:avLst/>
          </a:prstGeom>
          <a:noFill/>
          <a:ln w="1016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63500" cmpd="tri">
                <a:solidFill>
                  <a:schemeClr val="tx1"/>
                </a:solidFill>
              </a:ln>
              <a:noFill/>
            </a:endParaRPr>
          </a:p>
        </p:txBody>
      </p:sp>
    </p:spTree>
    <p:extLst>
      <p:ext uri="{BB962C8B-B14F-4D97-AF65-F5344CB8AC3E}">
        <p14:creationId xmlns:p14="http://schemas.microsoft.com/office/powerpoint/2010/main" val="830529098"/>
      </p:ext>
    </p:extLst>
  </p:cSld>
  <p:clrMapOvr>
    <a:masterClrMapping/>
  </p:clrMapOvr>
  <p:transition>
    <p:split orient="ver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905000" y="-19878"/>
            <a:ext cx="4038600" cy="1633099"/>
          </a:xfrm>
          <a:prstGeom prst="cloudCallout">
            <a:avLst>
              <a:gd name="adj1" fmla="val 1330"/>
              <a:gd name="adj2" fmla="val 8655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a:solidFill>
                  <a:srgbClr val="002060"/>
                </a:solidFill>
                <a:latin typeface="Times New Roman" pitchFamily="18" charset="0"/>
                <a:cs typeface="Times New Roman" pitchFamily="18" charset="0"/>
              </a:rPr>
              <a:t>Hoạt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động</a:t>
            </a:r>
            <a:r>
              <a:rPr lang="en-US" sz="3600" b="1" dirty="0">
                <a:solidFill>
                  <a:srgbClr val="002060"/>
                </a:solidFill>
                <a:latin typeface="Times New Roman" pitchFamily="18" charset="0"/>
                <a:cs typeface="Times New Roman" pitchFamily="18" charset="0"/>
              </a:rPr>
              <a:t> 1 (5 </a:t>
            </a:r>
            <a:r>
              <a:rPr lang="en-US" sz="3600" b="1" dirty="0" err="1">
                <a:solidFill>
                  <a:srgbClr val="002060"/>
                </a:solidFill>
                <a:latin typeface="Times New Roman" pitchFamily="18" charset="0"/>
                <a:cs typeface="Times New Roman" pitchFamily="18" charset="0"/>
              </a:rPr>
              <a:t>phút</a:t>
            </a:r>
            <a:r>
              <a:rPr lang="en-US" sz="3600" b="1" dirty="0">
                <a:solidFill>
                  <a:srgbClr val="002060"/>
                </a:solidFill>
                <a:latin typeface="Times New Roman" pitchFamily="18" charset="0"/>
                <a:cs typeface="Times New Roman" pitchFamily="18" charset="0"/>
              </a:rPr>
              <a:t>)</a:t>
            </a:r>
          </a:p>
        </p:txBody>
      </p:sp>
      <p:sp>
        <p:nvSpPr>
          <p:cNvPr id="3" name="Content Placeholder 2"/>
          <p:cNvSpPr txBox="1">
            <a:spLocks/>
          </p:cNvSpPr>
          <p:nvPr/>
        </p:nvSpPr>
        <p:spPr bwMode="auto">
          <a:xfrm>
            <a:off x="234998" y="2062010"/>
            <a:ext cx="5861002" cy="409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spcBef>
                <a:spcPct val="20000"/>
              </a:spcBef>
              <a:buClr>
                <a:srgbClr val="0000FF"/>
              </a:buClr>
              <a:buFont typeface="Wingdings" pitchFamily="2" charset="2"/>
              <a:buChar char="Ä"/>
            </a:pPr>
            <a:r>
              <a:rPr lang="en-US" sz="2800" b="1" dirty="0" err="1">
                <a:solidFill>
                  <a:srgbClr val="0000FF"/>
                </a:solidFill>
              </a:rPr>
              <a:t>Các</a:t>
            </a:r>
            <a:r>
              <a:rPr lang="en-US" sz="2800" b="1" dirty="0">
                <a:solidFill>
                  <a:srgbClr val="0000FF"/>
                </a:solidFill>
              </a:rPr>
              <a:t> </a:t>
            </a:r>
            <a:r>
              <a:rPr lang="en-US" sz="2800" b="1" dirty="0" err="1">
                <a:solidFill>
                  <a:srgbClr val="0000FF"/>
                </a:solidFill>
              </a:rPr>
              <a:t>nhóm</a:t>
            </a:r>
            <a:r>
              <a:rPr lang="en-US" sz="2800" b="1" dirty="0">
                <a:solidFill>
                  <a:srgbClr val="0000FF"/>
                </a:solidFill>
              </a:rPr>
              <a:t> </a:t>
            </a:r>
            <a:r>
              <a:rPr lang="en-US" sz="2800" b="1" dirty="0" err="1">
                <a:solidFill>
                  <a:srgbClr val="0000FF"/>
                </a:solidFill>
              </a:rPr>
              <a:t>viết</a:t>
            </a:r>
            <a:r>
              <a:rPr lang="en-US" sz="2800" b="1" dirty="0">
                <a:solidFill>
                  <a:srgbClr val="0000FF"/>
                </a:solidFill>
              </a:rPr>
              <a:t> </a:t>
            </a:r>
            <a:r>
              <a:rPr lang="en-US" sz="2800" b="1" dirty="0" err="1">
                <a:solidFill>
                  <a:srgbClr val="0000FF"/>
                </a:solidFill>
              </a:rPr>
              <a:t>lên</a:t>
            </a:r>
            <a:r>
              <a:rPr lang="en-US" sz="2800" b="1" dirty="0">
                <a:solidFill>
                  <a:srgbClr val="0000FF"/>
                </a:solidFill>
              </a:rPr>
              <a:t> </a:t>
            </a:r>
            <a:r>
              <a:rPr lang="en-US" sz="2800" b="1" dirty="0" err="1">
                <a:solidFill>
                  <a:srgbClr val="0000FF"/>
                </a:solidFill>
              </a:rPr>
              <a:t>giấy</a:t>
            </a:r>
            <a:r>
              <a:rPr lang="en-US" sz="2800" b="1" dirty="0">
                <a:solidFill>
                  <a:srgbClr val="0000FF"/>
                </a:solidFill>
              </a:rPr>
              <a:t> A0</a:t>
            </a:r>
          </a:p>
          <a:p>
            <a:pPr marL="0" indent="0" algn="just">
              <a:spcBef>
                <a:spcPct val="20000"/>
              </a:spcBef>
              <a:buClr>
                <a:srgbClr val="0000FF"/>
              </a:buClr>
            </a:pPr>
            <a:r>
              <a:rPr lang="en-US" sz="2800" b="1" dirty="0" err="1">
                <a:solidFill>
                  <a:srgbClr val="0000FF"/>
                </a:solidFill>
              </a:rPr>
              <a:t>Liệt</a:t>
            </a:r>
            <a:r>
              <a:rPr lang="en-US" sz="2800" b="1" dirty="0">
                <a:solidFill>
                  <a:srgbClr val="0000FF"/>
                </a:solidFill>
              </a:rPr>
              <a:t> </a:t>
            </a:r>
            <a:r>
              <a:rPr lang="en-US" sz="2800" b="1" dirty="0" err="1">
                <a:solidFill>
                  <a:srgbClr val="0000FF"/>
                </a:solidFill>
              </a:rPr>
              <a:t>kê</a:t>
            </a:r>
            <a:r>
              <a:rPr lang="en-US" sz="2800" b="1" dirty="0">
                <a:solidFill>
                  <a:srgbClr val="0000FF"/>
                </a:solidFill>
              </a:rPr>
              <a:t> </a:t>
            </a:r>
            <a:r>
              <a:rPr lang="en-US" sz="2800" b="1" dirty="0" err="1">
                <a:solidFill>
                  <a:srgbClr val="0000FF"/>
                </a:solidFill>
              </a:rPr>
              <a:t>ít</a:t>
            </a:r>
            <a:r>
              <a:rPr lang="en-US" sz="2800" b="1" dirty="0">
                <a:solidFill>
                  <a:srgbClr val="0000FF"/>
                </a:solidFill>
              </a:rPr>
              <a:t> </a:t>
            </a:r>
            <a:r>
              <a:rPr lang="en-US" sz="2800" b="1" dirty="0" err="1">
                <a:solidFill>
                  <a:srgbClr val="0000FF"/>
                </a:solidFill>
              </a:rPr>
              <a:t>nhất</a:t>
            </a:r>
            <a:r>
              <a:rPr lang="en-US" sz="2800" b="1" dirty="0">
                <a:solidFill>
                  <a:srgbClr val="0000FF"/>
                </a:solidFill>
              </a:rPr>
              <a:t> 3 </a:t>
            </a:r>
            <a:r>
              <a:rPr lang="en-US" sz="2800" b="1" dirty="0" err="1">
                <a:solidFill>
                  <a:srgbClr val="0000FF"/>
                </a:solidFill>
              </a:rPr>
              <a:t>đặc</a:t>
            </a:r>
            <a:r>
              <a:rPr lang="en-US" sz="2800" b="1" dirty="0">
                <a:solidFill>
                  <a:srgbClr val="0000FF"/>
                </a:solidFill>
              </a:rPr>
              <a:t> </a:t>
            </a:r>
            <a:r>
              <a:rPr lang="en-US" sz="2800" b="1" dirty="0" err="1">
                <a:solidFill>
                  <a:srgbClr val="0000FF"/>
                </a:solidFill>
              </a:rPr>
              <a:t>điểm</a:t>
            </a:r>
            <a:r>
              <a:rPr lang="en-US" sz="2800" b="1" dirty="0">
                <a:solidFill>
                  <a:srgbClr val="0000FF"/>
                </a:solidFill>
              </a:rPr>
              <a:t> </a:t>
            </a:r>
            <a:r>
              <a:rPr lang="en-US" sz="2800" b="1" dirty="0" err="1">
                <a:solidFill>
                  <a:srgbClr val="0000FF"/>
                </a:solidFill>
              </a:rPr>
              <a:t>thuộc</a:t>
            </a:r>
            <a:r>
              <a:rPr lang="en-US" sz="2800" b="1" dirty="0">
                <a:solidFill>
                  <a:srgbClr val="0000FF"/>
                </a:solidFill>
              </a:rPr>
              <a:t> </a:t>
            </a:r>
            <a:r>
              <a:rPr lang="en-US" sz="2800" b="1" dirty="0" err="1">
                <a:solidFill>
                  <a:srgbClr val="0000FF"/>
                </a:solidFill>
              </a:rPr>
              <a:t>về</a:t>
            </a:r>
            <a:r>
              <a:rPr lang="en-US" sz="2800" b="1" dirty="0">
                <a:solidFill>
                  <a:srgbClr val="0000FF"/>
                </a:solidFill>
              </a:rPr>
              <a:t> </a:t>
            </a:r>
            <a:r>
              <a:rPr lang="en-US" sz="2800" b="1" dirty="0" err="1">
                <a:solidFill>
                  <a:srgbClr val="0000FF"/>
                </a:solidFill>
              </a:rPr>
              <a:t>Nữ</a:t>
            </a:r>
            <a:r>
              <a:rPr lang="en-US" sz="2800" b="1" dirty="0">
                <a:solidFill>
                  <a:srgbClr val="0000FF"/>
                </a:solidFill>
              </a:rPr>
              <a:t>, Nam </a:t>
            </a:r>
            <a:r>
              <a:rPr lang="en-US" sz="2800" b="1" dirty="0" err="1">
                <a:solidFill>
                  <a:srgbClr val="0000FF"/>
                </a:solidFill>
              </a:rPr>
              <a:t>và</a:t>
            </a:r>
            <a:r>
              <a:rPr lang="en-US" sz="2800" b="1" dirty="0">
                <a:solidFill>
                  <a:srgbClr val="0000FF"/>
                </a:solidFill>
              </a:rPr>
              <a:t> </a:t>
            </a:r>
            <a:r>
              <a:rPr lang="en-US" sz="2800" b="1" dirty="0" err="1">
                <a:solidFill>
                  <a:srgbClr val="0000FF"/>
                </a:solidFill>
              </a:rPr>
              <a:t>thuộc</a:t>
            </a:r>
            <a:r>
              <a:rPr lang="en-US" sz="2800" b="1" dirty="0">
                <a:solidFill>
                  <a:srgbClr val="0000FF"/>
                </a:solidFill>
              </a:rPr>
              <a:t> </a:t>
            </a:r>
            <a:r>
              <a:rPr lang="en-US" sz="2800" b="1" dirty="0" err="1">
                <a:solidFill>
                  <a:srgbClr val="0000FF"/>
                </a:solidFill>
              </a:rPr>
              <a:t>về</a:t>
            </a:r>
            <a:r>
              <a:rPr lang="en-US" sz="2800" b="1" dirty="0">
                <a:solidFill>
                  <a:srgbClr val="0000FF"/>
                </a:solidFill>
              </a:rPr>
              <a:t> </a:t>
            </a:r>
            <a:r>
              <a:rPr lang="en-US" sz="2800" b="1" dirty="0" err="1">
                <a:solidFill>
                  <a:srgbClr val="0000FF"/>
                </a:solidFill>
              </a:rPr>
              <a:t>cả</a:t>
            </a:r>
            <a:r>
              <a:rPr lang="en-US" sz="2800" b="1" dirty="0">
                <a:solidFill>
                  <a:srgbClr val="0000FF"/>
                </a:solidFill>
              </a:rPr>
              <a:t> Nam </a:t>
            </a:r>
            <a:r>
              <a:rPr lang="en-US" sz="2800" b="1" dirty="0" err="1">
                <a:solidFill>
                  <a:srgbClr val="0000FF"/>
                </a:solidFill>
              </a:rPr>
              <a:t>và</a:t>
            </a:r>
            <a:r>
              <a:rPr lang="en-US" sz="2800" b="1" dirty="0">
                <a:solidFill>
                  <a:srgbClr val="0000FF"/>
                </a:solidFill>
              </a:rPr>
              <a:t> </a:t>
            </a:r>
            <a:r>
              <a:rPr lang="en-US" sz="2800" b="1" dirty="0" err="1">
                <a:solidFill>
                  <a:srgbClr val="0000FF"/>
                </a:solidFill>
              </a:rPr>
              <a:t>Nữ</a:t>
            </a:r>
            <a:r>
              <a:rPr lang="en-US" sz="2800" b="1" dirty="0">
                <a:solidFill>
                  <a:srgbClr val="0000FF"/>
                </a:solidFill>
              </a:rPr>
              <a:t>.</a:t>
            </a:r>
          </a:p>
          <a:p>
            <a:pPr marL="457200" indent="-457200" algn="just">
              <a:spcBef>
                <a:spcPct val="20000"/>
              </a:spcBef>
              <a:buClr>
                <a:srgbClr val="0000FF"/>
              </a:buClr>
              <a:buFontTx/>
              <a:buChar char="-"/>
            </a:pPr>
            <a:r>
              <a:rPr lang="en-US" sz="2800" b="1" dirty="0" err="1">
                <a:solidFill>
                  <a:srgbClr val="0000FF"/>
                </a:solidFill>
              </a:rPr>
              <a:t>Từ</a:t>
            </a:r>
            <a:r>
              <a:rPr lang="en-US" sz="2800" b="1" dirty="0">
                <a:solidFill>
                  <a:srgbClr val="0000FF"/>
                </a:solidFill>
              </a:rPr>
              <a:t> </a:t>
            </a:r>
            <a:r>
              <a:rPr lang="en-US" sz="2800" b="1" dirty="0" err="1">
                <a:solidFill>
                  <a:srgbClr val="0000FF"/>
                </a:solidFill>
              </a:rPr>
              <a:t>đó</a:t>
            </a:r>
            <a:r>
              <a:rPr lang="en-US" sz="2800" b="1" dirty="0">
                <a:solidFill>
                  <a:srgbClr val="0000FF"/>
                </a:solidFill>
              </a:rPr>
              <a:t> </a:t>
            </a:r>
            <a:r>
              <a:rPr lang="en-US" sz="2800" b="1" dirty="0" err="1">
                <a:solidFill>
                  <a:srgbClr val="0000FF"/>
                </a:solidFill>
              </a:rPr>
              <a:t>kết</a:t>
            </a:r>
            <a:r>
              <a:rPr lang="en-US" sz="2800" b="1" dirty="0">
                <a:solidFill>
                  <a:srgbClr val="0000FF"/>
                </a:solidFill>
              </a:rPr>
              <a:t> </a:t>
            </a:r>
            <a:r>
              <a:rPr lang="en-US" sz="2800" b="1" dirty="0" err="1">
                <a:solidFill>
                  <a:srgbClr val="0000FF"/>
                </a:solidFill>
              </a:rPr>
              <a:t>luận</a:t>
            </a:r>
            <a:r>
              <a:rPr lang="en-US" sz="2800" b="1" dirty="0">
                <a:solidFill>
                  <a:srgbClr val="0000FF"/>
                </a:solidFill>
              </a:rPr>
              <a:t> </a:t>
            </a:r>
            <a:r>
              <a:rPr lang="en-US" sz="2800" b="1" dirty="0" err="1">
                <a:solidFill>
                  <a:srgbClr val="0000FF"/>
                </a:solidFill>
              </a:rPr>
              <a:t>Giới</a:t>
            </a:r>
            <a:r>
              <a:rPr lang="en-US" sz="2800" b="1" dirty="0">
                <a:solidFill>
                  <a:srgbClr val="0000FF"/>
                </a:solidFill>
              </a:rPr>
              <a:t> </a:t>
            </a:r>
            <a:r>
              <a:rPr lang="en-US" sz="2800" b="1" dirty="0" err="1">
                <a:solidFill>
                  <a:srgbClr val="0000FF"/>
                </a:solidFill>
              </a:rPr>
              <a:t>tính</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Giới</a:t>
            </a:r>
            <a:r>
              <a:rPr lang="en-US" sz="2800" b="1" dirty="0">
                <a:solidFill>
                  <a:srgbClr val="0000FF"/>
                </a:solidFill>
              </a:rPr>
              <a:t>.</a:t>
            </a:r>
          </a:p>
          <a:p>
            <a:pPr marL="457200" indent="-457200" algn="just">
              <a:spcBef>
                <a:spcPct val="20000"/>
              </a:spcBef>
              <a:buClr>
                <a:srgbClr val="0000FF"/>
              </a:buClr>
              <a:buFontTx/>
              <a:buChar char="-"/>
            </a:pPr>
            <a:r>
              <a:rPr lang="en-US" sz="2800" b="1" dirty="0" err="1">
                <a:solidFill>
                  <a:srgbClr val="0000FF"/>
                </a:solidFill>
              </a:rPr>
              <a:t>Chỉ</a:t>
            </a:r>
            <a:r>
              <a:rPr lang="en-US" sz="2800" b="1" dirty="0">
                <a:solidFill>
                  <a:srgbClr val="0000FF"/>
                </a:solidFill>
              </a:rPr>
              <a:t> ra </a:t>
            </a:r>
            <a:r>
              <a:rPr lang="en-US" sz="2800" b="1" dirty="0" err="1">
                <a:solidFill>
                  <a:srgbClr val="0000FF"/>
                </a:solidFill>
              </a:rPr>
              <a:t>điểm</a:t>
            </a:r>
            <a:r>
              <a:rPr lang="en-US" sz="2800" b="1" dirty="0">
                <a:solidFill>
                  <a:srgbClr val="0000FF"/>
                </a:solidFill>
              </a:rPr>
              <a:t> </a:t>
            </a:r>
            <a:r>
              <a:rPr lang="en-US" sz="2800" b="1" dirty="0" err="1">
                <a:solidFill>
                  <a:srgbClr val="0000FF"/>
                </a:solidFill>
              </a:rPr>
              <a:t>khác</a:t>
            </a:r>
            <a:r>
              <a:rPr lang="en-US" sz="2800" b="1" dirty="0">
                <a:solidFill>
                  <a:srgbClr val="0000FF"/>
                </a:solidFill>
              </a:rPr>
              <a:t> </a:t>
            </a:r>
            <a:r>
              <a:rPr lang="en-US" sz="2800" b="1" dirty="0" err="1">
                <a:solidFill>
                  <a:srgbClr val="0000FF"/>
                </a:solidFill>
              </a:rPr>
              <a:t>biệt</a:t>
            </a:r>
            <a:r>
              <a:rPr lang="en-US" sz="2800" b="1" dirty="0">
                <a:solidFill>
                  <a:srgbClr val="0000FF"/>
                </a:solidFill>
              </a:rPr>
              <a:t>.</a:t>
            </a:r>
          </a:p>
          <a:p>
            <a:pPr marL="0" indent="0" algn="just">
              <a:spcBef>
                <a:spcPct val="20000"/>
              </a:spcBef>
              <a:buClr>
                <a:srgbClr val="0000FF"/>
              </a:buClr>
            </a:pPr>
            <a:endParaRPr lang="en-US" sz="2800" b="1" dirty="0">
              <a:solidFill>
                <a:srgbClr val="0000FF"/>
              </a:solidFill>
            </a:endParaRPr>
          </a:p>
        </p:txBody>
      </p:sp>
      <p:pic>
        <p:nvPicPr>
          <p:cNvPr id="4" name="Picture 4" descr="happy-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056" y="1905000"/>
            <a:ext cx="2909576" cy="405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95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124FEEC-DDE6-45B3-86D0-29A14A9D6FCA}" type="slidenum">
              <a:rPr lang="en-US" altLang="en-US" smtClean="0">
                <a:solidFill>
                  <a:srgbClr val="898989"/>
                </a:solidFill>
                <a:latin typeface="Calibri" pitchFamily="34" charset="0"/>
              </a:rPr>
              <a:pPr eaLnBrk="1" hangingPunct="1"/>
              <a:t>11</a:t>
            </a:fld>
            <a:endParaRPr lang="en-US" altLang="en-US">
              <a:solidFill>
                <a:srgbClr val="898989"/>
              </a:solidFill>
              <a:latin typeface="Calibri" pitchFamily="34" charset="0"/>
            </a:endParaRPr>
          </a:p>
        </p:txBody>
      </p:sp>
      <p:sp>
        <p:nvSpPr>
          <p:cNvPr id="174083" name="AutoShape 3"/>
          <p:cNvSpPr>
            <a:spLocks noChangeArrowheads="1"/>
          </p:cNvSpPr>
          <p:nvPr/>
        </p:nvSpPr>
        <p:spPr bwMode="auto">
          <a:xfrm>
            <a:off x="4267200" y="914400"/>
            <a:ext cx="4876800" cy="2514600"/>
          </a:xfrm>
          <a:prstGeom prst="wedgeRoundRectCallout">
            <a:avLst>
              <a:gd name="adj1" fmla="val 1278"/>
              <a:gd name="adj2" fmla="val 66606"/>
              <a:gd name="adj3" fmla="val 16667"/>
            </a:avLst>
          </a:prstGeom>
          <a:solidFill>
            <a:srgbClr val="CCFFCC"/>
          </a:solidFill>
          <a:ln w="9525">
            <a:solidFill>
              <a:schemeClr val="tx1"/>
            </a:solidFill>
            <a:miter lim="800000"/>
            <a:headEnd/>
            <a:tailEnd/>
          </a:ln>
        </p:spPr>
        <p:txBody>
          <a:bodyPr/>
          <a:lstStyle/>
          <a:p>
            <a:pPr algn="ctr"/>
            <a:r>
              <a:rPr lang="en-US" altLang="en-US" sz="2800" b="1">
                <a:solidFill>
                  <a:srgbClr val="C00000"/>
                </a:solidFill>
              </a:rPr>
              <a:t>Giới </a:t>
            </a:r>
          </a:p>
          <a:p>
            <a:r>
              <a:rPr lang="en-US" altLang="en-US" sz="3000" b="1" i="1">
                <a:solidFill>
                  <a:srgbClr val="0000FF"/>
                </a:solidFill>
                <a:latin typeface="Times New Roman" pitchFamily="18" charset="0"/>
                <a:cs typeface="Times New Roman" pitchFamily="18" charset="0"/>
              </a:rPr>
              <a:t>Chỉ </a:t>
            </a:r>
            <a:r>
              <a:rPr lang="en-US" altLang="en-US" sz="3000" b="1" i="1">
                <a:solidFill>
                  <a:srgbClr val="006600"/>
                </a:solidFill>
                <a:latin typeface="Times New Roman" pitchFamily="18" charset="0"/>
                <a:cs typeface="Times New Roman" pitchFamily="18" charset="0"/>
              </a:rPr>
              <a:t>đặc điểm, vị trí, vai trò </a:t>
            </a:r>
            <a:r>
              <a:rPr lang="en-US" altLang="en-US" sz="3000" b="1" i="1">
                <a:solidFill>
                  <a:srgbClr val="0000FF"/>
                </a:solidFill>
                <a:latin typeface="Times New Roman" pitchFamily="18" charset="0"/>
                <a:cs typeface="Times New Roman" pitchFamily="18" charset="0"/>
              </a:rPr>
              <a:t>của nam và nữ trong tất cả các mối quan hệ xã hội </a:t>
            </a:r>
          </a:p>
          <a:p>
            <a:pPr algn="r"/>
            <a:r>
              <a:rPr lang="en-US" altLang="en-US" sz="2000">
                <a:latin typeface="Times New Roman" pitchFamily="18" charset="0"/>
                <a:cs typeface="Times New Roman" pitchFamily="18" charset="0"/>
              </a:rPr>
              <a:t>(Khoản 2, Điều 5 Luật BĐG)</a:t>
            </a:r>
          </a:p>
          <a:p>
            <a:endParaRPr lang="en-US" altLang="en-US" sz="2000" b="1">
              <a:solidFill>
                <a:srgbClr val="0033CC"/>
              </a:solidFill>
              <a:cs typeface="Times New Roman" pitchFamily="18" charset="0"/>
            </a:endParaRPr>
          </a:p>
        </p:txBody>
      </p:sp>
      <p:sp>
        <p:nvSpPr>
          <p:cNvPr id="174084" name="AutoShape 4"/>
          <p:cNvSpPr>
            <a:spLocks noChangeArrowheads="1"/>
          </p:cNvSpPr>
          <p:nvPr/>
        </p:nvSpPr>
        <p:spPr bwMode="auto">
          <a:xfrm>
            <a:off x="0" y="914400"/>
            <a:ext cx="4191000" cy="2438400"/>
          </a:xfrm>
          <a:prstGeom prst="wedgeRoundRectCallout">
            <a:avLst>
              <a:gd name="adj1" fmla="val 2324"/>
              <a:gd name="adj2" fmla="val 68431"/>
              <a:gd name="adj3" fmla="val 16667"/>
            </a:avLst>
          </a:prstGeom>
          <a:solidFill>
            <a:srgbClr val="FFCCCC"/>
          </a:solidFill>
          <a:ln w="9525">
            <a:solidFill>
              <a:schemeClr val="tx1"/>
            </a:solidFill>
            <a:miter lim="800000"/>
            <a:headEnd/>
            <a:tailEnd/>
          </a:ln>
        </p:spPr>
        <p:txBody>
          <a:bodyPr/>
          <a:lstStyle/>
          <a:p>
            <a:pPr algn="ctr"/>
            <a:r>
              <a:rPr lang="en-US" altLang="en-US" sz="2800" b="1">
                <a:solidFill>
                  <a:srgbClr val="C00000"/>
                </a:solidFill>
              </a:rPr>
              <a:t>Giới tính</a:t>
            </a:r>
            <a:r>
              <a:rPr lang="en-US" altLang="en-US" b="1">
                <a:solidFill>
                  <a:srgbClr val="C00000"/>
                </a:solidFill>
              </a:rPr>
              <a:t> </a:t>
            </a:r>
          </a:p>
          <a:p>
            <a:r>
              <a:rPr lang="en-US" altLang="en-US" sz="3200" b="1" i="1">
                <a:solidFill>
                  <a:srgbClr val="0000FF"/>
                </a:solidFill>
                <a:latin typeface="Times New Roman" pitchFamily="18" charset="0"/>
                <a:cs typeface="Times New Roman" pitchFamily="18" charset="0"/>
              </a:rPr>
              <a:t>Chỉ các </a:t>
            </a:r>
            <a:r>
              <a:rPr lang="en-US" altLang="en-US" sz="3200" b="1" i="1">
                <a:solidFill>
                  <a:srgbClr val="006600"/>
                </a:solidFill>
                <a:latin typeface="Times New Roman" pitchFamily="18" charset="0"/>
                <a:cs typeface="Times New Roman" pitchFamily="18" charset="0"/>
              </a:rPr>
              <a:t>đặc điểm sinh học</a:t>
            </a:r>
            <a:r>
              <a:rPr lang="en-US" altLang="en-US" sz="3200" b="1" i="1">
                <a:solidFill>
                  <a:srgbClr val="0000FF"/>
                </a:solidFill>
                <a:latin typeface="Times New Roman" pitchFamily="18" charset="0"/>
                <a:cs typeface="Times New Roman" pitchFamily="18" charset="0"/>
              </a:rPr>
              <a:t> của nam và nữ</a:t>
            </a:r>
          </a:p>
          <a:p>
            <a:pPr algn="r"/>
            <a:r>
              <a:rPr lang="en-US" altLang="en-US" sz="2000">
                <a:latin typeface="Times New Roman" pitchFamily="18" charset="0"/>
                <a:cs typeface="Times New Roman" pitchFamily="18" charset="0"/>
              </a:rPr>
              <a:t>(Khoản 2, Điều 5 Luật BĐG) </a:t>
            </a:r>
            <a:endParaRPr lang="en-US" altLang="en-US" sz="2000" b="1">
              <a:cs typeface="Times New Roman" pitchFamily="18" charset="0"/>
            </a:endParaRPr>
          </a:p>
        </p:txBody>
      </p:sp>
      <p:pic>
        <p:nvPicPr>
          <p:cNvPr id="15" name="Picture 6" desc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0"/>
            <a:ext cx="228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810000"/>
            <a:ext cx="2133600" cy="28956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6" name="Content Placeholder 7" descr="batbinhdanggioi2.jpg"/>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4572000" y="3886200"/>
            <a:ext cx="4572000" cy="2971800"/>
          </a:xfrm>
        </p:spPr>
      </p:pic>
      <p:sp>
        <p:nvSpPr>
          <p:cNvPr id="9" name="AutoShape 15"/>
          <p:cNvSpPr>
            <a:spLocks noChangeArrowheads="1"/>
          </p:cNvSpPr>
          <p:nvPr/>
        </p:nvSpPr>
        <p:spPr bwMode="auto">
          <a:xfrm>
            <a:off x="609600" y="157163"/>
            <a:ext cx="7772400" cy="681037"/>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b="1" dirty="0">
                <a:solidFill>
                  <a:srgbClr val="0000FF"/>
                </a:solidFill>
              </a:rPr>
              <a:t>GIỚI TÍNH VÀ GIỚI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box(in)">
                                      <p:cBhvr>
                                        <p:cTn id="7" dur="500"/>
                                        <p:tgtEl>
                                          <p:spTgt spid="174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174083"/>
                                        </p:tgtEl>
                                        <p:attrNameLst>
                                          <p:attrName>style.visibility</p:attrName>
                                        </p:attrNameLst>
                                      </p:cBhvr>
                                      <p:to>
                                        <p:strVal val="visible"/>
                                      </p:to>
                                    </p:set>
                                    <p:anim calcmode="lin" valueType="num">
                                      <p:cBhvr>
                                        <p:cTn id="22" dur="500" fill="hold"/>
                                        <p:tgtEl>
                                          <p:spTgt spid="174083"/>
                                        </p:tgtEl>
                                        <p:attrNameLst>
                                          <p:attrName>ppt_w</p:attrName>
                                        </p:attrNameLst>
                                      </p:cBhvr>
                                      <p:tavLst>
                                        <p:tav tm="0">
                                          <p:val>
                                            <p:fltVal val="0"/>
                                          </p:val>
                                        </p:tav>
                                        <p:tav tm="100000">
                                          <p:val>
                                            <p:strVal val="#ppt_w"/>
                                          </p:val>
                                        </p:tav>
                                      </p:tavLst>
                                    </p:anim>
                                    <p:anim calcmode="lin" valueType="num">
                                      <p:cBhvr>
                                        <p:cTn id="23" dur="500" fill="hold"/>
                                        <p:tgtEl>
                                          <p:spTgt spid="174083"/>
                                        </p:tgtEl>
                                        <p:attrNameLst>
                                          <p:attrName>ppt_h</p:attrName>
                                        </p:attrNameLst>
                                      </p:cBhvr>
                                      <p:tavLst>
                                        <p:tav tm="0">
                                          <p:val>
                                            <p:fltVal val="0"/>
                                          </p:val>
                                        </p:tav>
                                        <p:tav tm="100000">
                                          <p:val>
                                            <p:strVal val="#ppt_h"/>
                                          </p:val>
                                        </p:tav>
                                      </p:tavLst>
                                    </p:anim>
                                    <p:anim calcmode="lin" valueType="num">
                                      <p:cBhvr>
                                        <p:cTn id="24" dur="500" fill="hold"/>
                                        <p:tgtEl>
                                          <p:spTgt spid="174083"/>
                                        </p:tgtEl>
                                        <p:attrNameLst>
                                          <p:attrName>style.rotation</p:attrName>
                                        </p:attrNameLst>
                                      </p:cBhvr>
                                      <p:tavLst>
                                        <p:tav tm="0">
                                          <p:val>
                                            <p:fltVal val="360"/>
                                          </p:val>
                                        </p:tav>
                                        <p:tav tm="100000">
                                          <p:val>
                                            <p:fltVal val="0"/>
                                          </p:val>
                                        </p:tav>
                                      </p:tavLst>
                                    </p:anim>
                                    <p:animEffect transition="in" filter="fade">
                                      <p:cBhvr>
                                        <p:cTn id="25" dur="500"/>
                                        <p:tgtEl>
                                          <p:spTgt spid="17408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2296"/>
                                        </p:tgtEl>
                                        <p:attrNameLst>
                                          <p:attrName>style.visibility</p:attrName>
                                        </p:attrNameLst>
                                      </p:cBhvr>
                                      <p:to>
                                        <p:strVal val="visible"/>
                                      </p:to>
                                    </p:set>
                                    <p:animEffect transition="in" filter="fade">
                                      <p:cBhvr>
                                        <p:cTn id="30" dur="2000"/>
                                        <p:tgtEl>
                                          <p:spTgt spid="12296"/>
                                        </p:tgtEl>
                                      </p:cBhvr>
                                    </p:animEffect>
                                  </p:childTnLst>
                                </p:cTn>
                              </p:par>
                              <p:par>
                                <p:cTn id="31" presetID="2" presetClass="entr" presetSubtype="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nimBg="1"/>
      <p:bldP spid="174084"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8419F93-BD3F-45B8-9160-BD3CA1320270}" type="slidenum">
              <a:rPr lang="en-US" altLang="en-US" smtClean="0">
                <a:solidFill>
                  <a:srgbClr val="898989"/>
                </a:solidFill>
                <a:latin typeface="Calibri" pitchFamily="34" charset="0"/>
              </a:rPr>
              <a:pPr eaLnBrk="1" hangingPunct="1"/>
              <a:t>12</a:t>
            </a:fld>
            <a:endParaRPr lang="en-US" altLang="en-US">
              <a:solidFill>
                <a:srgbClr val="898989"/>
              </a:solidFill>
              <a:latin typeface="Calibri" pitchFamily="34" charset="0"/>
            </a:endParaRPr>
          </a:p>
        </p:txBody>
      </p:sp>
      <p:sp>
        <p:nvSpPr>
          <p:cNvPr id="17" name="AutoShape 15"/>
          <p:cNvSpPr>
            <a:spLocks noChangeArrowheads="1"/>
          </p:cNvSpPr>
          <p:nvPr/>
        </p:nvSpPr>
        <p:spPr bwMode="auto">
          <a:xfrm>
            <a:off x="0" y="157163"/>
            <a:ext cx="9144000" cy="757237"/>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i="1"/>
              <a:t> </a:t>
            </a:r>
            <a:r>
              <a:rPr lang="en-US" sz="2800" b="1">
                <a:solidFill>
                  <a:srgbClr val="0000FF"/>
                </a:solidFill>
              </a:rPr>
              <a:t>ĐẶC ĐIỂM KHÁC NHAU GIỮA GIỚI TÍNH VÀ GIỚI</a:t>
            </a:r>
          </a:p>
        </p:txBody>
      </p:sp>
      <p:sp>
        <p:nvSpPr>
          <p:cNvPr id="6" name="AutoShape 3"/>
          <p:cNvSpPr>
            <a:spLocks noChangeArrowheads="1"/>
          </p:cNvSpPr>
          <p:nvPr/>
        </p:nvSpPr>
        <p:spPr bwMode="auto">
          <a:xfrm>
            <a:off x="4648200" y="1219200"/>
            <a:ext cx="4495800" cy="5334000"/>
          </a:xfrm>
          <a:prstGeom prst="wedgeRoundRectCallout">
            <a:avLst>
              <a:gd name="adj1" fmla="val -50917"/>
              <a:gd name="adj2" fmla="val -56782"/>
              <a:gd name="adj3" fmla="val 16667"/>
            </a:avLst>
          </a:prstGeom>
          <a:solidFill>
            <a:srgbClr val="92D050"/>
          </a:solidFill>
          <a:ln w="9525">
            <a:solidFill>
              <a:schemeClr val="tx1"/>
            </a:solidFill>
            <a:miter lim="800000"/>
            <a:headEnd/>
            <a:tailEnd/>
          </a:ln>
        </p:spPr>
        <p:txBody>
          <a:bodyPr/>
          <a:lstStyle/>
          <a:p>
            <a:pPr algn="ctr">
              <a:defRPr/>
            </a:pPr>
            <a:r>
              <a:rPr lang="en-US" sz="2800" b="1" dirty="0">
                <a:solidFill>
                  <a:srgbClr val="002060"/>
                </a:solidFill>
              </a:rPr>
              <a:t>GIỚI </a:t>
            </a:r>
          </a:p>
          <a:p>
            <a:pPr marL="241300" indent="-241300">
              <a:buClr>
                <a:srgbClr val="0033CC"/>
              </a:buClr>
              <a:buFont typeface="Wingdings" pitchFamily="2" charset="2"/>
              <a:buChar char="§"/>
              <a:defRPr/>
            </a:pPr>
            <a:r>
              <a:rPr lang="en-US" sz="2400" b="1" dirty="0">
                <a:solidFill>
                  <a:srgbClr val="002060"/>
                </a:solidFill>
                <a:cs typeface="Calibri" pitchFamily="34" charset="0"/>
              </a:rPr>
              <a:t>Do </a:t>
            </a:r>
            <a:r>
              <a:rPr lang="en-US" sz="2400" b="1" dirty="0" err="1">
                <a:solidFill>
                  <a:srgbClr val="002060"/>
                </a:solidFill>
                <a:cs typeface="Calibri" pitchFamily="34" charset="0"/>
              </a:rPr>
              <a:t>giáo</a:t>
            </a:r>
            <a:r>
              <a:rPr lang="en-US" sz="2400" b="1" dirty="0">
                <a:solidFill>
                  <a:srgbClr val="002060"/>
                </a:solidFill>
                <a:cs typeface="Calibri" pitchFamily="34" charset="0"/>
              </a:rPr>
              <a:t> </a:t>
            </a:r>
            <a:r>
              <a:rPr lang="en-US" sz="2400" b="1" dirty="0" err="1">
                <a:solidFill>
                  <a:srgbClr val="002060"/>
                </a:solidFill>
                <a:cs typeface="Calibri" pitchFamily="34" charset="0"/>
              </a:rPr>
              <a:t>dục</a:t>
            </a:r>
            <a:r>
              <a:rPr lang="en-US" sz="2400" b="1" dirty="0">
                <a:solidFill>
                  <a:srgbClr val="002060"/>
                </a:solidFill>
                <a:cs typeface="Calibri" pitchFamily="34" charset="0"/>
              </a:rPr>
              <a:t>, </a:t>
            </a:r>
            <a:r>
              <a:rPr lang="en-US" sz="2400" b="1" dirty="0" err="1">
                <a:solidFill>
                  <a:srgbClr val="002060"/>
                </a:solidFill>
                <a:cs typeface="Calibri" pitchFamily="34" charset="0"/>
              </a:rPr>
              <a:t>học</a:t>
            </a:r>
            <a:r>
              <a:rPr lang="en-US" sz="2400" b="1" dirty="0">
                <a:solidFill>
                  <a:srgbClr val="002060"/>
                </a:solidFill>
                <a:cs typeface="Calibri" pitchFamily="34" charset="0"/>
              </a:rPr>
              <a:t> </a:t>
            </a:r>
            <a:r>
              <a:rPr lang="en-US" sz="2400" b="1" dirty="0" err="1">
                <a:solidFill>
                  <a:srgbClr val="002060"/>
                </a:solidFill>
                <a:cs typeface="Calibri" pitchFamily="34" charset="0"/>
              </a:rPr>
              <a:t>hỏi</a:t>
            </a:r>
            <a:r>
              <a:rPr lang="en-US" sz="2400" b="1" dirty="0">
                <a:solidFill>
                  <a:srgbClr val="002060"/>
                </a:solidFill>
                <a:cs typeface="Calibri" pitchFamily="34" charset="0"/>
              </a:rPr>
              <a:t> </a:t>
            </a:r>
            <a:r>
              <a:rPr lang="en-US" sz="2400" b="1" dirty="0" err="1">
                <a:solidFill>
                  <a:srgbClr val="002060"/>
                </a:solidFill>
                <a:cs typeface="Calibri" pitchFamily="34" charset="0"/>
              </a:rPr>
              <a:t>mà</a:t>
            </a:r>
            <a:r>
              <a:rPr lang="en-US" sz="2400" b="1" dirty="0">
                <a:solidFill>
                  <a:srgbClr val="002060"/>
                </a:solidFill>
                <a:cs typeface="Calibri" pitchFamily="34" charset="0"/>
              </a:rPr>
              <a:t> </a:t>
            </a:r>
            <a:r>
              <a:rPr lang="en-US" sz="2400" b="1" dirty="0" err="1">
                <a:solidFill>
                  <a:srgbClr val="002060"/>
                </a:solidFill>
                <a:cs typeface="Calibri" pitchFamily="34" charset="0"/>
              </a:rPr>
              <a:t>có</a:t>
            </a:r>
            <a:endParaRPr lang="en-US" sz="2400" b="1" dirty="0">
              <a:solidFill>
                <a:srgbClr val="002060"/>
              </a:solidFill>
              <a:cs typeface="Calibri" pitchFamily="34" charset="0"/>
            </a:endParaRPr>
          </a:p>
          <a:p>
            <a:pPr marL="241300" indent="-241300">
              <a:buClr>
                <a:srgbClr val="0033CC"/>
              </a:buClr>
              <a:buFont typeface="Wingdings" pitchFamily="2" charset="2"/>
              <a:buChar char="§"/>
              <a:defRPr/>
            </a:pPr>
            <a:r>
              <a:rPr lang="en-US" sz="2400" b="1" dirty="0" err="1">
                <a:solidFill>
                  <a:srgbClr val="002060"/>
                </a:solidFill>
                <a:cs typeface="Calibri" pitchFamily="34" charset="0"/>
              </a:rPr>
              <a:t>Đa</a:t>
            </a:r>
            <a:r>
              <a:rPr lang="en-US" sz="2400" b="1" dirty="0">
                <a:solidFill>
                  <a:srgbClr val="002060"/>
                </a:solidFill>
                <a:cs typeface="Calibri" pitchFamily="34" charset="0"/>
              </a:rPr>
              <a:t> </a:t>
            </a:r>
            <a:r>
              <a:rPr lang="en-US" sz="2400" b="1" dirty="0" err="1">
                <a:solidFill>
                  <a:srgbClr val="002060"/>
                </a:solidFill>
                <a:cs typeface="Calibri" pitchFamily="34" charset="0"/>
              </a:rPr>
              <a:t>dạng</a:t>
            </a:r>
            <a:r>
              <a:rPr lang="en-US" sz="2400" b="1" dirty="0">
                <a:solidFill>
                  <a:srgbClr val="002060"/>
                </a:solidFill>
                <a:cs typeface="Calibri" pitchFamily="34" charset="0"/>
              </a:rPr>
              <a:t>, </a:t>
            </a:r>
            <a:r>
              <a:rPr lang="en-US" sz="2400" b="1" dirty="0" err="1">
                <a:solidFill>
                  <a:srgbClr val="002060"/>
                </a:solidFill>
                <a:cs typeface="Calibri" pitchFamily="34" charset="0"/>
              </a:rPr>
              <a:t>khác</a:t>
            </a:r>
            <a:r>
              <a:rPr lang="en-US" sz="2400" b="1" dirty="0">
                <a:solidFill>
                  <a:srgbClr val="002060"/>
                </a:solidFill>
                <a:cs typeface="Calibri" pitchFamily="34" charset="0"/>
              </a:rPr>
              <a:t> </a:t>
            </a:r>
            <a:r>
              <a:rPr lang="en-US" sz="2400" b="1" dirty="0" err="1">
                <a:solidFill>
                  <a:srgbClr val="002060"/>
                </a:solidFill>
                <a:cs typeface="Calibri" pitchFamily="34" charset="0"/>
              </a:rPr>
              <a:t>nhau</a:t>
            </a:r>
            <a:r>
              <a:rPr lang="en-US" sz="2400" b="1" dirty="0">
                <a:solidFill>
                  <a:srgbClr val="002060"/>
                </a:solidFill>
                <a:cs typeface="Calibri" pitchFamily="34" charset="0"/>
              </a:rPr>
              <a:t> </a:t>
            </a:r>
            <a:r>
              <a:rPr lang="en-US" sz="2400" b="1" dirty="0" err="1">
                <a:solidFill>
                  <a:srgbClr val="002060"/>
                </a:solidFill>
                <a:cs typeface="Calibri" pitchFamily="34" charset="0"/>
              </a:rPr>
              <a:t>theo</a:t>
            </a:r>
            <a:r>
              <a:rPr lang="en-US" sz="2400" b="1" dirty="0">
                <a:solidFill>
                  <a:srgbClr val="002060"/>
                </a:solidFill>
                <a:cs typeface="Calibri" pitchFamily="34" charset="0"/>
              </a:rPr>
              <a:t> </a:t>
            </a:r>
            <a:r>
              <a:rPr lang="en-US" sz="2400" b="1" dirty="0" err="1">
                <a:solidFill>
                  <a:srgbClr val="002060"/>
                </a:solidFill>
                <a:cs typeface="Calibri" pitchFamily="34" charset="0"/>
              </a:rPr>
              <a:t>từng</a:t>
            </a:r>
            <a:r>
              <a:rPr lang="en-US" sz="2400" b="1" dirty="0">
                <a:solidFill>
                  <a:srgbClr val="002060"/>
                </a:solidFill>
                <a:cs typeface="Calibri" pitchFamily="34" charset="0"/>
              </a:rPr>
              <a:t> </a:t>
            </a:r>
            <a:r>
              <a:rPr lang="en-US" sz="2400" b="1" dirty="0" err="1">
                <a:solidFill>
                  <a:srgbClr val="002060"/>
                </a:solidFill>
                <a:cs typeface="Calibri" pitchFamily="34" charset="0"/>
              </a:rPr>
              <a:t>nền</a:t>
            </a:r>
            <a:r>
              <a:rPr lang="en-US" sz="2400" b="1" dirty="0">
                <a:solidFill>
                  <a:srgbClr val="002060"/>
                </a:solidFill>
                <a:cs typeface="Calibri" pitchFamily="34" charset="0"/>
              </a:rPr>
              <a:t> </a:t>
            </a:r>
            <a:r>
              <a:rPr lang="en-US" sz="2400" b="1" dirty="0" err="1">
                <a:solidFill>
                  <a:srgbClr val="002060"/>
                </a:solidFill>
                <a:cs typeface="Calibri" pitchFamily="34" charset="0"/>
              </a:rPr>
              <a:t>văn</a:t>
            </a:r>
            <a:r>
              <a:rPr lang="en-US" sz="2400" b="1" dirty="0">
                <a:solidFill>
                  <a:srgbClr val="002060"/>
                </a:solidFill>
                <a:cs typeface="Calibri" pitchFamily="34" charset="0"/>
              </a:rPr>
              <a:t> </a:t>
            </a:r>
            <a:r>
              <a:rPr lang="en-US" sz="2400" b="1" dirty="0" err="1">
                <a:solidFill>
                  <a:srgbClr val="002060"/>
                </a:solidFill>
                <a:cs typeface="Calibri" pitchFamily="34" charset="0"/>
              </a:rPr>
              <a:t>hoá</a:t>
            </a:r>
            <a:endParaRPr lang="en-US" sz="2400" b="1" dirty="0">
              <a:solidFill>
                <a:srgbClr val="002060"/>
              </a:solidFill>
              <a:cs typeface="Calibri" pitchFamily="34" charset="0"/>
            </a:endParaRPr>
          </a:p>
          <a:p>
            <a:pPr marL="241300" indent="-241300">
              <a:buClr>
                <a:srgbClr val="0033CC"/>
              </a:buClr>
              <a:buFont typeface="Wingdings" pitchFamily="2" charset="2"/>
              <a:buChar char="§"/>
              <a:defRPr/>
            </a:pPr>
            <a:r>
              <a:rPr lang="en-US" sz="2400" b="1" dirty="0" err="1">
                <a:solidFill>
                  <a:srgbClr val="002060"/>
                </a:solidFill>
                <a:cs typeface="Calibri" pitchFamily="34" charset="0"/>
              </a:rPr>
              <a:t>Thay</a:t>
            </a:r>
            <a:r>
              <a:rPr lang="en-US" sz="2400" b="1" dirty="0">
                <a:solidFill>
                  <a:srgbClr val="002060"/>
                </a:solidFill>
                <a:cs typeface="Calibri" pitchFamily="34" charset="0"/>
              </a:rPr>
              <a:t> </a:t>
            </a:r>
            <a:r>
              <a:rPr lang="en-US" sz="2400" b="1" dirty="0" err="1">
                <a:solidFill>
                  <a:srgbClr val="002060"/>
                </a:solidFill>
                <a:cs typeface="Calibri" pitchFamily="34" charset="0"/>
              </a:rPr>
              <a:t>đổi</a:t>
            </a:r>
            <a:r>
              <a:rPr lang="en-US" sz="2400" b="1" dirty="0">
                <a:solidFill>
                  <a:srgbClr val="002060"/>
                </a:solidFill>
                <a:cs typeface="Calibri" pitchFamily="34" charset="0"/>
              </a:rPr>
              <a:t> </a:t>
            </a:r>
            <a:r>
              <a:rPr lang="en-US" sz="2400" b="1" dirty="0" err="1">
                <a:solidFill>
                  <a:srgbClr val="002060"/>
                </a:solidFill>
                <a:cs typeface="Calibri" pitchFamily="34" charset="0"/>
              </a:rPr>
              <a:t>theo</a:t>
            </a:r>
            <a:r>
              <a:rPr lang="en-US" sz="2400" b="1" dirty="0">
                <a:solidFill>
                  <a:srgbClr val="002060"/>
                </a:solidFill>
                <a:cs typeface="Calibri" pitchFamily="34" charset="0"/>
              </a:rPr>
              <a:t> </a:t>
            </a:r>
            <a:r>
              <a:rPr lang="en-US" sz="2400" b="1" dirty="0" err="1">
                <a:solidFill>
                  <a:srgbClr val="002060"/>
                </a:solidFill>
                <a:cs typeface="Calibri" pitchFamily="34" charset="0"/>
              </a:rPr>
              <a:t>thời</a:t>
            </a:r>
            <a:r>
              <a:rPr lang="en-US" sz="2400" b="1" dirty="0">
                <a:solidFill>
                  <a:srgbClr val="002060"/>
                </a:solidFill>
                <a:cs typeface="Calibri" pitchFamily="34" charset="0"/>
              </a:rPr>
              <a:t> </a:t>
            </a:r>
            <a:r>
              <a:rPr lang="en-US" sz="2400" b="1" dirty="0" err="1">
                <a:solidFill>
                  <a:srgbClr val="002060"/>
                </a:solidFill>
                <a:cs typeface="Calibri" pitchFamily="34" charset="0"/>
              </a:rPr>
              <a:t>gian</a:t>
            </a:r>
            <a:r>
              <a:rPr lang="en-US" sz="2400" b="1" dirty="0">
                <a:solidFill>
                  <a:srgbClr val="002060"/>
                </a:solidFill>
                <a:cs typeface="Calibri" pitchFamily="34" charset="0"/>
              </a:rPr>
              <a:t>, </a:t>
            </a:r>
            <a:r>
              <a:rPr lang="en-US" sz="2400" b="1" dirty="0" err="1">
                <a:solidFill>
                  <a:srgbClr val="002060"/>
                </a:solidFill>
                <a:cs typeface="Calibri" pitchFamily="34" charset="0"/>
              </a:rPr>
              <a:t>không</a:t>
            </a:r>
            <a:r>
              <a:rPr lang="en-US" sz="2400" b="1" dirty="0">
                <a:solidFill>
                  <a:srgbClr val="002060"/>
                </a:solidFill>
                <a:cs typeface="Calibri" pitchFamily="34" charset="0"/>
              </a:rPr>
              <a:t> </a:t>
            </a:r>
            <a:r>
              <a:rPr lang="en-US" sz="2400" b="1" dirty="0" err="1">
                <a:solidFill>
                  <a:srgbClr val="002060"/>
                </a:solidFill>
                <a:cs typeface="Calibri" pitchFamily="34" charset="0"/>
              </a:rPr>
              <a:t>gian</a:t>
            </a:r>
            <a:endParaRPr lang="en-US" sz="2400" b="1" dirty="0">
              <a:solidFill>
                <a:srgbClr val="002060"/>
              </a:solidFill>
              <a:cs typeface="Calibri" pitchFamily="34" charset="0"/>
            </a:endParaRPr>
          </a:p>
          <a:p>
            <a:pPr>
              <a:buClr>
                <a:srgbClr val="0033CC"/>
              </a:buClr>
              <a:defRPr/>
            </a:pPr>
            <a:endParaRPr lang="en-US" sz="2400" b="1" dirty="0">
              <a:solidFill>
                <a:srgbClr val="002060"/>
              </a:solidFill>
              <a:cs typeface="Calibri" pitchFamily="34" charset="0"/>
            </a:endParaRPr>
          </a:p>
          <a:p>
            <a:pPr>
              <a:buClr>
                <a:srgbClr val="0033CC"/>
              </a:buClr>
              <a:defRPr/>
            </a:pPr>
            <a:r>
              <a:rPr lang="en-US" sz="2400" b="1" dirty="0" err="1"/>
              <a:t>Ví</a:t>
            </a:r>
            <a:r>
              <a:rPr lang="en-US" sz="2400" b="1" dirty="0"/>
              <a:t> </a:t>
            </a:r>
            <a:r>
              <a:rPr lang="en-US" sz="2400" b="1" dirty="0" err="1"/>
              <a:t>dụ</a:t>
            </a:r>
            <a:r>
              <a:rPr lang="en-US" sz="2400" b="1" dirty="0"/>
              <a:t>:</a:t>
            </a:r>
          </a:p>
          <a:p>
            <a:pPr marL="342900" indent="-342900">
              <a:buClr>
                <a:srgbClr val="0033CC"/>
              </a:buClr>
              <a:buFont typeface="Wingdings" pitchFamily="2" charset="2"/>
              <a:buChar char="Ø"/>
              <a:defRPr/>
            </a:pPr>
            <a:r>
              <a:rPr lang="en-US" sz="2000" b="1" dirty="0"/>
              <a:t>Nam </a:t>
            </a:r>
            <a:r>
              <a:rPr lang="en-US" sz="2000" b="1" dirty="0" err="1"/>
              <a:t>giới</a:t>
            </a:r>
            <a:r>
              <a:rPr lang="en-US" sz="2000" b="1" dirty="0"/>
              <a:t> </a:t>
            </a:r>
            <a:r>
              <a:rPr lang="en-US" sz="2000" b="1" dirty="0" err="1"/>
              <a:t>có</a:t>
            </a:r>
            <a:r>
              <a:rPr lang="en-US" sz="2000" b="1" dirty="0"/>
              <a:t> </a:t>
            </a:r>
            <a:r>
              <a:rPr lang="en-US" sz="2000" b="1" dirty="0" err="1"/>
              <a:t>thể</a:t>
            </a:r>
            <a:r>
              <a:rPr lang="en-US" sz="2000" b="1" dirty="0"/>
              <a:t> </a:t>
            </a:r>
            <a:r>
              <a:rPr lang="en-US" sz="2000" b="1" dirty="0" err="1"/>
              <a:t>dịu</a:t>
            </a:r>
            <a:r>
              <a:rPr lang="en-US" sz="2000" b="1" dirty="0"/>
              <a:t> </a:t>
            </a:r>
            <a:r>
              <a:rPr lang="en-US" sz="2000" b="1" dirty="0" err="1"/>
              <a:t>dàng</a:t>
            </a:r>
            <a:r>
              <a:rPr lang="en-US" sz="2000" b="1" dirty="0"/>
              <a:t>, </a:t>
            </a:r>
            <a:r>
              <a:rPr lang="en-US" sz="2000" b="1" dirty="0" err="1"/>
              <a:t>khéo</a:t>
            </a:r>
            <a:r>
              <a:rPr lang="en-US" sz="2000" b="1" dirty="0"/>
              <a:t> </a:t>
            </a:r>
            <a:r>
              <a:rPr lang="en-US" sz="2000" b="1" dirty="0" err="1"/>
              <a:t>tay</a:t>
            </a:r>
            <a:r>
              <a:rPr lang="en-US" sz="2000" b="1" dirty="0"/>
              <a:t>, </a:t>
            </a:r>
            <a:r>
              <a:rPr lang="en-US" sz="2000" b="1" dirty="0" err="1"/>
              <a:t>làm</a:t>
            </a:r>
            <a:r>
              <a:rPr lang="en-US" sz="2000" b="1" dirty="0"/>
              <a:t> </a:t>
            </a:r>
            <a:r>
              <a:rPr lang="en-US" sz="2000" b="1" dirty="0" err="1"/>
              <a:t>nội</a:t>
            </a:r>
            <a:r>
              <a:rPr lang="en-US" sz="2000" b="1" dirty="0"/>
              <a:t> </a:t>
            </a:r>
            <a:r>
              <a:rPr lang="en-US" sz="2000" b="1" dirty="0" err="1"/>
              <a:t>trợ</a:t>
            </a:r>
            <a:r>
              <a:rPr lang="en-US" sz="2000" b="1" dirty="0"/>
              <a:t> </a:t>
            </a:r>
            <a:r>
              <a:rPr lang="en-US" sz="2000" b="1" dirty="0" err="1"/>
              <a:t>giỏi</a:t>
            </a:r>
            <a:endParaRPr lang="en-US" sz="2000" b="1" dirty="0"/>
          </a:p>
          <a:p>
            <a:pPr marL="342900" indent="-342900">
              <a:buClr>
                <a:srgbClr val="0033CC"/>
              </a:buClr>
              <a:buFont typeface="Wingdings" pitchFamily="2" charset="2"/>
              <a:buChar char="Ø"/>
              <a:defRPr/>
            </a:pPr>
            <a:r>
              <a:rPr lang="en-US" sz="2000" b="1" dirty="0" err="1"/>
              <a:t>Phụ</a:t>
            </a:r>
            <a:r>
              <a:rPr lang="en-US" sz="2000" b="1" dirty="0"/>
              <a:t> </a:t>
            </a:r>
            <a:r>
              <a:rPr lang="en-US" sz="2000" b="1" dirty="0" err="1"/>
              <a:t>nữ</a:t>
            </a:r>
            <a:r>
              <a:rPr lang="en-US" sz="2000" b="1" dirty="0"/>
              <a:t> </a:t>
            </a:r>
            <a:r>
              <a:rPr lang="en-US" sz="2000" b="1" dirty="0" err="1"/>
              <a:t>có</a:t>
            </a:r>
            <a:r>
              <a:rPr lang="en-US" sz="2000" b="1" dirty="0"/>
              <a:t> </a:t>
            </a:r>
            <a:r>
              <a:rPr lang="en-US" sz="2000" b="1" dirty="0" err="1"/>
              <a:t>thể</a:t>
            </a:r>
            <a:r>
              <a:rPr lang="en-US" sz="2000" b="1" dirty="0"/>
              <a:t> </a:t>
            </a:r>
            <a:r>
              <a:rPr lang="en-US" sz="2000" b="1" dirty="0" err="1"/>
              <a:t>mạnh</a:t>
            </a:r>
            <a:r>
              <a:rPr lang="en-US" sz="2000" b="1" dirty="0"/>
              <a:t> </a:t>
            </a:r>
            <a:r>
              <a:rPr lang="en-US" sz="2000" b="1" dirty="0" err="1"/>
              <a:t>mẽ</a:t>
            </a:r>
            <a:r>
              <a:rPr lang="en-US" sz="2000" b="1" dirty="0"/>
              <a:t>, </a:t>
            </a:r>
            <a:r>
              <a:rPr lang="en-US" sz="2000" b="1" dirty="0" err="1"/>
              <a:t>quyết</a:t>
            </a:r>
            <a:r>
              <a:rPr lang="en-US" sz="2000" b="1" dirty="0"/>
              <a:t> </a:t>
            </a:r>
            <a:r>
              <a:rPr lang="en-US" sz="2000" b="1" dirty="0" err="1"/>
              <a:t>đoán</a:t>
            </a:r>
            <a:r>
              <a:rPr lang="en-US" sz="2000" b="1" dirty="0"/>
              <a:t>, </a:t>
            </a:r>
            <a:r>
              <a:rPr lang="en-US" sz="2000" b="1" dirty="0" err="1"/>
              <a:t>làm</a:t>
            </a:r>
            <a:r>
              <a:rPr lang="en-US" sz="2000" b="1" dirty="0"/>
              <a:t> </a:t>
            </a:r>
            <a:r>
              <a:rPr lang="en-US" sz="2000" b="1" dirty="0" err="1"/>
              <a:t>tổng</a:t>
            </a:r>
            <a:r>
              <a:rPr lang="en-US" sz="2000" b="1" dirty="0"/>
              <a:t> </a:t>
            </a:r>
            <a:r>
              <a:rPr lang="en-US" sz="2000" b="1" dirty="0" err="1"/>
              <a:t>thống</a:t>
            </a:r>
            <a:r>
              <a:rPr lang="en-US" sz="2000" b="1" dirty="0"/>
              <a:t>, phi </a:t>
            </a:r>
            <a:r>
              <a:rPr lang="en-US" sz="2000" b="1" dirty="0" err="1"/>
              <a:t>công</a:t>
            </a:r>
            <a:r>
              <a:rPr lang="en-US" sz="2000" b="1" dirty="0"/>
              <a:t> </a:t>
            </a:r>
            <a:r>
              <a:rPr lang="en-US" sz="2000" b="1" dirty="0" err="1"/>
              <a:t>giỏi</a:t>
            </a:r>
            <a:endParaRPr lang="en-US" sz="2000" b="1" dirty="0"/>
          </a:p>
          <a:p>
            <a:pPr>
              <a:buClr>
                <a:srgbClr val="0033CC"/>
              </a:buClr>
              <a:buFont typeface="Wingdings" pitchFamily="2" charset="2"/>
              <a:buChar char="F"/>
              <a:defRPr/>
            </a:pPr>
            <a:endParaRPr lang="en-US" sz="2400" b="1" dirty="0">
              <a:solidFill>
                <a:srgbClr val="002060"/>
              </a:solidFill>
              <a:cs typeface="Calibri" pitchFamily="34" charset="0"/>
            </a:endParaRPr>
          </a:p>
        </p:txBody>
      </p:sp>
      <p:sp>
        <p:nvSpPr>
          <p:cNvPr id="7" name="AutoShape 4"/>
          <p:cNvSpPr>
            <a:spLocks noChangeArrowheads="1"/>
          </p:cNvSpPr>
          <p:nvPr/>
        </p:nvSpPr>
        <p:spPr bwMode="auto">
          <a:xfrm>
            <a:off x="0" y="1219200"/>
            <a:ext cx="4495800" cy="5334000"/>
          </a:xfrm>
          <a:prstGeom prst="wedgeRoundRectCallout">
            <a:avLst>
              <a:gd name="adj1" fmla="val 51509"/>
              <a:gd name="adj2" fmla="val -57421"/>
              <a:gd name="adj3" fmla="val 16667"/>
            </a:avLst>
          </a:prstGeom>
          <a:solidFill>
            <a:srgbClr val="FFCCCC"/>
          </a:solidFill>
          <a:ln w="9525">
            <a:solidFill>
              <a:schemeClr val="tx1"/>
            </a:solidFill>
            <a:miter lim="800000"/>
            <a:headEnd/>
            <a:tailEnd/>
          </a:ln>
        </p:spPr>
        <p:txBody>
          <a:bodyPr/>
          <a:lstStyle/>
          <a:p>
            <a:pPr algn="ctr">
              <a:buFont typeface="Symbol" pitchFamily="18" charset="2"/>
              <a:buNone/>
              <a:defRPr/>
            </a:pPr>
            <a:r>
              <a:rPr lang="en-US" sz="2800" b="1" dirty="0">
                <a:solidFill>
                  <a:srgbClr val="C00000"/>
                </a:solidFill>
              </a:rPr>
              <a:t>GIỚI TÍNH</a:t>
            </a:r>
          </a:p>
          <a:p>
            <a:pPr marL="241300" indent="-241300">
              <a:buClr>
                <a:srgbClr val="0033CC"/>
              </a:buClr>
              <a:buFont typeface="Wingdings" pitchFamily="2" charset="2"/>
              <a:buChar char="§"/>
              <a:defRPr/>
            </a:pPr>
            <a:r>
              <a:rPr lang="en-US" sz="2400" b="1" dirty="0" err="1">
                <a:solidFill>
                  <a:srgbClr val="990000"/>
                </a:solidFill>
              </a:rPr>
              <a:t>Bẩm</a:t>
            </a:r>
            <a:r>
              <a:rPr lang="en-US" sz="2400" b="1" dirty="0">
                <a:solidFill>
                  <a:srgbClr val="990000"/>
                </a:solidFill>
              </a:rPr>
              <a:t> </a:t>
            </a:r>
            <a:r>
              <a:rPr lang="en-US" sz="2400" b="1" dirty="0" err="1">
                <a:solidFill>
                  <a:srgbClr val="990000"/>
                </a:solidFill>
              </a:rPr>
              <a:t>sinh</a:t>
            </a:r>
            <a:r>
              <a:rPr lang="en-US" sz="2400" b="1" dirty="0">
                <a:solidFill>
                  <a:srgbClr val="990000"/>
                </a:solidFill>
              </a:rPr>
              <a:t>, </a:t>
            </a:r>
            <a:r>
              <a:rPr lang="en-US" sz="2400" b="1" dirty="0" err="1">
                <a:solidFill>
                  <a:srgbClr val="990000"/>
                </a:solidFill>
              </a:rPr>
              <a:t>được</a:t>
            </a:r>
            <a:r>
              <a:rPr lang="en-US" sz="2400" b="1" dirty="0">
                <a:solidFill>
                  <a:srgbClr val="990000"/>
                </a:solidFill>
              </a:rPr>
              <a:t> </a:t>
            </a:r>
            <a:r>
              <a:rPr lang="en-US" sz="2400" b="1" dirty="0" err="1">
                <a:solidFill>
                  <a:srgbClr val="990000"/>
                </a:solidFill>
              </a:rPr>
              <a:t>xác</a:t>
            </a:r>
            <a:r>
              <a:rPr lang="en-US" sz="2400" b="1" dirty="0">
                <a:solidFill>
                  <a:srgbClr val="990000"/>
                </a:solidFill>
              </a:rPr>
              <a:t> </a:t>
            </a:r>
            <a:r>
              <a:rPr lang="en-US" sz="2400" b="1" dirty="0" err="1">
                <a:solidFill>
                  <a:srgbClr val="990000"/>
                </a:solidFill>
              </a:rPr>
              <a:t>định</a:t>
            </a:r>
            <a:r>
              <a:rPr lang="en-US" sz="2400" b="1" dirty="0">
                <a:solidFill>
                  <a:srgbClr val="990000"/>
                </a:solidFill>
              </a:rPr>
              <a:t> </a:t>
            </a:r>
            <a:r>
              <a:rPr lang="en-US" sz="2400" b="1" dirty="0" err="1">
                <a:solidFill>
                  <a:srgbClr val="990000"/>
                </a:solidFill>
              </a:rPr>
              <a:t>từ</a:t>
            </a:r>
            <a:r>
              <a:rPr lang="en-US" sz="2400" b="1" dirty="0">
                <a:solidFill>
                  <a:srgbClr val="990000"/>
                </a:solidFill>
              </a:rPr>
              <a:t> </a:t>
            </a:r>
            <a:r>
              <a:rPr lang="en-US" sz="2400" b="1" dirty="0" err="1">
                <a:solidFill>
                  <a:srgbClr val="990000"/>
                </a:solidFill>
              </a:rPr>
              <a:t>lúc</a:t>
            </a:r>
            <a:r>
              <a:rPr lang="en-US" sz="2400" b="1" dirty="0">
                <a:solidFill>
                  <a:srgbClr val="990000"/>
                </a:solidFill>
              </a:rPr>
              <a:t> </a:t>
            </a:r>
            <a:r>
              <a:rPr lang="en-US" sz="2400" b="1" dirty="0" err="1">
                <a:solidFill>
                  <a:srgbClr val="990000"/>
                </a:solidFill>
              </a:rPr>
              <a:t>thai</a:t>
            </a:r>
            <a:r>
              <a:rPr lang="en-US" sz="2400" b="1" dirty="0">
                <a:solidFill>
                  <a:srgbClr val="990000"/>
                </a:solidFill>
              </a:rPr>
              <a:t> </a:t>
            </a:r>
            <a:r>
              <a:rPr lang="en-US" sz="2400" b="1" dirty="0" err="1">
                <a:solidFill>
                  <a:srgbClr val="990000"/>
                </a:solidFill>
              </a:rPr>
              <a:t>nhi</a:t>
            </a:r>
            <a:endParaRPr lang="en-US" sz="2400" b="1" dirty="0">
              <a:solidFill>
                <a:srgbClr val="990000"/>
              </a:solidFill>
            </a:endParaRPr>
          </a:p>
          <a:p>
            <a:pPr marL="241300" indent="-241300">
              <a:buClr>
                <a:srgbClr val="0033CC"/>
              </a:buClr>
              <a:buFont typeface="Wingdings" pitchFamily="2" charset="2"/>
              <a:buChar char="§"/>
              <a:defRPr/>
            </a:pPr>
            <a:r>
              <a:rPr lang="en-US" sz="2400" b="1" dirty="0" err="1">
                <a:solidFill>
                  <a:srgbClr val="990000"/>
                </a:solidFill>
              </a:rPr>
              <a:t>Đồng</a:t>
            </a:r>
            <a:r>
              <a:rPr lang="en-US" sz="2400" b="1" dirty="0">
                <a:solidFill>
                  <a:srgbClr val="990000"/>
                </a:solidFill>
              </a:rPr>
              <a:t> </a:t>
            </a:r>
            <a:r>
              <a:rPr lang="en-US" sz="2400" b="1" dirty="0" err="1">
                <a:solidFill>
                  <a:srgbClr val="990000"/>
                </a:solidFill>
              </a:rPr>
              <a:t>nhất</a:t>
            </a:r>
            <a:r>
              <a:rPr lang="en-US" sz="2400" b="1" dirty="0">
                <a:solidFill>
                  <a:srgbClr val="990000"/>
                </a:solidFill>
              </a:rPr>
              <a:t>, </a:t>
            </a:r>
            <a:r>
              <a:rPr lang="en-US" sz="2400" b="1" dirty="0" err="1">
                <a:solidFill>
                  <a:srgbClr val="990000"/>
                </a:solidFill>
              </a:rPr>
              <a:t>phổ</a:t>
            </a:r>
            <a:r>
              <a:rPr lang="en-US" sz="2400" b="1" dirty="0">
                <a:solidFill>
                  <a:srgbClr val="990000"/>
                </a:solidFill>
              </a:rPr>
              <a:t> </a:t>
            </a:r>
            <a:r>
              <a:rPr lang="en-US" sz="2400" b="1" dirty="0" err="1">
                <a:solidFill>
                  <a:srgbClr val="990000"/>
                </a:solidFill>
              </a:rPr>
              <a:t>biến</a:t>
            </a:r>
            <a:r>
              <a:rPr lang="en-US" sz="2400" b="1" dirty="0">
                <a:solidFill>
                  <a:srgbClr val="990000"/>
                </a:solidFill>
              </a:rPr>
              <a:t> </a:t>
            </a:r>
            <a:r>
              <a:rPr lang="en-US" sz="2400" b="1" dirty="0" err="1">
                <a:solidFill>
                  <a:srgbClr val="990000"/>
                </a:solidFill>
              </a:rPr>
              <a:t>trên</a:t>
            </a:r>
            <a:r>
              <a:rPr lang="en-US" sz="2400" b="1" dirty="0">
                <a:solidFill>
                  <a:srgbClr val="990000"/>
                </a:solidFill>
              </a:rPr>
              <a:t> </a:t>
            </a:r>
            <a:r>
              <a:rPr lang="en-US" sz="2400" b="1" dirty="0" err="1">
                <a:solidFill>
                  <a:srgbClr val="990000"/>
                </a:solidFill>
              </a:rPr>
              <a:t>toàn</a:t>
            </a:r>
            <a:r>
              <a:rPr lang="en-US" sz="2400" b="1" dirty="0">
                <a:solidFill>
                  <a:srgbClr val="990000"/>
                </a:solidFill>
              </a:rPr>
              <a:t> </a:t>
            </a:r>
            <a:r>
              <a:rPr lang="en-US" sz="2400" b="1" dirty="0" err="1">
                <a:solidFill>
                  <a:srgbClr val="990000"/>
                </a:solidFill>
              </a:rPr>
              <a:t>thế</a:t>
            </a:r>
            <a:r>
              <a:rPr lang="en-US" sz="2400" b="1" dirty="0">
                <a:solidFill>
                  <a:srgbClr val="990000"/>
                </a:solidFill>
              </a:rPr>
              <a:t> </a:t>
            </a:r>
            <a:r>
              <a:rPr lang="en-US" sz="2400" b="1" dirty="0" err="1">
                <a:solidFill>
                  <a:srgbClr val="990000"/>
                </a:solidFill>
              </a:rPr>
              <a:t>giới</a:t>
            </a:r>
            <a:endParaRPr lang="en-US" sz="2400" b="1" dirty="0">
              <a:solidFill>
                <a:srgbClr val="990000"/>
              </a:solidFill>
            </a:endParaRPr>
          </a:p>
          <a:p>
            <a:pPr marL="241300" indent="-241300">
              <a:buClr>
                <a:srgbClr val="0033CC"/>
              </a:buClr>
              <a:buFont typeface="Wingdings" pitchFamily="2" charset="2"/>
              <a:buChar char="§"/>
              <a:defRPr/>
            </a:pPr>
            <a:r>
              <a:rPr lang="en-US" sz="2400" b="1" dirty="0" err="1">
                <a:solidFill>
                  <a:srgbClr val="990000"/>
                </a:solidFill>
              </a:rPr>
              <a:t>Không</a:t>
            </a:r>
            <a:r>
              <a:rPr lang="en-US" sz="2400" b="1" dirty="0">
                <a:solidFill>
                  <a:srgbClr val="990000"/>
                </a:solidFill>
              </a:rPr>
              <a:t> </a:t>
            </a:r>
            <a:r>
              <a:rPr lang="en-US" sz="2400" b="1" dirty="0" err="1">
                <a:solidFill>
                  <a:srgbClr val="990000"/>
                </a:solidFill>
              </a:rPr>
              <a:t>thay</a:t>
            </a:r>
            <a:r>
              <a:rPr lang="en-US" sz="2400" b="1" dirty="0">
                <a:solidFill>
                  <a:srgbClr val="990000"/>
                </a:solidFill>
              </a:rPr>
              <a:t> </a:t>
            </a:r>
            <a:r>
              <a:rPr lang="en-US" sz="2400" b="1" dirty="0" err="1">
                <a:solidFill>
                  <a:srgbClr val="990000"/>
                </a:solidFill>
              </a:rPr>
              <a:t>đổi</a:t>
            </a:r>
            <a:r>
              <a:rPr lang="en-US" sz="2400" b="1" dirty="0">
                <a:solidFill>
                  <a:srgbClr val="990000"/>
                </a:solidFill>
              </a:rPr>
              <a:t> </a:t>
            </a:r>
            <a:r>
              <a:rPr lang="en-US" sz="2400" b="1" dirty="0" err="1">
                <a:solidFill>
                  <a:srgbClr val="990000"/>
                </a:solidFill>
              </a:rPr>
              <a:t>theo</a:t>
            </a:r>
            <a:r>
              <a:rPr lang="en-US" sz="2400" b="1" dirty="0">
                <a:solidFill>
                  <a:srgbClr val="990000"/>
                </a:solidFill>
              </a:rPr>
              <a:t> </a:t>
            </a:r>
            <a:r>
              <a:rPr lang="en-US" sz="2400" b="1" dirty="0" err="1">
                <a:solidFill>
                  <a:srgbClr val="990000"/>
                </a:solidFill>
              </a:rPr>
              <a:t>không</a:t>
            </a:r>
            <a:r>
              <a:rPr lang="en-US" sz="2400" b="1" dirty="0">
                <a:solidFill>
                  <a:srgbClr val="990000"/>
                </a:solidFill>
              </a:rPr>
              <a:t> </a:t>
            </a:r>
            <a:r>
              <a:rPr lang="en-US" sz="2400" b="1" dirty="0" err="1">
                <a:solidFill>
                  <a:srgbClr val="990000"/>
                </a:solidFill>
              </a:rPr>
              <a:t>gian</a:t>
            </a:r>
            <a:r>
              <a:rPr lang="en-US" sz="2400" b="1" dirty="0">
                <a:solidFill>
                  <a:srgbClr val="990000"/>
                </a:solidFill>
              </a:rPr>
              <a:t>, </a:t>
            </a:r>
            <a:r>
              <a:rPr lang="en-US" sz="2400" b="1" dirty="0" err="1">
                <a:solidFill>
                  <a:srgbClr val="990000"/>
                </a:solidFill>
              </a:rPr>
              <a:t>thời</a:t>
            </a:r>
            <a:r>
              <a:rPr lang="en-US" sz="2400" b="1" dirty="0">
                <a:solidFill>
                  <a:srgbClr val="990000"/>
                </a:solidFill>
              </a:rPr>
              <a:t> </a:t>
            </a:r>
            <a:r>
              <a:rPr lang="en-US" sz="2400" b="1" dirty="0" err="1">
                <a:solidFill>
                  <a:srgbClr val="990000"/>
                </a:solidFill>
              </a:rPr>
              <a:t>gian</a:t>
            </a:r>
            <a:endParaRPr lang="en-US" sz="2400" b="1" dirty="0">
              <a:solidFill>
                <a:srgbClr val="990000"/>
              </a:solidFill>
            </a:endParaRPr>
          </a:p>
          <a:p>
            <a:pPr>
              <a:buClr>
                <a:srgbClr val="0033CC"/>
              </a:buClr>
              <a:defRPr/>
            </a:pPr>
            <a:endParaRPr lang="en-US" sz="2400" b="1" dirty="0">
              <a:solidFill>
                <a:srgbClr val="990000"/>
              </a:solidFill>
            </a:endParaRPr>
          </a:p>
          <a:p>
            <a:pPr>
              <a:buClr>
                <a:srgbClr val="0033CC"/>
              </a:buClr>
              <a:defRPr/>
            </a:pPr>
            <a:r>
              <a:rPr lang="en-US" sz="2400" b="1" dirty="0" err="1"/>
              <a:t>Ví</a:t>
            </a:r>
            <a:r>
              <a:rPr lang="en-US" sz="2400" b="1" dirty="0"/>
              <a:t> </a:t>
            </a:r>
            <a:r>
              <a:rPr lang="en-US" sz="2400" b="1" dirty="0" err="1"/>
              <a:t>dụ</a:t>
            </a:r>
            <a:r>
              <a:rPr lang="en-US" sz="2400" b="1" dirty="0"/>
              <a:t>:</a:t>
            </a:r>
          </a:p>
          <a:p>
            <a:pPr marL="342900" indent="-342900">
              <a:buClr>
                <a:srgbClr val="0033CC"/>
              </a:buClr>
              <a:buFont typeface="Wingdings" pitchFamily="2" charset="2"/>
              <a:buChar char="Ø"/>
              <a:defRPr/>
            </a:pPr>
            <a:r>
              <a:rPr lang="en-US" sz="2000" b="1" dirty="0"/>
              <a:t>Nam </a:t>
            </a:r>
            <a:r>
              <a:rPr lang="en-US" sz="2000" b="1" dirty="0" err="1"/>
              <a:t>giới</a:t>
            </a:r>
            <a:r>
              <a:rPr lang="en-US" sz="2000" b="1" dirty="0"/>
              <a:t> </a:t>
            </a:r>
            <a:r>
              <a:rPr lang="en-US" sz="2000" b="1" dirty="0" err="1"/>
              <a:t>không</a:t>
            </a:r>
            <a:r>
              <a:rPr lang="en-US" sz="2000" b="1" dirty="0"/>
              <a:t> </a:t>
            </a:r>
            <a:r>
              <a:rPr lang="en-US" sz="2000" b="1" dirty="0" err="1"/>
              <a:t>thể</a:t>
            </a:r>
            <a:r>
              <a:rPr lang="en-US" sz="2000" b="1" dirty="0"/>
              <a:t> </a:t>
            </a:r>
            <a:r>
              <a:rPr lang="en-US" sz="2000" b="1" dirty="0" err="1"/>
              <a:t>mang</a:t>
            </a:r>
            <a:r>
              <a:rPr lang="en-US" sz="2000" b="1" dirty="0"/>
              <a:t> </a:t>
            </a:r>
            <a:r>
              <a:rPr lang="en-US" sz="2000" b="1" dirty="0" err="1"/>
              <a:t>thai</a:t>
            </a:r>
            <a:r>
              <a:rPr lang="en-US" sz="2000" b="1" dirty="0"/>
              <a:t>, </a:t>
            </a:r>
          </a:p>
          <a:p>
            <a:pPr marL="342900" indent="-342900">
              <a:buClr>
                <a:srgbClr val="0033CC"/>
              </a:buClr>
              <a:buFont typeface="Wingdings" pitchFamily="2" charset="2"/>
              <a:buChar char="Ø"/>
              <a:defRPr/>
            </a:pPr>
            <a:r>
              <a:rPr lang="en-US" sz="2000" b="1" dirty="0" err="1"/>
              <a:t>Phụ</a:t>
            </a:r>
            <a:r>
              <a:rPr lang="en-US" sz="2000" b="1" dirty="0"/>
              <a:t> </a:t>
            </a:r>
            <a:r>
              <a:rPr lang="en-US" sz="2000" b="1" dirty="0" err="1"/>
              <a:t>nữ</a:t>
            </a:r>
            <a:r>
              <a:rPr lang="en-US" sz="2000" b="1" dirty="0"/>
              <a:t> </a:t>
            </a:r>
            <a:r>
              <a:rPr lang="en-US" sz="2000" b="1" dirty="0" err="1"/>
              <a:t>không</a:t>
            </a:r>
            <a:r>
              <a:rPr lang="en-US" sz="2000" b="1" dirty="0"/>
              <a:t> </a:t>
            </a:r>
            <a:r>
              <a:rPr lang="en-US" sz="2000" b="1" dirty="0" err="1"/>
              <a:t>thể</a:t>
            </a:r>
            <a:r>
              <a:rPr lang="en-US" sz="2000" b="1" dirty="0"/>
              <a:t> </a:t>
            </a:r>
            <a:r>
              <a:rPr lang="en-US" sz="2000" b="1" dirty="0" err="1"/>
              <a:t>có</a:t>
            </a:r>
            <a:r>
              <a:rPr lang="en-US" sz="2000" b="1" dirty="0"/>
              <a:t> </a:t>
            </a:r>
            <a:r>
              <a:rPr lang="en-US" sz="2000" b="1" dirty="0" err="1"/>
              <a:t>tinh</a:t>
            </a:r>
            <a:r>
              <a:rPr lang="en-US" sz="2000" b="1" dirty="0"/>
              <a:t> </a:t>
            </a:r>
            <a:r>
              <a:rPr lang="en-US" sz="2000" b="1" dirty="0" err="1"/>
              <a:t>trùng</a:t>
            </a:r>
            <a:endParaRPr lang="en-US" sz="2000" b="1" dirty="0"/>
          </a:p>
          <a:p>
            <a:pPr>
              <a:buClr>
                <a:srgbClr val="0033CC"/>
              </a:buClr>
              <a:buFont typeface="Wingdings" pitchFamily="2" charset="2"/>
              <a:buChar char="F"/>
              <a:defRPr/>
            </a:pPr>
            <a:endParaRPr lang="en-US" sz="2400" b="1" dirty="0">
              <a:solidFill>
                <a:srgbClr val="99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381000" y="16764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68325" indent="-568325" algn="just">
              <a:lnSpc>
                <a:spcPct val="90000"/>
              </a:lnSpc>
              <a:spcBef>
                <a:spcPct val="20000"/>
              </a:spcBef>
              <a:spcAft>
                <a:spcPct val="40000"/>
              </a:spcAft>
              <a:buClr>
                <a:srgbClr val="FF0000"/>
              </a:buClr>
              <a:buSzPct val="90000"/>
              <a:buFont typeface="Wingdings" pitchFamily="2" charset="2"/>
              <a:buChar char=""/>
            </a:pPr>
            <a:r>
              <a:rPr lang="en-US" sz="3000" b="1" dirty="0" err="1">
                <a:latin typeface="Calibri" pitchFamily="34" charset="0"/>
                <a:cs typeface="Times New Roman" pitchFamily="18" charset="0"/>
              </a:rPr>
              <a:t>Giới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thường</a:t>
            </a:r>
            <a:r>
              <a:rPr lang="en-US" sz="3000" b="1" dirty="0">
                <a:latin typeface="Calibri" pitchFamily="34" charset="0"/>
                <a:cs typeface="Times New Roman" pitchFamily="18" charset="0"/>
              </a:rPr>
              <a:t> </a:t>
            </a:r>
            <a:r>
              <a:rPr lang="en-US" sz="3000" b="1" dirty="0" err="1">
                <a:solidFill>
                  <a:srgbClr val="FF0000"/>
                </a:solidFill>
                <a:latin typeface="Calibri" pitchFamily="34" charset="0"/>
                <a:cs typeface="Times New Roman" pitchFamily="18" charset="0"/>
              </a:rPr>
              <a:t>bị</a:t>
            </a:r>
            <a:r>
              <a:rPr lang="en-US" sz="3000" b="1" dirty="0">
                <a:solidFill>
                  <a:srgbClr val="FF0000"/>
                </a:solidFill>
                <a:latin typeface="Calibri" pitchFamily="34" charset="0"/>
                <a:cs typeface="Times New Roman" pitchFamily="18" charset="0"/>
              </a:rPr>
              <a:t> </a:t>
            </a:r>
            <a:r>
              <a:rPr lang="en-US" sz="3000" b="1" dirty="0" err="1">
                <a:solidFill>
                  <a:srgbClr val="FF0000"/>
                </a:solidFill>
                <a:latin typeface="Calibri" pitchFamily="34" charset="0"/>
                <a:cs typeface="Times New Roman" pitchFamily="18" charset="0"/>
              </a:rPr>
              <a:t>hiểu</a:t>
            </a:r>
            <a:r>
              <a:rPr lang="en-US" sz="3000" b="1" dirty="0">
                <a:solidFill>
                  <a:srgbClr val="FF0000"/>
                </a:solidFill>
                <a:latin typeface="Calibri" pitchFamily="34" charset="0"/>
                <a:cs typeface="Times New Roman" pitchFamily="18" charset="0"/>
              </a:rPr>
              <a:t> </a:t>
            </a:r>
            <a:r>
              <a:rPr lang="en-US" sz="3000" b="1" dirty="0" err="1">
                <a:solidFill>
                  <a:srgbClr val="FF0000"/>
                </a:solidFill>
                <a:latin typeface="Calibri" pitchFamily="34" charset="0"/>
                <a:cs typeface="Times New Roman" pitchFamily="18" charset="0"/>
              </a:rPr>
              <a:t>lầm</a:t>
            </a:r>
            <a:r>
              <a:rPr lang="en-US" sz="3000" b="1" dirty="0">
                <a:solidFill>
                  <a:srgbClr val="FF0000"/>
                </a:solidFill>
                <a:latin typeface="Calibri" pitchFamily="34" charset="0"/>
                <a:cs typeface="Times New Roman" pitchFamily="18" charset="0"/>
              </a:rPr>
              <a:t> </a:t>
            </a:r>
            <a:r>
              <a:rPr lang="en-US" sz="3000" b="1" dirty="0" err="1">
                <a:latin typeface="Calibri" pitchFamily="34" charset="0"/>
                <a:cs typeface="Times New Roman" pitchFamily="18" charset="0"/>
              </a:rPr>
              <a:t>là</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giới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tính</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hoặc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dùng</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để</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chỉ</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phụ</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nữ</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và</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trẻ</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em</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gái</a:t>
            </a:r>
            <a:r>
              <a:rPr lang="en-US" sz="3000" b="1" dirty="0">
                <a:latin typeface="Calibri" pitchFamily="34" charset="0"/>
                <a:cs typeface="Times New Roman" pitchFamily="18" charset="0"/>
              </a:rPr>
              <a:t>.</a:t>
            </a:r>
          </a:p>
          <a:p>
            <a:pPr marL="568325" indent="-568325" algn="just">
              <a:lnSpc>
                <a:spcPct val="90000"/>
              </a:lnSpc>
              <a:spcBef>
                <a:spcPct val="20000"/>
              </a:spcBef>
              <a:spcAft>
                <a:spcPct val="40000"/>
              </a:spcAft>
              <a:buClr>
                <a:srgbClr val="FF0000"/>
              </a:buClr>
              <a:buSzPct val="90000"/>
              <a:buFont typeface="Wingdings" pitchFamily="2" charset="2"/>
              <a:buChar char=""/>
            </a:pPr>
            <a:r>
              <a:rPr lang="en-US" sz="3000" b="1" dirty="0" err="1">
                <a:latin typeface="Calibri" pitchFamily="34" charset="0"/>
                <a:cs typeface="Times New Roman" pitchFamily="18" charset="0"/>
              </a:rPr>
              <a:t>Người</a:t>
            </a:r>
            <a:r>
              <a:rPr lang="en-US" sz="3000" b="1" dirty="0">
                <a:latin typeface="Calibri" pitchFamily="34" charset="0"/>
                <a:cs typeface="Times New Roman" pitchFamily="18" charset="0"/>
              </a:rPr>
              <a:t> ta </a:t>
            </a:r>
            <a:r>
              <a:rPr lang="en-US" sz="3000" b="1" dirty="0" err="1">
                <a:latin typeface="Calibri" pitchFamily="34" charset="0"/>
                <a:cs typeface="Times New Roman" pitchFamily="18" charset="0"/>
              </a:rPr>
              <a:t>thường</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dựa</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vào</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đặc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điểm</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giới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tính</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để</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giải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thích</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cho</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sự</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khác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biệt</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về</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giới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khác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biệt</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về</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xã</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hội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giữa</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nam</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và</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nữ</a:t>
            </a:r>
            <a:r>
              <a:rPr lang="en-US" sz="3000" b="1" dirty="0">
                <a:latin typeface="Calibri" pitchFamily="34" charset="0"/>
                <a:cs typeface="Times New Roman" pitchFamily="18" charset="0"/>
              </a:rPr>
              <a:t>.</a:t>
            </a:r>
          </a:p>
          <a:p>
            <a:pPr marL="568325" indent="-568325" algn="just">
              <a:lnSpc>
                <a:spcPct val="90000"/>
              </a:lnSpc>
              <a:spcBef>
                <a:spcPct val="20000"/>
              </a:spcBef>
              <a:spcAft>
                <a:spcPct val="40000"/>
              </a:spcAft>
              <a:buClr>
                <a:srgbClr val="FF0000"/>
              </a:buClr>
              <a:buSzPct val="90000"/>
              <a:buFont typeface="Wingdings" pitchFamily="2" charset="2"/>
              <a:buChar char=""/>
            </a:pPr>
            <a:r>
              <a:rPr lang="en-US" sz="3000" b="1" dirty="0" err="1">
                <a:latin typeface="Calibri" pitchFamily="34" charset="0"/>
                <a:cs typeface="Times New Roman" pitchFamily="18" charset="0"/>
              </a:rPr>
              <a:t>Thực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chất</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những</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nội</a:t>
            </a:r>
            <a:r>
              <a:rPr lang="en-US" sz="3000" b="1" dirty="0">
                <a:latin typeface="Calibri" pitchFamily="34" charset="0"/>
                <a:cs typeface="Times New Roman" pitchFamily="18" charset="0"/>
              </a:rPr>
              <a:t> dung </a:t>
            </a:r>
            <a:r>
              <a:rPr lang="en-US" sz="3000" b="1" dirty="0" err="1">
                <a:latin typeface="Calibri" pitchFamily="34" charset="0"/>
                <a:cs typeface="Times New Roman" pitchFamily="18" charset="0"/>
              </a:rPr>
              <a:t>của</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sự</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khác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biệt</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về</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giới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đặc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điểm</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vị</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thế</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vai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trò</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giá</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trị</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giữa</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nam</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và</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nữ</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đều</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là</a:t>
            </a:r>
            <a:r>
              <a:rPr lang="en-US" sz="3000" b="1" dirty="0">
                <a:latin typeface="Calibri" pitchFamily="34" charset="0"/>
                <a:cs typeface="Times New Roman" pitchFamily="18" charset="0"/>
              </a:rPr>
              <a:t> do </a:t>
            </a:r>
            <a:r>
              <a:rPr lang="en-US" sz="3000" b="1" dirty="0" err="1">
                <a:latin typeface="Calibri" pitchFamily="34" charset="0"/>
                <a:cs typeface="Times New Roman" pitchFamily="18" charset="0"/>
              </a:rPr>
              <a:t>xã</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hội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quy</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định</a:t>
            </a:r>
            <a:r>
              <a:rPr lang="en-US" sz="3000" b="1" dirty="0">
                <a:latin typeface="Calibri" pitchFamily="34" charset="0"/>
                <a:cs typeface="Times New Roman" pitchFamily="18" charset="0"/>
              </a:rPr>
              <a:t>.</a:t>
            </a:r>
          </a:p>
          <a:p>
            <a:pPr marL="568325" indent="-568325" algn="just">
              <a:lnSpc>
                <a:spcPct val="90000"/>
              </a:lnSpc>
              <a:spcBef>
                <a:spcPct val="20000"/>
              </a:spcBef>
              <a:spcAft>
                <a:spcPct val="40000"/>
              </a:spcAft>
              <a:buClr>
                <a:srgbClr val="FF0000"/>
              </a:buClr>
              <a:buSzPct val="90000"/>
              <a:buFont typeface="Wingdings" pitchFamily="2" charset="2"/>
              <a:buChar char=""/>
            </a:pPr>
            <a:r>
              <a:rPr lang="en-US" sz="3000" b="1" dirty="0" err="1">
                <a:latin typeface="Calibri" pitchFamily="34" charset="0"/>
                <a:cs typeface="Times New Roman" pitchFamily="18" charset="0"/>
              </a:rPr>
              <a:t>Đặc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điểm</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khác</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biệt</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về</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giới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sẽ</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thay</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đổi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theo</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sự</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thay</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đổi</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và</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phát</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triển</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của</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văn</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hóa</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xã</a:t>
            </a:r>
            <a:r>
              <a:rPr lang="en-US" sz="3000" b="1" dirty="0">
                <a:latin typeface="Calibri" pitchFamily="34" charset="0"/>
                <a:cs typeface="Times New Roman" pitchFamily="18" charset="0"/>
              </a:rPr>
              <a:t> </a:t>
            </a:r>
            <a:r>
              <a:rPr lang="en-US" sz="3000" b="1" dirty="0" err="1">
                <a:latin typeface="Calibri" pitchFamily="34" charset="0"/>
                <a:cs typeface="Times New Roman" pitchFamily="18" charset="0"/>
              </a:rPr>
              <a:t>h</a:t>
            </a:r>
            <a:r>
              <a:rPr lang="en-US" sz="3200" b="1" dirty="0" err="1">
                <a:latin typeface="Calibri" pitchFamily="34" charset="0"/>
                <a:cs typeface="Times New Roman" pitchFamily="18" charset="0"/>
              </a:rPr>
              <a:t>ội</a:t>
            </a:r>
            <a:endParaRPr lang="en-US" sz="3200" b="1" dirty="0">
              <a:latin typeface="Calibri" pitchFamily="34" charset="0"/>
              <a:cs typeface="Times New Roman" pitchFamily="18" charset="0"/>
            </a:endParaRPr>
          </a:p>
          <a:p>
            <a:pPr marL="568325" indent="-568325" algn="just">
              <a:lnSpc>
                <a:spcPct val="90000"/>
              </a:lnSpc>
              <a:spcBef>
                <a:spcPct val="20000"/>
              </a:spcBef>
              <a:buClr>
                <a:schemeClr val="folHlink"/>
              </a:buClr>
              <a:buSzPct val="90000"/>
              <a:buFont typeface="Wingdings" pitchFamily="2" charset="2"/>
              <a:buNone/>
            </a:pPr>
            <a:endParaRPr lang="en-US" b="1" dirty="0">
              <a:latin typeface="Calibri" pitchFamily="34" charset="0"/>
            </a:endParaRPr>
          </a:p>
        </p:txBody>
      </p:sp>
      <p:sp>
        <p:nvSpPr>
          <p:cNvPr id="29700" name="Text Box 4"/>
          <p:cNvSpPr txBox="1">
            <a:spLocks noChangeArrowheads="1"/>
          </p:cNvSpPr>
          <p:nvPr/>
        </p:nvSpPr>
        <p:spPr bwMode="auto">
          <a:xfrm>
            <a:off x="1219200" y="304800"/>
            <a:ext cx="693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90000"/>
              </a:lnSpc>
              <a:spcBef>
                <a:spcPct val="20000"/>
              </a:spcBef>
              <a:spcAft>
                <a:spcPct val="30000"/>
              </a:spcAft>
              <a:buClr>
                <a:schemeClr val="tx1"/>
              </a:buClr>
              <a:buSzPct val="90000"/>
              <a:buFont typeface="Wingdings" pitchFamily="2" charset="2"/>
              <a:buNone/>
            </a:pPr>
            <a:r>
              <a:rPr lang="en-US" sz="4000" b="1" dirty="0" err="1">
                <a:solidFill>
                  <a:srgbClr val="0000FF"/>
                </a:solidFill>
                <a:latin typeface="Calibri" pitchFamily="34" charset="0"/>
                <a:cs typeface="Times New Roman" pitchFamily="18" charset="0"/>
              </a:rPr>
              <a:t>Một</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số</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lưu</a:t>
            </a:r>
            <a:r>
              <a:rPr lang="en-US" sz="4000" b="1" dirty="0">
                <a:solidFill>
                  <a:srgbClr val="0000FF"/>
                </a:solidFill>
                <a:latin typeface="Calibri" pitchFamily="34" charset="0"/>
                <a:cs typeface="Times New Roman" pitchFamily="18" charset="0"/>
              </a:rPr>
              <a:t> ý </a:t>
            </a:r>
            <a:r>
              <a:rPr lang="en-US" sz="4000" b="1" dirty="0" err="1">
                <a:solidFill>
                  <a:srgbClr val="0000FF"/>
                </a:solidFill>
                <a:latin typeface="Calibri" pitchFamily="34" charset="0"/>
                <a:cs typeface="Times New Roman" pitchFamily="18" charset="0"/>
              </a:rPr>
              <a:t>khi</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tìm</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hiểu</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về</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giới</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tính</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và</a:t>
            </a:r>
            <a:r>
              <a:rPr lang="en-US" sz="4000" b="1" dirty="0">
                <a:solidFill>
                  <a:srgbClr val="0000FF"/>
                </a:solidFill>
                <a:latin typeface="Calibri" pitchFamily="34" charset="0"/>
                <a:cs typeface="Times New Roman" pitchFamily="18" charset="0"/>
              </a:rPr>
              <a:t> </a:t>
            </a:r>
            <a:r>
              <a:rPr lang="en-US" sz="4000" b="1" dirty="0" err="1">
                <a:solidFill>
                  <a:srgbClr val="0000FF"/>
                </a:solidFill>
                <a:latin typeface="Calibri" pitchFamily="34" charset="0"/>
                <a:cs typeface="Times New Roman" pitchFamily="18" charset="0"/>
              </a:rPr>
              <a:t>giới</a:t>
            </a:r>
            <a:endParaRPr lang="en-US" sz="4000" b="1" dirty="0">
              <a:solidFill>
                <a:srgbClr val="0000FF"/>
              </a:solidFill>
              <a:latin typeface="Calibri" pitchFamily="34" charset="0"/>
              <a:cs typeface="Times New Roman" pitchFamily="18" charset="0"/>
            </a:endParaRPr>
          </a:p>
        </p:txBody>
      </p:sp>
    </p:spTree>
    <p:extLst>
      <p:ext uri="{BB962C8B-B14F-4D97-AF65-F5344CB8AC3E}">
        <p14:creationId xmlns:p14="http://schemas.microsoft.com/office/powerpoint/2010/main" val="2962424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20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699">
                                            <p:txEl>
                                              <p:pRg st="0" end="0"/>
                                            </p:txEl>
                                          </p:spTgt>
                                        </p:tgtEl>
                                        <p:attrNameLst>
                                          <p:attrName>style.visibility</p:attrName>
                                        </p:attrNameLst>
                                      </p:cBhvr>
                                      <p:to>
                                        <p:strVal val="visible"/>
                                      </p:to>
                                    </p:set>
                                    <p:animEffect transition="in" filter="slide(fromBottom)">
                                      <p:cBhvr>
                                        <p:cTn id="12" dur="500"/>
                                        <p:tgtEl>
                                          <p:spTgt spid="296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Effect transition="in" filter="slide(fromBottom)">
                                      <p:cBhvr>
                                        <p:cTn id="17" dur="500"/>
                                        <p:tgtEl>
                                          <p:spTgt spid="296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Effect transition="in" filter="slide(fromBottom)">
                                      <p:cBhvr>
                                        <p:cTn id="22" dur="500"/>
                                        <p:tgtEl>
                                          <p:spTgt spid="296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Effect transition="in" filter="slide(fromBottom)">
                                      <p:cBhvr>
                                        <p:cTn id="27"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o-go-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605" y="1066800"/>
            <a:ext cx="2667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o-nuoi-tre-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405" y="3886200"/>
            <a:ext cx="2743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7" descr="batbinhdanggioi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 y="1487606"/>
            <a:ext cx="6400800" cy="47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250394"/>
            <a:ext cx="8686800" cy="887297"/>
          </a:xfrm>
          <a:prstGeom prst="rect">
            <a:avLst/>
          </a:prstGeom>
          <a:solidFill>
            <a:srgbClr val="FFC000"/>
          </a:solid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sz="2400" b="1" dirty="0" err="1">
                <a:solidFill>
                  <a:srgbClr val="0000FF"/>
                </a:solidFill>
              </a:rPr>
              <a:t>Những</a:t>
            </a:r>
            <a:r>
              <a:rPr lang="en-US" sz="2400" b="1" dirty="0">
                <a:solidFill>
                  <a:srgbClr val="0000FF"/>
                </a:solidFill>
              </a:rPr>
              <a:t> </a:t>
            </a:r>
            <a:r>
              <a:rPr lang="en-US" sz="2400" b="1" dirty="0" err="1">
                <a:solidFill>
                  <a:srgbClr val="0000FF"/>
                </a:solidFill>
              </a:rPr>
              <a:t>đặc</a:t>
            </a:r>
            <a:r>
              <a:rPr lang="en-US" sz="2400" b="1" dirty="0">
                <a:solidFill>
                  <a:srgbClr val="0000FF"/>
                </a:solidFill>
              </a:rPr>
              <a:t> </a:t>
            </a:r>
            <a:r>
              <a:rPr lang="en-US" sz="2400" b="1" dirty="0" err="1">
                <a:solidFill>
                  <a:srgbClr val="0000FF"/>
                </a:solidFill>
              </a:rPr>
              <a:t>điểm</a:t>
            </a:r>
            <a:r>
              <a:rPr lang="en-US" sz="2400" b="1" dirty="0">
                <a:solidFill>
                  <a:srgbClr val="0000FF"/>
                </a:solidFill>
              </a:rPr>
              <a:t> </a:t>
            </a:r>
            <a:r>
              <a:rPr lang="en-US" sz="2400" b="1" dirty="0" err="1">
                <a:solidFill>
                  <a:srgbClr val="0000FF"/>
                </a:solidFill>
              </a:rPr>
              <a:t>và</a:t>
            </a:r>
            <a:r>
              <a:rPr lang="en-US" sz="2400" b="1" dirty="0">
                <a:solidFill>
                  <a:srgbClr val="0000FF"/>
                </a:solidFill>
              </a:rPr>
              <a:t> </a:t>
            </a:r>
            <a:r>
              <a:rPr lang="en-US" sz="2400" b="1" dirty="0" err="1">
                <a:solidFill>
                  <a:srgbClr val="0000FF"/>
                </a:solidFill>
              </a:rPr>
              <a:t>vai</a:t>
            </a:r>
            <a:r>
              <a:rPr lang="en-US" sz="2400" b="1" dirty="0">
                <a:solidFill>
                  <a:srgbClr val="0000FF"/>
                </a:solidFill>
              </a:rPr>
              <a:t> </a:t>
            </a:r>
            <a:r>
              <a:rPr lang="en-US" sz="2400" b="1" dirty="0" err="1">
                <a:solidFill>
                  <a:srgbClr val="0000FF"/>
                </a:solidFill>
              </a:rPr>
              <a:t>trò</a:t>
            </a:r>
            <a:r>
              <a:rPr lang="en-US" sz="2400" b="1" dirty="0">
                <a:solidFill>
                  <a:srgbClr val="0000FF"/>
                </a:solidFill>
              </a:rPr>
              <a:t> </a:t>
            </a:r>
            <a:r>
              <a:rPr lang="en-US" sz="2400" b="1" dirty="0" err="1">
                <a:solidFill>
                  <a:srgbClr val="0000FF"/>
                </a:solidFill>
              </a:rPr>
              <a:t>khác</a:t>
            </a:r>
            <a:r>
              <a:rPr lang="en-US" sz="2400" b="1" dirty="0">
                <a:solidFill>
                  <a:srgbClr val="0000FF"/>
                </a:solidFill>
              </a:rPr>
              <a:t> </a:t>
            </a:r>
            <a:r>
              <a:rPr lang="en-US" sz="2400" b="1" dirty="0" err="1">
                <a:solidFill>
                  <a:srgbClr val="0000FF"/>
                </a:solidFill>
              </a:rPr>
              <a:t>biệt</a:t>
            </a:r>
            <a:r>
              <a:rPr lang="en-US" sz="2400" b="1" dirty="0">
                <a:solidFill>
                  <a:srgbClr val="0000FF"/>
                </a:solidFill>
              </a:rPr>
              <a:t> </a:t>
            </a:r>
            <a:r>
              <a:rPr lang="en-US" sz="2400" b="1" dirty="0" err="1">
                <a:solidFill>
                  <a:srgbClr val="0000FF"/>
                </a:solidFill>
              </a:rPr>
              <a:t>giữa</a:t>
            </a:r>
            <a:r>
              <a:rPr lang="en-US" sz="2400" b="1" dirty="0">
                <a:solidFill>
                  <a:srgbClr val="0000FF"/>
                </a:solidFill>
              </a:rPr>
              <a:t> </a:t>
            </a:r>
            <a:r>
              <a:rPr lang="en-US" sz="2400" b="1" dirty="0" err="1">
                <a:solidFill>
                  <a:srgbClr val="0000FF"/>
                </a:solidFill>
              </a:rPr>
              <a:t>nam</a:t>
            </a:r>
            <a:r>
              <a:rPr lang="en-US" sz="2400" b="1" dirty="0">
                <a:solidFill>
                  <a:srgbClr val="0000FF"/>
                </a:solidFill>
              </a:rPr>
              <a:t> </a:t>
            </a:r>
            <a:r>
              <a:rPr lang="en-US" sz="2400" b="1" dirty="0" err="1">
                <a:solidFill>
                  <a:srgbClr val="0000FF"/>
                </a:solidFill>
              </a:rPr>
              <a:t>và</a:t>
            </a:r>
            <a:r>
              <a:rPr lang="en-US" sz="2400" b="1" dirty="0">
                <a:solidFill>
                  <a:srgbClr val="0000FF"/>
                </a:solidFill>
              </a:rPr>
              <a:t> </a:t>
            </a:r>
            <a:r>
              <a:rPr lang="en-US" sz="2400" b="1" dirty="0" err="1">
                <a:solidFill>
                  <a:srgbClr val="0000FF"/>
                </a:solidFill>
              </a:rPr>
              <a:t>nữ</a:t>
            </a:r>
            <a:r>
              <a:rPr lang="en-US" sz="2400" b="1" dirty="0">
                <a:solidFill>
                  <a:srgbClr val="0000FF"/>
                </a:solidFill>
              </a:rPr>
              <a:t> </a:t>
            </a:r>
            <a:r>
              <a:rPr lang="en-US" sz="2400" b="1" dirty="0" err="1">
                <a:solidFill>
                  <a:srgbClr val="0000FF"/>
                </a:solidFill>
              </a:rPr>
              <a:t>như</a:t>
            </a:r>
            <a:r>
              <a:rPr lang="en-US" sz="2400" b="1" dirty="0">
                <a:solidFill>
                  <a:srgbClr val="0000FF"/>
                </a:solidFill>
              </a:rPr>
              <a:t> </a:t>
            </a:r>
            <a:r>
              <a:rPr lang="en-US" sz="2400" b="1" dirty="0" err="1">
                <a:solidFill>
                  <a:srgbClr val="0000FF"/>
                </a:solidFill>
              </a:rPr>
              <a:t>trong</a:t>
            </a:r>
            <a:r>
              <a:rPr lang="en-US" sz="2400" b="1" dirty="0">
                <a:solidFill>
                  <a:srgbClr val="0000FF"/>
                </a:solidFill>
              </a:rPr>
              <a:t> </a:t>
            </a:r>
            <a:r>
              <a:rPr lang="en-US" sz="2400" b="1" dirty="0" err="1">
                <a:solidFill>
                  <a:srgbClr val="0000FF"/>
                </a:solidFill>
              </a:rPr>
              <a:t>những</a:t>
            </a:r>
            <a:r>
              <a:rPr lang="en-US" sz="2400" b="1" dirty="0">
                <a:solidFill>
                  <a:srgbClr val="0000FF"/>
                </a:solidFill>
              </a:rPr>
              <a:t> </a:t>
            </a:r>
            <a:r>
              <a:rPr lang="en-US" sz="2400" b="1" dirty="0" err="1">
                <a:solidFill>
                  <a:srgbClr val="0000FF"/>
                </a:solidFill>
              </a:rPr>
              <a:t>hình</a:t>
            </a:r>
            <a:r>
              <a:rPr lang="en-US" sz="2400" b="1" dirty="0">
                <a:solidFill>
                  <a:srgbClr val="0000FF"/>
                </a:solidFill>
              </a:rPr>
              <a:t> </a:t>
            </a:r>
            <a:r>
              <a:rPr lang="en-US" sz="2400" b="1" dirty="0" err="1">
                <a:solidFill>
                  <a:srgbClr val="0000FF"/>
                </a:solidFill>
              </a:rPr>
              <a:t>ảnh</a:t>
            </a:r>
            <a:r>
              <a:rPr lang="en-US" sz="2400" b="1" dirty="0">
                <a:solidFill>
                  <a:srgbClr val="0000FF"/>
                </a:solidFill>
              </a:rPr>
              <a:t> </a:t>
            </a:r>
            <a:r>
              <a:rPr lang="en-US" sz="2400" b="1" dirty="0" err="1">
                <a:solidFill>
                  <a:srgbClr val="0000FF"/>
                </a:solidFill>
              </a:rPr>
              <a:t>này</a:t>
            </a:r>
            <a:r>
              <a:rPr lang="en-US" sz="2400" b="1" dirty="0">
                <a:solidFill>
                  <a:srgbClr val="0000FF"/>
                </a:solidFill>
              </a:rPr>
              <a:t> do </a:t>
            </a:r>
            <a:r>
              <a:rPr lang="en-US" sz="2400" b="1" dirty="0" err="1">
                <a:solidFill>
                  <a:srgbClr val="0000FF"/>
                </a:solidFill>
              </a:rPr>
              <a:t>đâu</a:t>
            </a:r>
            <a:r>
              <a:rPr lang="en-US" sz="2400" b="1" dirty="0">
                <a:solidFill>
                  <a:srgbClr val="0000FF"/>
                </a:solidFill>
              </a:rPr>
              <a:t> </a:t>
            </a:r>
            <a:r>
              <a:rPr lang="en-US" sz="2400" b="1" dirty="0" err="1">
                <a:solidFill>
                  <a:srgbClr val="0000FF"/>
                </a:solidFill>
              </a:rPr>
              <a:t>mà</a:t>
            </a:r>
            <a:r>
              <a:rPr lang="en-US" sz="2400" b="1" dirty="0">
                <a:solidFill>
                  <a:srgbClr val="0000FF"/>
                </a:solidFill>
              </a:rPr>
              <a:t> </a:t>
            </a:r>
            <a:r>
              <a:rPr lang="en-US" sz="2400" b="1" dirty="0" err="1">
                <a:solidFill>
                  <a:srgbClr val="0000FF"/>
                </a:solidFill>
              </a:rPr>
              <a:t>có</a:t>
            </a:r>
            <a:r>
              <a:rPr lang="en-US" sz="2400" b="1" dirty="0">
                <a:solidFill>
                  <a:srgbClr val="0000FF"/>
                </a:solidFill>
              </a:rPr>
              <a:t>? </a:t>
            </a:r>
          </a:p>
        </p:txBody>
      </p:sp>
    </p:spTree>
    <p:extLst>
      <p:ext uri="{BB962C8B-B14F-4D97-AF65-F5344CB8AC3E}">
        <p14:creationId xmlns:p14="http://schemas.microsoft.com/office/powerpoint/2010/main" val="144616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905000" y="-19878"/>
            <a:ext cx="4038600" cy="1633099"/>
          </a:xfrm>
          <a:prstGeom prst="cloudCallout">
            <a:avLst>
              <a:gd name="adj1" fmla="val 1330"/>
              <a:gd name="adj2" fmla="val 8655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a:solidFill>
                  <a:srgbClr val="002060"/>
                </a:solidFill>
                <a:latin typeface="Times New Roman" pitchFamily="18" charset="0"/>
                <a:cs typeface="Times New Roman" pitchFamily="18" charset="0"/>
              </a:rPr>
              <a:t>Hoạt</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động</a:t>
            </a:r>
            <a:r>
              <a:rPr lang="en-US" sz="3600" b="1" dirty="0">
                <a:solidFill>
                  <a:srgbClr val="002060"/>
                </a:solidFill>
                <a:latin typeface="Times New Roman" pitchFamily="18" charset="0"/>
                <a:cs typeface="Times New Roman" pitchFamily="18" charset="0"/>
              </a:rPr>
              <a:t> 2 (5 </a:t>
            </a:r>
            <a:r>
              <a:rPr lang="en-US" sz="3600" b="1" dirty="0" err="1">
                <a:solidFill>
                  <a:srgbClr val="002060"/>
                </a:solidFill>
                <a:latin typeface="Times New Roman" pitchFamily="18" charset="0"/>
                <a:cs typeface="Times New Roman" pitchFamily="18" charset="0"/>
              </a:rPr>
              <a:t>phút</a:t>
            </a:r>
            <a:r>
              <a:rPr lang="en-US" sz="3600" b="1" dirty="0">
                <a:solidFill>
                  <a:srgbClr val="002060"/>
                </a:solidFill>
                <a:latin typeface="Times New Roman" pitchFamily="18" charset="0"/>
                <a:cs typeface="Times New Roman" pitchFamily="18" charset="0"/>
              </a:rPr>
              <a:t>)</a:t>
            </a:r>
          </a:p>
        </p:txBody>
      </p:sp>
      <p:sp>
        <p:nvSpPr>
          <p:cNvPr id="3" name="Content Placeholder 2"/>
          <p:cNvSpPr txBox="1">
            <a:spLocks/>
          </p:cNvSpPr>
          <p:nvPr/>
        </p:nvSpPr>
        <p:spPr bwMode="auto">
          <a:xfrm>
            <a:off x="234998" y="2062010"/>
            <a:ext cx="5861002" cy="409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spcBef>
                <a:spcPct val="20000"/>
              </a:spcBef>
              <a:buClr>
                <a:srgbClr val="0000FF"/>
              </a:buClr>
              <a:buFont typeface="Wingdings" pitchFamily="2" charset="2"/>
              <a:buChar char="Ä"/>
            </a:pPr>
            <a:r>
              <a:rPr lang="en-US" sz="2800" b="1" dirty="0" err="1">
                <a:solidFill>
                  <a:srgbClr val="0000FF"/>
                </a:solidFill>
              </a:rPr>
              <a:t>Các</a:t>
            </a:r>
            <a:r>
              <a:rPr lang="en-US" sz="2800" b="1" dirty="0">
                <a:solidFill>
                  <a:srgbClr val="0000FF"/>
                </a:solidFill>
              </a:rPr>
              <a:t> </a:t>
            </a:r>
            <a:r>
              <a:rPr lang="en-US" sz="2800" b="1" dirty="0" err="1">
                <a:solidFill>
                  <a:srgbClr val="0000FF"/>
                </a:solidFill>
              </a:rPr>
              <a:t>nhóm</a:t>
            </a:r>
            <a:r>
              <a:rPr lang="en-US" sz="2800" b="1" dirty="0">
                <a:solidFill>
                  <a:srgbClr val="0000FF"/>
                </a:solidFill>
              </a:rPr>
              <a:t> </a:t>
            </a:r>
            <a:r>
              <a:rPr lang="en-US" sz="2800" b="1" dirty="0" err="1">
                <a:solidFill>
                  <a:srgbClr val="0000FF"/>
                </a:solidFill>
              </a:rPr>
              <a:t>viết</a:t>
            </a:r>
            <a:r>
              <a:rPr lang="en-US" sz="2800" b="1" dirty="0">
                <a:solidFill>
                  <a:srgbClr val="0000FF"/>
                </a:solidFill>
              </a:rPr>
              <a:t> </a:t>
            </a:r>
            <a:r>
              <a:rPr lang="en-US" sz="2800" b="1" dirty="0" err="1">
                <a:solidFill>
                  <a:srgbClr val="0000FF"/>
                </a:solidFill>
              </a:rPr>
              <a:t>lên</a:t>
            </a:r>
            <a:r>
              <a:rPr lang="en-US" sz="2800" b="1" dirty="0">
                <a:solidFill>
                  <a:srgbClr val="0000FF"/>
                </a:solidFill>
              </a:rPr>
              <a:t> </a:t>
            </a:r>
            <a:r>
              <a:rPr lang="en-US" sz="2800" b="1" dirty="0" err="1">
                <a:solidFill>
                  <a:srgbClr val="0000FF"/>
                </a:solidFill>
              </a:rPr>
              <a:t>giấy</a:t>
            </a:r>
            <a:r>
              <a:rPr lang="en-US" sz="2800" b="1" dirty="0">
                <a:solidFill>
                  <a:srgbClr val="0000FF"/>
                </a:solidFill>
              </a:rPr>
              <a:t> A0</a:t>
            </a:r>
          </a:p>
          <a:p>
            <a:pPr marL="0" indent="0" algn="just">
              <a:spcBef>
                <a:spcPct val="20000"/>
              </a:spcBef>
              <a:buClr>
                <a:srgbClr val="0000FF"/>
              </a:buClr>
            </a:pPr>
            <a:r>
              <a:rPr lang="en-US" sz="2800" b="1" dirty="0" err="1">
                <a:solidFill>
                  <a:srgbClr val="0000FF"/>
                </a:solidFill>
              </a:rPr>
              <a:t>Liệt</a:t>
            </a:r>
            <a:r>
              <a:rPr lang="en-US" sz="2800" b="1" dirty="0">
                <a:solidFill>
                  <a:srgbClr val="0000FF"/>
                </a:solidFill>
              </a:rPr>
              <a:t> </a:t>
            </a:r>
            <a:r>
              <a:rPr lang="en-US" sz="2800" b="1" dirty="0" err="1">
                <a:solidFill>
                  <a:srgbClr val="0000FF"/>
                </a:solidFill>
              </a:rPr>
              <a:t>kê</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quy</a:t>
            </a:r>
            <a:r>
              <a:rPr lang="en-US" sz="2800" b="1" dirty="0">
                <a:solidFill>
                  <a:srgbClr val="0000FF"/>
                </a:solidFill>
              </a:rPr>
              <a:t> </a:t>
            </a:r>
            <a:r>
              <a:rPr lang="en-US" sz="2800" b="1" dirty="0" err="1">
                <a:solidFill>
                  <a:srgbClr val="0000FF"/>
                </a:solidFill>
              </a:rPr>
              <a:t>định</a:t>
            </a:r>
            <a:r>
              <a:rPr lang="en-US" sz="2800" b="1" dirty="0">
                <a:solidFill>
                  <a:srgbClr val="0000FF"/>
                </a:solidFill>
              </a:rPr>
              <a:t> </a:t>
            </a:r>
            <a:r>
              <a:rPr lang="en-US" sz="2800" b="1" dirty="0" err="1">
                <a:solidFill>
                  <a:srgbClr val="0000FF"/>
                </a:solidFill>
              </a:rPr>
              <a:t>tiêu</a:t>
            </a:r>
            <a:r>
              <a:rPr lang="en-US" sz="2800" b="1" dirty="0">
                <a:solidFill>
                  <a:srgbClr val="0000FF"/>
                </a:solidFill>
              </a:rPr>
              <a:t> </a:t>
            </a:r>
            <a:r>
              <a:rPr lang="en-US" sz="2800" b="1" dirty="0" err="1">
                <a:solidFill>
                  <a:srgbClr val="0000FF"/>
                </a:solidFill>
              </a:rPr>
              <a:t>chuẩn</a:t>
            </a:r>
            <a:r>
              <a:rPr lang="en-US" sz="2800" b="1" dirty="0">
                <a:solidFill>
                  <a:srgbClr val="0000FF"/>
                </a:solidFill>
              </a:rPr>
              <a:t>” </a:t>
            </a:r>
            <a:r>
              <a:rPr lang="en-US" sz="2800" b="1" dirty="0" err="1">
                <a:solidFill>
                  <a:srgbClr val="0000FF"/>
                </a:solidFill>
              </a:rPr>
              <a:t>hoặc</a:t>
            </a:r>
            <a:r>
              <a:rPr lang="en-US" sz="2800" b="1" dirty="0">
                <a:solidFill>
                  <a:srgbClr val="0000FF"/>
                </a:solidFill>
              </a:rPr>
              <a:t> </a:t>
            </a:r>
            <a:r>
              <a:rPr lang="en-US" sz="2800" b="1" dirty="0" err="1">
                <a:solidFill>
                  <a:srgbClr val="0000FF"/>
                </a:solidFill>
              </a:rPr>
              <a:t>mong</a:t>
            </a:r>
            <a:r>
              <a:rPr lang="en-US" sz="2800" b="1" dirty="0">
                <a:solidFill>
                  <a:srgbClr val="0000FF"/>
                </a:solidFill>
              </a:rPr>
              <a:t> </a:t>
            </a:r>
            <a:r>
              <a:rPr lang="en-US" sz="2800" b="1" dirty="0" err="1">
                <a:solidFill>
                  <a:srgbClr val="0000FF"/>
                </a:solidFill>
              </a:rPr>
              <a:t>đợi</a:t>
            </a:r>
            <a:r>
              <a:rPr lang="en-US" sz="2800" b="1" dirty="0">
                <a:solidFill>
                  <a:srgbClr val="0000FF"/>
                </a:solidFill>
              </a:rPr>
              <a:t> </a:t>
            </a:r>
            <a:r>
              <a:rPr lang="en-US" sz="2800" b="1" dirty="0" err="1">
                <a:solidFill>
                  <a:srgbClr val="0000FF"/>
                </a:solidFill>
              </a:rPr>
              <a:t>khi</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đình</a:t>
            </a:r>
            <a:r>
              <a:rPr lang="en-US" sz="2800" b="1" dirty="0">
                <a:solidFill>
                  <a:srgbClr val="0000FF"/>
                </a:solidFill>
              </a:rPr>
              <a:t>, </a:t>
            </a:r>
            <a:r>
              <a:rPr lang="en-US" sz="2800" b="1" dirty="0" err="1">
                <a:solidFill>
                  <a:srgbClr val="0000FF"/>
                </a:solidFill>
              </a:rPr>
              <a:t>nhà</a:t>
            </a:r>
            <a:r>
              <a:rPr lang="en-US" sz="2800" b="1" dirty="0">
                <a:solidFill>
                  <a:srgbClr val="0000FF"/>
                </a:solidFill>
              </a:rPr>
              <a:t> </a:t>
            </a:r>
            <a:r>
              <a:rPr lang="en-US" sz="2800" b="1" dirty="0" err="1">
                <a:solidFill>
                  <a:srgbClr val="0000FF"/>
                </a:solidFill>
              </a:rPr>
              <a:t>trường</a:t>
            </a:r>
            <a:r>
              <a:rPr lang="en-US" sz="2800" b="1" dirty="0">
                <a:solidFill>
                  <a:srgbClr val="0000FF"/>
                </a:solidFill>
              </a:rPr>
              <a:t> </a:t>
            </a:r>
            <a:r>
              <a:rPr lang="en-US" sz="2800" b="1" dirty="0" err="1">
                <a:solidFill>
                  <a:srgbClr val="0000FF"/>
                </a:solidFill>
              </a:rPr>
              <a:t>giáo</a:t>
            </a:r>
            <a:r>
              <a:rPr lang="en-US" sz="2800" b="1" dirty="0">
                <a:solidFill>
                  <a:srgbClr val="0000FF"/>
                </a:solidFill>
              </a:rPr>
              <a:t> </a:t>
            </a:r>
            <a:r>
              <a:rPr lang="en-US" sz="2800" b="1" dirty="0" err="1">
                <a:solidFill>
                  <a:srgbClr val="0000FF"/>
                </a:solidFill>
              </a:rPr>
              <a:t>dục</a:t>
            </a:r>
            <a:r>
              <a:rPr lang="en-US" sz="2800" b="1" dirty="0">
                <a:solidFill>
                  <a:srgbClr val="0000FF"/>
                </a:solidFill>
              </a:rPr>
              <a:t> con </a:t>
            </a:r>
            <a:r>
              <a:rPr lang="en-US" sz="2800" b="1" dirty="0" err="1">
                <a:solidFill>
                  <a:srgbClr val="0000FF"/>
                </a:solidFill>
              </a:rPr>
              <a:t>gái</a:t>
            </a:r>
            <a:r>
              <a:rPr lang="en-US" sz="2800" b="1" dirty="0">
                <a:solidFill>
                  <a:srgbClr val="0000FF"/>
                </a:solidFill>
              </a:rPr>
              <a:t>, con </a:t>
            </a:r>
            <a:r>
              <a:rPr lang="en-US" sz="2800" b="1" dirty="0" err="1">
                <a:solidFill>
                  <a:srgbClr val="0000FF"/>
                </a:solidFill>
              </a:rPr>
              <a:t>trai</a:t>
            </a:r>
            <a:r>
              <a:rPr lang="en-US" sz="2800" b="1" dirty="0">
                <a:solidFill>
                  <a:srgbClr val="0000FF"/>
                </a:solidFill>
              </a:rPr>
              <a:t> </a:t>
            </a:r>
            <a:r>
              <a:rPr lang="en-US" sz="2800" b="1" dirty="0" err="1">
                <a:solidFill>
                  <a:srgbClr val="0000FF"/>
                </a:solidFill>
              </a:rPr>
              <a:t>theo</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nội</a:t>
            </a:r>
            <a:r>
              <a:rPr lang="en-US" sz="2800" b="1" dirty="0">
                <a:solidFill>
                  <a:srgbClr val="0000FF"/>
                </a:solidFill>
              </a:rPr>
              <a:t> dung ở </a:t>
            </a:r>
            <a:r>
              <a:rPr lang="en-US" sz="2800" b="1" dirty="0" err="1">
                <a:solidFill>
                  <a:srgbClr val="0000FF"/>
                </a:solidFill>
              </a:rPr>
              <a:t>bảng</a:t>
            </a:r>
            <a:r>
              <a:rPr lang="en-US" sz="2800" b="1" dirty="0">
                <a:solidFill>
                  <a:srgbClr val="0000FF"/>
                </a:solidFill>
              </a:rPr>
              <a:t> </a:t>
            </a:r>
            <a:r>
              <a:rPr lang="en-US" sz="2800" b="1" dirty="0" err="1">
                <a:solidFill>
                  <a:srgbClr val="0000FF"/>
                </a:solidFill>
              </a:rPr>
              <a:t>sau</a:t>
            </a:r>
            <a:r>
              <a:rPr lang="en-US" sz="2800" b="1" dirty="0">
                <a:solidFill>
                  <a:srgbClr val="0000FF"/>
                </a:solidFill>
              </a:rPr>
              <a:t>:</a:t>
            </a:r>
          </a:p>
          <a:p>
            <a:pPr marL="0" indent="0" algn="just">
              <a:spcBef>
                <a:spcPct val="20000"/>
              </a:spcBef>
              <a:buClr>
                <a:srgbClr val="0000FF"/>
              </a:buClr>
            </a:pPr>
            <a:endParaRPr lang="en-US" sz="2800" b="1" dirty="0">
              <a:solidFill>
                <a:srgbClr val="0000FF"/>
              </a:solidFill>
            </a:endParaRPr>
          </a:p>
        </p:txBody>
      </p:sp>
      <p:pic>
        <p:nvPicPr>
          <p:cNvPr id="4" name="Picture 4" descr="happy-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056" y="1905000"/>
            <a:ext cx="2909576" cy="405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08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FBBD398-0E4B-413F-9B4C-937EA1F976C3}" type="slidenum">
              <a:rPr lang="en-US" altLang="en-US" smtClean="0">
                <a:solidFill>
                  <a:srgbClr val="898989"/>
                </a:solidFill>
                <a:latin typeface="Calibri" pitchFamily="34" charset="0"/>
              </a:rPr>
              <a:pPr eaLnBrk="1" hangingPunct="1"/>
              <a:t>16</a:t>
            </a:fld>
            <a:endParaRPr lang="en-US" altLang="en-US">
              <a:solidFill>
                <a:srgbClr val="898989"/>
              </a:solidFill>
              <a:latin typeface="Calibri" pitchFamily="34" charset="0"/>
            </a:endParaRPr>
          </a:p>
        </p:txBody>
      </p:sp>
      <p:sp>
        <p:nvSpPr>
          <p:cNvPr id="15363" name="Rectangle 2"/>
          <p:cNvSpPr>
            <a:spLocks noGrp="1" noChangeArrowheads="1"/>
          </p:cNvSpPr>
          <p:nvPr>
            <p:ph type="title"/>
          </p:nvPr>
        </p:nvSpPr>
        <p:spPr>
          <a:xfrm>
            <a:off x="457200" y="76200"/>
            <a:ext cx="8229600" cy="457200"/>
          </a:xfrm>
        </p:spPr>
        <p:txBody>
          <a:bodyPr/>
          <a:lstStyle/>
          <a:p>
            <a:endParaRPr lang="en-US" altLang="en-US" sz="2400" b="1" dirty="0">
              <a:solidFill>
                <a:srgbClr val="0000FF"/>
              </a:solidFill>
              <a:latin typeface="Arial" pitchFamily="34" charset="0"/>
              <a:cs typeface="Arial" pitchFamily="34" charset="0"/>
            </a:endParaRPr>
          </a:p>
        </p:txBody>
      </p:sp>
      <p:sp>
        <p:nvSpPr>
          <p:cNvPr id="15364" name="Rectangle 3"/>
          <p:cNvSpPr>
            <a:spLocks noChangeArrowheads="1"/>
          </p:cNvSpPr>
          <p:nvPr/>
        </p:nvSpPr>
        <p:spPr bwMode="auto">
          <a:xfrm>
            <a:off x="0" y="1893888"/>
            <a:ext cx="9144000" cy="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vi-VN" altLang="en-US"/>
          </a:p>
        </p:txBody>
      </p:sp>
      <p:graphicFrame>
        <p:nvGraphicFramePr>
          <p:cNvPr id="250910" name="Group 30"/>
          <p:cNvGraphicFramePr>
            <a:graphicFrameLocks noGrp="1"/>
          </p:cNvGraphicFramePr>
          <p:nvPr>
            <p:extLst>
              <p:ext uri="{D42A27DB-BD31-4B8C-83A1-F6EECF244321}">
                <p14:modId xmlns:p14="http://schemas.microsoft.com/office/powerpoint/2010/main" val="2610153522"/>
              </p:ext>
            </p:extLst>
          </p:nvPr>
        </p:nvGraphicFramePr>
        <p:xfrm>
          <a:off x="76200" y="685800"/>
          <a:ext cx="8915400" cy="6008688"/>
        </p:xfrm>
        <a:graphic>
          <a:graphicData uri="http://schemas.openxmlformats.org/drawingml/2006/table">
            <a:tbl>
              <a:tblPr/>
              <a:tblGrid>
                <a:gridCol w="1447800">
                  <a:extLst>
                    <a:ext uri="{9D8B030D-6E8A-4147-A177-3AD203B41FA5}">
                      <a16:colId xmlns="" xmlns:a16="http://schemas.microsoft.com/office/drawing/2014/main" val="20000"/>
                    </a:ext>
                  </a:extLst>
                </a:gridCol>
                <a:gridCol w="3316288">
                  <a:extLst>
                    <a:ext uri="{9D8B030D-6E8A-4147-A177-3AD203B41FA5}">
                      <a16:colId xmlns="" xmlns:a16="http://schemas.microsoft.com/office/drawing/2014/main" val="20001"/>
                    </a:ext>
                  </a:extLst>
                </a:gridCol>
                <a:gridCol w="4151312">
                  <a:extLst>
                    <a:ext uri="{9D8B030D-6E8A-4147-A177-3AD203B41FA5}">
                      <a16:colId xmlns="" xmlns:a16="http://schemas.microsoft.com/office/drawing/2014/main" val="20002"/>
                    </a:ext>
                  </a:extLst>
                </a:gridCol>
              </a:tblGrid>
              <a:tr h="57936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400" b="0" i="0" u="none" strike="noStrike" cap="none" normalizeH="0" baseline="0" dirty="0">
                        <a:ln>
                          <a:noFill/>
                        </a:ln>
                        <a:solidFill>
                          <a:srgbClr val="003300"/>
                        </a:solidFill>
                        <a:effectLst/>
                        <a:latin typeface="Arial" pitchFamily="34" charset="0"/>
                        <a:ea typeface="MS PGothic" pitchFamily="34" charset="-128"/>
                        <a:cs typeface="Arial"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3300"/>
                          </a:solidFill>
                          <a:effectLst/>
                          <a:latin typeface="Arial" pitchFamily="34" charset="0"/>
                          <a:ea typeface="MS PGothic" pitchFamily="34" charset="-128"/>
                          <a:cs typeface="Times New Roman" pitchFamily="18" charset="0"/>
                        </a:rPr>
                        <a:t>Con gái/nữ giới</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FF"/>
                          </a:solidFill>
                          <a:effectLst/>
                          <a:latin typeface="Arial" pitchFamily="34" charset="0"/>
                          <a:ea typeface="MS PGothic" pitchFamily="34" charset="-128"/>
                          <a:cs typeface="Times New Roman" pitchFamily="18" charset="0"/>
                        </a:rPr>
                        <a:t>Con trai/nam giới</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 xmlns:a16="http://schemas.microsoft.com/office/drawing/2014/main" val="10000"/>
                  </a:ext>
                </a:extLst>
              </a:tr>
              <a:tr h="9301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Arial" pitchFamily="34" charset="0"/>
                          <a:ea typeface="MS PGothic" pitchFamily="34" charset="-128"/>
                          <a:cs typeface="Times New Roman" pitchFamily="18" charset="0"/>
                        </a:rPr>
                        <a:t>Năng</a:t>
                      </a:r>
                      <a:r>
                        <a:rPr kumimoji="0" lang="en-US" sz="2400" b="1" i="0" u="none" strike="noStrike" cap="none" normalizeH="0" baseline="0" dirty="0">
                          <a:ln>
                            <a:noFill/>
                          </a:ln>
                          <a:solidFill>
                            <a:srgbClr val="FF0000"/>
                          </a:solidFill>
                          <a:effectLst/>
                          <a:latin typeface="Arial" pitchFamily="34" charset="0"/>
                          <a:ea typeface="MS PGothic" pitchFamily="34" charset="-128"/>
                          <a:cs typeface="Times New Roman" pitchFamily="18" charset="0"/>
                        </a:rPr>
                        <a:t> </a:t>
                      </a:r>
                      <a:r>
                        <a:rPr kumimoji="0" lang="en-US" sz="2400" b="1" i="0" u="none" strike="noStrike" cap="none" normalizeH="0" baseline="0" dirty="0" err="1">
                          <a:ln>
                            <a:noFill/>
                          </a:ln>
                          <a:solidFill>
                            <a:srgbClr val="FF0000"/>
                          </a:solidFill>
                          <a:effectLst/>
                          <a:latin typeface="Arial" pitchFamily="34" charset="0"/>
                          <a:ea typeface="MS PGothic" pitchFamily="34" charset="-128"/>
                          <a:cs typeface="Times New Roman" pitchFamily="18" charset="0"/>
                        </a:rPr>
                        <a:t>lực</a:t>
                      </a:r>
                      <a:r>
                        <a:rPr kumimoji="0" lang="en-US" sz="2400" b="1" i="0" u="none" strike="noStrike" cap="none" normalizeH="0" baseline="0" dirty="0">
                          <a:ln>
                            <a:noFill/>
                          </a:ln>
                          <a:solidFill>
                            <a:srgbClr val="FF0000"/>
                          </a:solidFill>
                          <a:effectLst/>
                          <a:latin typeface="Arial" pitchFamily="34" charset="0"/>
                          <a:ea typeface="MS PGothic" pitchFamily="34" charset="-128"/>
                          <a:cs typeface="Times New Roman" pitchFamily="18" charset="0"/>
                        </a:rPr>
                        <a:t> HT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200" b="1" i="0" u="none" strike="noStrike" cap="none" normalizeH="0" baseline="0">
                        <a:ln>
                          <a:noFill/>
                        </a:ln>
                        <a:solidFill>
                          <a:srgbClr val="0033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 xmlns:a16="http://schemas.microsoft.com/office/drawing/2014/main" val="10001"/>
                  </a:ext>
                </a:extLst>
              </a:tr>
              <a:tr h="898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Arial" pitchFamily="34" charset="0"/>
                          <a:ea typeface="MS PGothic" pitchFamily="34" charset="-128"/>
                          <a:cs typeface="Times New Roman" pitchFamily="18" charset="0"/>
                        </a:rPr>
                        <a:t>Việc</a:t>
                      </a:r>
                      <a:r>
                        <a:rPr kumimoji="0" lang="en-US" sz="2400" b="1" i="0" u="none" strike="noStrike" cap="none" normalizeH="0" baseline="0" dirty="0">
                          <a:ln>
                            <a:noFill/>
                          </a:ln>
                          <a:solidFill>
                            <a:srgbClr val="FF0000"/>
                          </a:solidFill>
                          <a:effectLst/>
                          <a:latin typeface="Arial" pitchFamily="34" charset="0"/>
                          <a:ea typeface="MS PGothic" pitchFamily="34" charset="-128"/>
                          <a:cs typeface="Times New Roman" pitchFamily="18" charset="0"/>
                        </a:rPr>
                        <a:t> </a:t>
                      </a:r>
                      <a:r>
                        <a:rPr kumimoji="0" lang="en-US" sz="2400" b="1" i="0" u="none" strike="noStrike" cap="none" normalizeH="0" baseline="0" dirty="0" err="1">
                          <a:ln>
                            <a:noFill/>
                          </a:ln>
                          <a:solidFill>
                            <a:srgbClr val="FF0000"/>
                          </a:solidFill>
                          <a:effectLst/>
                          <a:latin typeface="Arial" pitchFamily="34" charset="0"/>
                          <a:ea typeface="MS PGothic" pitchFamily="34" charset="-128"/>
                          <a:cs typeface="Times New Roman" pitchFamily="18" charset="0"/>
                        </a:rPr>
                        <a:t>nhà</a:t>
                      </a:r>
                      <a:endParaRPr kumimoji="0" lang="en-US" sz="2400" b="1" i="0" u="none" strike="noStrike" cap="none" normalizeH="0" baseline="0" dirty="0">
                        <a:ln>
                          <a:noFill/>
                        </a:ln>
                        <a:solidFill>
                          <a:srgbClr val="FF00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 xmlns:a16="http://schemas.microsoft.com/office/drawing/2014/main" val="10002"/>
                  </a:ext>
                </a:extLst>
              </a:tr>
              <a:tr h="12380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300" b="1" i="0" u="none" strike="noStrike" cap="none" normalizeH="0" baseline="0" dirty="0">
                          <a:ln>
                            <a:noFill/>
                          </a:ln>
                          <a:solidFill>
                            <a:srgbClr val="FF0000"/>
                          </a:solidFill>
                          <a:effectLst/>
                          <a:latin typeface="Arial" pitchFamily="34" charset="0"/>
                          <a:ea typeface="MS PGothic" pitchFamily="34" charset="-128"/>
                          <a:cs typeface="Times New Roman" pitchFamily="18" charset="0"/>
                        </a:rPr>
                        <a:t>Đức tính, tính cách</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it-IT" sz="2200" b="1" i="0" u="none" strike="noStrike" cap="none" normalizeH="0" baseline="0">
                        <a:ln>
                          <a:noFill/>
                        </a:ln>
                        <a:solidFill>
                          <a:srgbClr val="0033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it-IT"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 xmlns:a16="http://schemas.microsoft.com/office/drawing/2014/main" val="10003"/>
                  </a:ext>
                </a:extLst>
              </a:tr>
              <a:tr h="9301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a:ln>
                            <a:noFill/>
                          </a:ln>
                          <a:solidFill>
                            <a:srgbClr val="FF0000"/>
                          </a:solidFill>
                          <a:effectLst/>
                          <a:latin typeface="Arial" pitchFamily="34" charset="0"/>
                          <a:ea typeface="MS PGothic" pitchFamily="34" charset="-128"/>
                          <a:cs typeface="Times New Roman" pitchFamily="18" charset="0"/>
                        </a:rPr>
                        <a:t>Nghề nghiệp</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it-IT" sz="2200" b="1" i="0" u="none" strike="noStrike" cap="none" normalizeH="0" baseline="0">
                        <a:ln>
                          <a:noFill/>
                        </a:ln>
                        <a:solidFill>
                          <a:srgbClr val="0033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it-IT"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 xmlns:a16="http://schemas.microsoft.com/office/drawing/2014/main" val="10004"/>
                  </a:ext>
                </a:extLst>
              </a:tr>
              <a:tr h="1432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a:ln>
                            <a:noFill/>
                          </a:ln>
                          <a:solidFill>
                            <a:srgbClr val="FF0000"/>
                          </a:solidFill>
                          <a:effectLst/>
                          <a:latin typeface="Arial" pitchFamily="34" charset="0"/>
                          <a:ea typeface="MS PGothic" pitchFamily="34" charset="-128"/>
                          <a:cs typeface="Times New Roman" pitchFamily="18" charset="0"/>
                        </a:rPr>
                        <a:t>Khi trưởng thành</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it-IT" sz="2200" b="1" i="0" u="none" strike="noStrike" cap="none" normalizeH="0" baseline="0">
                        <a:ln>
                          <a:noFill/>
                        </a:ln>
                        <a:solidFill>
                          <a:srgbClr val="0033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it-IT"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434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FBBD398-0E4B-413F-9B4C-937EA1F976C3}" type="slidenum">
              <a:rPr lang="en-US" altLang="en-US" smtClean="0">
                <a:solidFill>
                  <a:srgbClr val="898989"/>
                </a:solidFill>
                <a:latin typeface="Calibri" pitchFamily="34" charset="0"/>
              </a:rPr>
              <a:pPr eaLnBrk="1" hangingPunct="1"/>
              <a:t>17</a:t>
            </a:fld>
            <a:endParaRPr lang="en-US" altLang="en-US">
              <a:solidFill>
                <a:srgbClr val="898989"/>
              </a:solidFill>
              <a:latin typeface="Calibri" pitchFamily="34" charset="0"/>
            </a:endParaRPr>
          </a:p>
        </p:txBody>
      </p:sp>
      <p:sp>
        <p:nvSpPr>
          <p:cNvPr id="15363" name="Rectangle 2"/>
          <p:cNvSpPr>
            <a:spLocks noGrp="1" noChangeArrowheads="1"/>
          </p:cNvSpPr>
          <p:nvPr>
            <p:ph type="title"/>
          </p:nvPr>
        </p:nvSpPr>
        <p:spPr>
          <a:xfrm>
            <a:off x="457200" y="76200"/>
            <a:ext cx="8229600" cy="457200"/>
          </a:xfrm>
        </p:spPr>
        <p:txBody>
          <a:bodyPr/>
          <a:lstStyle/>
          <a:p>
            <a:r>
              <a:rPr lang="en-US" altLang="en-US" sz="2400" b="1">
                <a:solidFill>
                  <a:srgbClr val="0000FF"/>
                </a:solidFill>
                <a:latin typeface="Arial" pitchFamily="34" charset="0"/>
                <a:cs typeface="Arial" pitchFamily="34" charset="0"/>
              </a:rPr>
              <a:t>VÍ DỤ VỀ KHUÔN MẪU GIỚI </a:t>
            </a:r>
          </a:p>
        </p:txBody>
      </p:sp>
      <p:sp>
        <p:nvSpPr>
          <p:cNvPr id="15364" name="Rectangle 3"/>
          <p:cNvSpPr>
            <a:spLocks noChangeArrowheads="1"/>
          </p:cNvSpPr>
          <p:nvPr/>
        </p:nvSpPr>
        <p:spPr bwMode="auto">
          <a:xfrm>
            <a:off x="0" y="1893888"/>
            <a:ext cx="9144000" cy="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vi-VN" altLang="en-US"/>
          </a:p>
        </p:txBody>
      </p:sp>
      <p:graphicFrame>
        <p:nvGraphicFramePr>
          <p:cNvPr id="250910" name="Group 30"/>
          <p:cNvGraphicFramePr>
            <a:graphicFrameLocks noGrp="1"/>
          </p:cNvGraphicFramePr>
          <p:nvPr>
            <p:extLst>
              <p:ext uri="{D42A27DB-BD31-4B8C-83A1-F6EECF244321}">
                <p14:modId xmlns:p14="http://schemas.microsoft.com/office/powerpoint/2010/main" val="2557054763"/>
              </p:ext>
            </p:extLst>
          </p:nvPr>
        </p:nvGraphicFramePr>
        <p:xfrm>
          <a:off x="76200" y="685800"/>
          <a:ext cx="8915400" cy="6008719"/>
        </p:xfrm>
        <a:graphic>
          <a:graphicData uri="http://schemas.openxmlformats.org/drawingml/2006/table">
            <a:tbl>
              <a:tblPr/>
              <a:tblGrid>
                <a:gridCol w="1447800">
                  <a:extLst>
                    <a:ext uri="{9D8B030D-6E8A-4147-A177-3AD203B41FA5}">
                      <a16:colId xmlns="" xmlns:a16="http://schemas.microsoft.com/office/drawing/2014/main" val="20000"/>
                    </a:ext>
                  </a:extLst>
                </a:gridCol>
                <a:gridCol w="3316288">
                  <a:extLst>
                    <a:ext uri="{9D8B030D-6E8A-4147-A177-3AD203B41FA5}">
                      <a16:colId xmlns="" xmlns:a16="http://schemas.microsoft.com/office/drawing/2014/main" val="20001"/>
                    </a:ext>
                  </a:extLst>
                </a:gridCol>
                <a:gridCol w="4151312">
                  <a:extLst>
                    <a:ext uri="{9D8B030D-6E8A-4147-A177-3AD203B41FA5}">
                      <a16:colId xmlns="" xmlns:a16="http://schemas.microsoft.com/office/drawing/2014/main" val="20002"/>
                    </a:ext>
                  </a:extLst>
                </a:gridCol>
              </a:tblGrid>
              <a:tr h="57936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vi-VN" sz="2400" b="0" i="0" u="none" strike="noStrike" cap="none" normalizeH="0" baseline="0" dirty="0">
                        <a:ln>
                          <a:noFill/>
                        </a:ln>
                        <a:solidFill>
                          <a:srgbClr val="003300"/>
                        </a:solidFill>
                        <a:effectLst/>
                        <a:latin typeface="Arial" pitchFamily="34" charset="0"/>
                        <a:ea typeface="MS PGothic" pitchFamily="34" charset="-128"/>
                        <a:cs typeface="Arial"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3300"/>
                          </a:solidFill>
                          <a:effectLst/>
                          <a:latin typeface="Arial" pitchFamily="34" charset="0"/>
                          <a:ea typeface="MS PGothic" pitchFamily="34" charset="-128"/>
                          <a:cs typeface="Times New Roman" pitchFamily="18" charset="0"/>
                        </a:rPr>
                        <a:t>Con gái/nữ giới</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FF"/>
                          </a:solidFill>
                          <a:effectLst/>
                          <a:latin typeface="Arial" pitchFamily="34" charset="0"/>
                          <a:ea typeface="MS PGothic" pitchFamily="34" charset="-128"/>
                          <a:cs typeface="Times New Roman" pitchFamily="18" charset="0"/>
                        </a:rPr>
                        <a:t>Con trai/nam giới</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 xmlns:a16="http://schemas.microsoft.com/office/drawing/2014/main" val="10000"/>
                  </a:ext>
                </a:extLst>
              </a:tr>
              <a:tr h="9301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Arial" pitchFamily="34" charset="0"/>
                          <a:ea typeface="MS PGothic" pitchFamily="34" charset="-128"/>
                          <a:cs typeface="Times New Roman" pitchFamily="18" charset="0"/>
                        </a:rPr>
                        <a:t>Năng</a:t>
                      </a:r>
                      <a:r>
                        <a:rPr kumimoji="0" lang="en-US" sz="2400" b="1" i="0" u="none" strike="noStrike" cap="none" normalizeH="0" baseline="0" dirty="0">
                          <a:ln>
                            <a:noFill/>
                          </a:ln>
                          <a:solidFill>
                            <a:srgbClr val="FF0000"/>
                          </a:solidFill>
                          <a:effectLst/>
                          <a:latin typeface="Arial" pitchFamily="34" charset="0"/>
                          <a:ea typeface="MS PGothic" pitchFamily="34" charset="-128"/>
                          <a:cs typeface="Times New Roman" pitchFamily="18" charset="0"/>
                        </a:rPr>
                        <a:t> </a:t>
                      </a:r>
                      <a:r>
                        <a:rPr kumimoji="0" lang="en-US" sz="2400" b="1" i="0" u="none" strike="noStrike" cap="none" normalizeH="0" baseline="0" dirty="0" err="1">
                          <a:ln>
                            <a:noFill/>
                          </a:ln>
                          <a:solidFill>
                            <a:srgbClr val="FF0000"/>
                          </a:solidFill>
                          <a:effectLst/>
                          <a:latin typeface="Arial" pitchFamily="34" charset="0"/>
                          <a:ea typeface="MS PGothic" pitchFamily="34" charset="-128"/>
                          <a:cs typeface="Times New Roman" pitchFamily="18" charset="0"/>
                        </a:rPr>
                        <a:t>lực</a:t>
                      </a:r>
                      <a:r>
                        <a:rPr kumimoji="0" lang="en-US" sz="2400" b="1" i="0" u="none" strike="noStrike" cap="none" normalizeH="0" baseline="0" dirty="0">
                          <a:ln>
                            <a:noFill/>
                          </a:ln>
                          <a:solidFill>
                            <a:srgbClr val="FF0000"/>
                          </a:solidFill>
                          <a:effectLst/>
                          <a:latin typeface="Arial" pitchFamily="34" charset="0"/>
                          <a:ea typeface="MS PGothic" pitchFamily="34" charset="-128"/>
                          <a:cs typeface="Times New Roman" pitchFamily="18" charset="0"/>
                        </a:rPr>
                        <a:t> HT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200" b="1" i="0" u="none" strike="noStrike" cap="none" normalizeH="0" baseline="0">
                          <a:ln>
                            <a:noFill/>
                          </a:ln>
                          <a:solidFill>
                            <a:srgbClr val="003300"/>
                          </a:solidFill>
                          <a:effectLst/>
                          <a:latin typeface="Arial" pitchFamily="34" charset="0"/>
                          <a:ea typeface="MS PGothic" pitchFamily="34" charset="-128"/>
                          <a:cs typeface="Times New Roman" pitchFamily="18" charset="0"/>
                        </a:rPr>
                        <a:t>Học giỏi văn, các môn xã hội</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200" b="1" i="0" u="none" strike="noStrike" cap="none" normalizeH="0" baseline="0">
                          <a:ln>
                            <a:noFill/>
                          </a:ln>
                          <a:solidFill>
                            <a:srgbClr val="003300"/>
                          </a:solidFill>
                          <a:effectLst/>
                          <a:latin typeface="Arial" pitchFamily="34" charset="0"/>
                          <a:ea typeface="MS PGothic" pitchFamily="34" charset="-128"/>
                          <a:cs typeface="Times New Roman" pitchFamily="18" charset="0"/>
                        </a:rPr>
                        <a:t>Học giỏi toán, các môn tự nhiên, kỹ thuật</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 xmlns:a16="http://schemas.microsoft.com/office/drawing/2014/main" val="10001"/>
                  </a:ext>
                </a:extLst>
              </a:tr>
              <a:tr h="898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Arial" pitchFamily="34" charset="0"/>
                          <a:ea typeface="MS PGothic" pitchFamily="34" charset="-128"/>
                          <a:cs typeface="Times New Roman" pitchFamily="18" charset="0"/>
                        </a:rPr>
                        <a:t>Việc</a:t>
                      </a:r>
                      <a:r>
                        <a:rPr kumimoji="0" lang="en-US" sz="2400" b="1" i="0" u="none" strike="noStrike" cap="none" normalizeH="0" baseline="0" dirty="0">
                          <a:ln>
                            <a:noFill/>
                          </a:ln>
                          <a:solidFill>
                            <a:srgbClr val="FF0000"/>
                          </a:solidFill>
                          <a:effectLst/>
                          <a:latin typeface="Arial" pitchFamily="34" charset="0"/>
                          <a:ea typeface="MS PGothic" pitchFamily="34" charset="-128"/>
                          <a:cs typeface="Times New Roman" pitchFamily="18" charset="0"/>
                        </a:rPr>
                        <a:t> </a:t>
                      </a:r>
                      <a:r>
                        <a:rPr kumimoji="0" lang="en-US" sz="2400" b="1" i="0" u="none" strike="noStrike" cap="none" normalizeH="0" baseline="0" dirty="0" err="1">
                          <a:ln>
                            <a:noFill/>
                          </a:ln>
                          <a:solidFill>
                            <a:srgbClr val="FF0000"/>
                          </a:solidFill>
                          <a:effectLst/>
                          <a:latin typeface="Arial" pitchFamily="34" charset="0"/>
                          <a:ea typeface="MS PGothic" pitchFamily="34" charset="-128"/>
                          <a:cs typeface="Times New Roman" pitchFamily="18" charset="0"/>
                        </a:rPr>
                        <a:t>nhà</a:t>
                      </a:r>
                      <a:endParaRPr kumimoji="0" lang="en-US" sz="2400" b="1" i="0" u="none" strike="noStrike" cap="none" normalizeH="0" baseline="0" dirty="0">
                        <a:ln>
                          <a:noFill/>
                        </a:ln>
                        <a:solidFill>
                          <a:srgbClr val="FF00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200" b="1" i="0" u="none" strike="noStrike" cap="none" normalizeH="0" baseline="0">
                          <a:ln>
                            <a:noFill/>
                          </a:ln>
                          <a:solidFill>
                            <a:srgbClr val="003300"/>
                          </a:solidFill>
                          <a:effectLst/>
                          <a:latin typeface="Arial" pitchFamily="34" charset="0"/>
                          <a:ea typeface="MS PGothic" pitchFamily="34" charset="-128"/>
                          <a:cs typeface="Times New Roman" pitchFamily="18" charset="0"/>
                        </a:rPr>
                        <a:t>Nấu cơm</a:t>
                      </a:r>
                    </a:p>
                    <a:p>
                      <a:pPr marL="120650" marR="0" lvl="0" indent="-1206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200" b="1" i="0" u="none" strike="noStrike" cap="none" normalizeH="0" baseline="0">
                          <a:ln>
                            <a:noFill/>
                          </a:ln>
                          <a:solidFill>
                            <a:srgbClr val="003300"/>
                          </a:solidFill>
                          <a:effectLst/>
                          <a:latin typeface="Arial" pitchFamily="34" charset="0"/>
                          <a:ea typeface="MS PGothic" pitchFamily="34" charset="-128"/>
                          <a:cs typeface="Times New Roman" pitchFamily="18" charset="0"/>
                        </a:rPr>
                        <a:t>Trông em</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200" b="1" i="0" u="none" strike="noStrike" cap="none" normalizeH="0" baseline="0" dirty="0" err="1">
                          <a:ln>
                            <a:noFill/>
                          </a:ln>
                          <a:solidFill>
                            <a:srgbClr val="003300"/>
                          </a:solidFill>
                          <a:effectLst/>
                          <a:latin typeface="Arial" pitchFamily="34" charset="0"/>
                          <a:ea typeface="MS PGothic" pitchFamily="34" charset="-128"/>
                          <a:cs typeface="Times New Roman" pitchFamily="18" charset="0"/>
                        </a:rPr>
                        <a:t>Bổ</a:t>
                      </a:r>
                      <a:r>
                        <a:rPr kumimoji="0" lang="en-US"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a:ln>
                            <a:noFill/>
                          </a:ln>
                          <a:solidFill>
                            <a:srgbClr val="003300"/>
                          </a:solidFill>
                          <a:effectLst/>
                          <a:latin typeface="Arial" pitchFamily="34" charset="0"/>
                          <a:ea typeface="MS PGothic" pitchFamily="34" charset="-128"/>
                          <a:cs typeface="Times New Roman" pitchFamily="18" charset="0"/>
                        </a:rPr>
                        <a:t>củi</a:t>
                      </a:r>
                      <a:r>
                        <a:rPr kumimoji="0" lang="en-US"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a:ln>
                            <a:noFill/>
                          </a:ln>
                          <a:solidFill>
                            <a:srgbClr val="003300"/>
                          </a:solidFill>
                          <a:effectLst/>
                          <a:latin typeface="Arial" pitchFamily="34" charset="0"/>
                          <a:ea typeface="MS PGothic" pitchFamily="34" charset="-128"/>
                          <a:cs typeface="Times New Roman" pitchFamily="18" charset="0"/>
                        </a:rPr>
                        <a:t>mang</a:t>
                      </a:r>
                      <a:r>
                        <a:rPr kumimoji="0" lang="en-US"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a:ln>
                            <a:noFill/>
                          </a:ln>
                          <a:solidFill>
                            <a:srgbClr val="003300"/>
                          </a:solidFill>
                          <a:effectLst/>
                          <a:latin typeface="Arial" pitchFamily="34" charset="0"/>
                          <a:ea typeface="MS PGothic" pitchFamily="34" charset="-128"/>
                          <a:cs typeface="Times New Roman" pitchFamily="18" charset="0"/>
                        </a:rPr>
                        <a:t>vác</a:t>
                      </a:r>
                      <a:endParaRPr kumimoji="0" lang="en-US"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endParaRPr>
                    </a:p>
                    <a:p>
                      <a:pPr marL="120650" marR="0" lvl="0" indent="-12065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200" b="1" i="0" u="none" strike="noStrike" cap="none" normalizeH="0" baseline="0" dirty="0" err="1">
                          <a:ln>
                            <a:noFill/>
                          </a:ln>
                          <a:solidFill>
                            <a:srgbClr val="003300"/>
                          </a:solidFill>
                          <a:effectLst/>
                          <a:latin typeface="Arial" pitchFamily="34" charset="0"/>
                          <a:ea typeface="MS PGothic" pitchFamily="34" charset="-128"/>
                          <a:cs typeface="Times New Roman" pitchFamily="18" charset="0"/>
                        </a:rPr>
                        <a:t>Cùng</a:t>
                      </a:r>
                      <a:r>
                        <a:rPr kumimoji="0" lang="en-US"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a:ln>
                            <a:noFill/>
                          </a:ln>
                          <a:solidFill>
                            <a:srgbClr val="003300"/>
                          </a:solidFill>
                          <a:effectLst/>
                          <a:latin typeface="Arial" pitchFamily="34" charset="0"/>
                          <a:ea typeface="MS PGothic" pitchFamily="34" charset="-128"/>
                          <a:cs typeface="Times New Roman" pitchFamily="18" charset="0"/>
                        </a:rPr>
                        <a:t>bố</a:t>
                      </a:r>
                      <a:r>
                        <a:rPr kumimoji="0" lang="en-US"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a:ln>
                            <a:noFill/>
                          </a:ln>
                          <a:solidFill>
                            <a:srgbClr val="003300"/>
                          </a:solidFill>
                          <a:effectLst/>
                          <a:latin typeface="Arial" pitchFamily="34" charset="0"/>
                          <a:ea typeface="MS PGothic" pitchFamily="34" charset="-128"/>
                          <a:cs typeface="Times New Roman" pitchFamily="18" charset="0"/>
                        </a:rPr>
                        <a:t>sửa</a:t>
                      </a:r>
                      <a:r>
                        <a:rPr kumimoji="0" lang="en-US"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a:ln>
                            <a:noFill/>
                          </a:ln>
                          <a:solidFill>
                            <a:srgbClr val="003300"/>
                          </a:solidFill>
                          <a:effectLst/>
                          <a:latin typeface="Arial" pitchFamily="34" charset="0"/>
                          <a:ea typeface="MS PGothic" pitchFamily="34" charset="-128"/>
                          <a:cs typeface="Times New Roman" pitchFamily="18" charset="0"/>
                        </a:rPr>
                        <a:t>đồ</a:t>
                      </a:r>
                      <a:r>
                        <a:rPr kumimoji="0" lang="en-US"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a:ln>
                            <a:noFill/>
                          </a:ln>
                          <a:solidFill>
                            <a:srgbClr val="003300"/>
                          </a:solidFill>
                          <a:effectLst/>
                          <a:latin typeface="Arial" pitchFamily="34" charset="0"/>
                          <a:ea typeface="MS PGothic" pitchFamily="34" charset="-128"/>
                          <a:cs typeface="Times New Roman" pitchFamily="18" charset="0"/>
                        </a:rPr>
                        <a:t>gia</a:t>
                      </a:r>
                      <a:r>
                        <a:rPr kumimoji="0" lang="en-US"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rPr>
                        <a:t> </a:t>
                      </a:r>
                      <a:r>
                        <a:rPr kumimoji="0" lang="en-US" sz="2200" b="1" i="0" u="none" strike="noStrike" cap="none" normalizeH="0" baseline="0" dirty="0" err="1">
                          <a:ln>
                            <a:noFill/>
                          </a:ln>
                          <a:solidFill>
                            <a:srgbClr val="003300"/>
                          </a:solidFill>
                          <a:effectLst/>
                          <a:latin typeface="Arial" pitchFamily="34" charset="0"/>
                          <a:ea typeface="MS PGothic" pitchFamily="34" charset="-128"/>
                          <a:cs typeface="Times New Roman" pitchFamily="18" charset="0"/>
                        </a:rPr>
                        <a:t>dụng</a:t>
                      </a:r>
                      <a:endParaRPr kumimoji="0" lang="en-US"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 xmlns:a16="http://schemas.microsoft.com/office/drawing/2014/main" val="10002"/>
                  </a:ext>
                </a:extLst>
              </a:tr>
              <a:tr h="12380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300" b="1" i="0" u="none" strike="noStrike" cap="none" normalizeH="0" baseline="0" dirty="0">
                          <a:ln>
                            <a:noFill/>
                          </a:ln>
                          <a:solidFill>
                            <a:srgbClr val="FF0000"/>
                          </a:solidFill>
                          <a:effectLst/>
                          <a:latin typeface="Arial" pitchFamily="34" charset="0"/>
                          <a:ea typeface="MS PGothic" pitchFamily="34" charset="-128"/>
                          <a:cs typeface="Times New Roman" pitchFamily="18" charset="0"/>
                        </a:rPr>
                        <a:t>Đức tính, tính cách</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a:ln>
                            <a:noFill/>
                          </a:ln>
                          <a:solidFill>
                            <a:srgbClr val="003300"/>
                          </a:solidFill>
                          <a:effectLst/>
                          <a:latin typeface="Arial" pitchFamily="34" charset="0"/>
                          <a:ea typeface="MS PGothic" pitchFamily="34" charset="-128"/>
                          <a:cs typeface="Times New Roman" pitchFamily="18" charset="0"/>
                        </a:rPr>
                        <a:t>Ngăn nắp, sạch sẽ</a:t>
                      </a:r>
                      <a:endParaRPr kumimoji="0" lang="en-US" sz="2200" b="1" i="0" u="none" strike="noStrike" cap="none" normalizeH="0" baseline="0">
                        <a:ln>
                          <a:noFill/>
                        </a:ln>
                        <a:solidFill>
                          <a:srgbClr val="003300"/>
                        </a:solidFill>
                        <a:effectLst/>
                        <a:latin typeface="Arial" pitchFamily="34" charset="0"/>
                        <a:ea typeface="MS PGothic" pitchFamily="34" charset="-128"/>
                        <a:cs typeface="Times New Roman" pitchFamily="18" charset="0"/>
                      </a:endParaRPr>
                    </a:p>
                    <a:p>
                      <a:pPr marL="120650" marR="0" lvl="0" indent="-120650" algn="l" defTabSz="914400" rtl="0" eaLnBrk="0" fontAlgn="base" latinLnBrk="0" hangingPunct="0">
                        <a:lnSpc>
                          <a:spcPct val="100000"/>
                        </a:lnSpc>
                        <a:spcBef>
                          <a:spcPct val="0"/>
                        </a:spcBef>
                        <a:spcAft>
                          <a:spcPct val="0"/>
                        </a:spcAft>
                        <a:buClrTx/>
                        <a:buSzTx/>
                        <a:buFont typeface="Arial" pitchFamily="34" charset="0"/>
                        <a:buChar char="•"/>
                        <a:tabLst/>
                      </a:pPr>
                      <a:r>
                        <a:rPr kumimoji="0" lang="it-IT" sz="2200" b="1" i="0" u="none" strike="noStrike" cap="none" normalizeH="0" baseline="0">
                          <a:ln>
                            <a:noFill/>
                          </a:ln>
                          <a:solidFill>
                            <a:srgbClr val="003300"/>
                          </a:solidFill>
                          <a:effectLst/>
                          <a:latin typeface="Arial" pitchFamily="34" charset="0"/>
                          <a:ea typeface="MS PGothic" pitchFamily="34" charset="-128"/>
                          <a:cs typeface="Times New Roman" pitchFamily="18" charset="0"/>
                        </a:rPr>
                        <a:t>Ngoan, chăm chỉ</a:t>
                      </a:r>
                    </a:p>
                    <a:p>
                      <a:pPr marL="120650" marR="0" lvl="0" indent="-120650" algn="l" defTabSz="914400" rtl="0" eaLnBrk="0" fontAlgn="base" latinLnBrk="0" hangingPunct="0">
                        <a:lnSpc>
                          <a:spcPct val="100000"/>
                        </a:lnSpc>
                        <a:spcBef>
                          <a:spcPct val="0"/>
                        </a:spcBef>
                        <a:spcAft>
                          <a:spcPct val="0"/>
                        </a:spcAft>
                        <a:buClrTx/>
                        <a:buSzTx/>
                        <a:buFont typeface="Arial" pitchFamily="34" charset="0"/>
                        <a:buChar char="•"/>
                        <a:tabLst/>
                      </a:pPr>
                      <a:r>
                        <a:rPr kumimoji="0" lang="it-IT" sz="2200" b="1" i="0" u="none" strike="noStrike" cap="none" normalizeH="0" baseline="0">
                          <a:ln>
                            <a:noFill/>
                          </a:ln>
                          <a:solidFill>
                            <a:srgbClr val="003300"/>
                          </a:solidFill>
                          <a:effectLst/>
                          <a:latin typeface="Arial" pitchFamily="34" charset="0"/>
                          <a:ea typeface="MS PGothic" pitchFamily="34" charset="-128"/>
                          <a:cs typeface="Times New Roman" pitchFamily="18" charset="0"/>
                        </a:rPr>
                        <a:t>Khéo léo, chịu khó</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rPr>
                        <a:t>Năng động, sáng tạo</a:t>
                      </a:r>
                    </a:p>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rPr>
                        <a:t>Cẩu thả, nghịch ngợm</a:t>
                      </a:r>
                    </a:p>
                    <a:p>
                      <a:pPr marL="120650" marR="0" lvl="0" indent="-120650" algn="l" defTabSz="914400" rtl="0" eaLnBrk="0" fontAlgn="base" latinLnBrk="0" hangingPunct="0">
                        <a:lnSpc>
                          <a:spcPct val="100000"/>
                        </a:lnSpc>
                        <a:spcBef>
                          <a:spcPct val="0"/>
                        </a:spcBef>
                        <a:spcAft>
                          <a:spcPct val="0"/>
                        </a:spcAft>
                        <a:buClrTx/>
                        <a:buSzTx/>
                        <a:buFont typeface="Arial" pitchFamily="34" charset="0"/>
                        <a:buChar char="•"/>
                        <a:tabLst/>
                      </a:pPr>
                      <a:r>
                        <a:rPr kumimoji="0" lang="it-IT"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rPr>
                        <a:t>Thiếu kiên nhẫn</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 xmlns:a16="http://schemas.microsoft.com/office/drawing/2014/main" val="10003"/>
                  </a:ext>
                </a:extLst>
              </a:tr>
              <a:tr h="9301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a:ln>
                            <a:noFill/>
                          </a:ln>
                          <a:solidFill>
                            <a:srgbClr val="FF0000"/>
                          </a:solidFill>
                          <a:effectLst/>
                          <a:latin typeface="Arial" pitchFamily="34" charset="0"/>
                          <a:ea typeface="MS PGothic" pitchFamily="34" charset="-128"/>
                          <a:cs typeface="Times New Roman" pitchFamily="18" charset="0"/>
                        </a:rPr>
                        <a:t>Nghề nghiệp</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a:ln>
                            <a:noFill/>
                          </a:ln>
                          <a:solidFill>
                            <a:srgbClr val="003300"/>
                          </a:solidFill>
                          <a:effectLst/>
                          <a:latin typeface="Arial" pitchFamily="34" charset="0"/>
                          <a:ea typeface="MS PGothic" pitchFamily="34" charset="-128"/>
                          <a:cs typeface="Times New Roman" pitchFamily="18" charset="0"/>
                        </a:rPr>
                        <a:t>Ngành sư phạm, ngoại ngữ, kế toán....</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a:ln>
                            <a:noFill/>
                          </a:ln>
                          <a:solidFill>
                            <a:srgbClr val="003300"/>
                          </a:solidFill>
                          <a:effectLst/>
                          <a:latin typeface="Arial" pitchFamily="34" charset="0"/>
                          <a:ea typeface="MS PGothic" pitchFamily="34" charset="-128"/>
                          <a:cs typeface="Times New Roman" pitchFamily="18" charset="0"/>
                        </a:rPr>
                        <a:t>Ngành xây dựng, giao thông, công an....</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 xmlns:a16="http://schemas.microsoft.com/office/drawing/2014/main" val="10004"/>
                  </a:ext>
                </a:extLst>
              </a:tr>
              <a:tr h="1432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a:ln>
                            <a:noFill/>
                          </a:ln>
                          <a:solidFill>
                            <a:srgbClr val="FF0000"/>
                          </a:solidFill>
                          <a:effectLst/>
                          <a:latin typeface="Arial" pitchFamily="34" charset="0"/>
                          <a:ea typeface="MS PGothic" pitchFamily="34" charset="-128"/>
                          <a:cs typeface="Times New Roman" pitchFamily="18" charset="0"/>
                        </a:rPr>
                        <a:t>Khi trưởng thành</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a:ln>
                            <a:noFill/>
                          </a:ln>
                          <a:solidFill>
                            <a:srgbClr val="003300"/>
                          </a:solidFill>
                          <a:effectLst/>
                          <a:latin typeface="Arial" pitchFamily="34" charset="0"/>
                          <a:ea typeface="MS PGothic" pitchFamily="34" charset="-128"/>
                          <a:cs typeface="Times New Roman" pitchFamily="18" charset="0"/>
                        </a:rPr>
                        <a:t>Lấy chồng, chăm sóc con cái, nội trợ</a:t>
                      </a:r>
                    </a:p>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a:ln>
                            <a:noFill/>
                          </a:ln>
                          <a:solidFill>
                            <a:srgbClr val="003300"/>
                          </a:solidFill>
                          <a:effectLst/>
                          <a:latin typeface="Arial" pitchFamily="34" charset="0"/>
                          <a:ea typeface="MS PGothic" pitchFamily="34" charset="-128"/>
                          <a:cs typeface="Times New Roman" pitchFamily="18" charset="0"/>
                        </a:rPr>
                        <a:t>Tự bằng lòng; an phận gia đình...</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rPr>
                        <a:t>Thành công trong sự nghiệp; thăng tiến chức vụ</a:t>
                      </a:r>
                    </a:p>
                    <a:p>
                      <a:pPr marL="120650" marR="0" lvl="0" indent="-120650" algn="l" defTabSz="914400" rtl="0" eaLnBrk="1" fontAlgn="base" latinLnBrk="0" hangingPunct="1">
                        <a:lnSpc>
                          <a:spcPct val="100000"/>
                        </a:lnSpc>
                        <a:spcBef>
                          <a:spcPct val="0"/>
                        </a:spcBef>
                        <a:spcAft>
                          <a:spcPct val="0"/>
                        </a:spcAft>
                        <a:buClrTx/>
                        <a:buSzTx/>
                        <a:buFont typeface="Arial" pitchFamily="34" charset="0"/>
                        <a:buChar char="•"/>
                        <a:tabLst/>
                      </a:pPr>
                      <a:r>
                        <a:rPr kumimoji="0" lang="it-IT" sz="2200" b="1" i="0" u="none" strike="noStrike" cap="none" normalizeH="0" baseline="0" dirty="0">
                          <a:ln>
                            <a:noFill/>
                          </a:ln>
                          <a:solidFill>
                            <a:srgbClr val="003300"/>
                          </a:solidFill>
                          <a:effectLst/>
                          <a:latin typeface="Arial" pitchFamily="34" charset="0"/>
                          <a:ea typeface="MS PGothic" pitchFamily="34" charset="-128"/>
                          <a:cs typeface="Times New Roman" pitchFamily="18" charset="0"/>
                        </a:rPr>
                        <a:t>Bận rộn với các MQH XH, tạo dựng vị thế</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0910"/>
                                        </p:tgtEl>
                                        <p:attrNameLst>
                                          <p:attrName>style.visibility</p:attrName>
                                        </p:attrNameLst>
                                      </p:cBhvr>
                                      <p:to>
                                        <p:strVal val="visible"/>
                                      </p:to>
                                    </p:set>
                                    <p:animEffect transition="in" filter="circle(in)">
                                      <p:cBhvr>
                                        <p:cTn id="7" dur="2000"/>
                                        <p:tgtEl>
                                          <p:spTgt spid="250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9368" y="1219200"/>
            <a:ext cx="6427632" cy="3429000"/>
          </a:xfrm>
          <a:prstGeom prst="cloudCallout">
            <a:avLst>
              <a:gd name="adj1" fmla="val 1330"/>
              <a:gd name="adj2" fmla="val 8655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a:solidFill>
                  <a:srgbClr val="002060"/>
                </a:solidFill>
                <a:latin typeface="Times New Roman" pitchFamily="18" charset="0"/>
                <a:cs typeface="Times New Roman" pitchFamily="18" charset="0"/>
              </a:rPr>
              <a:t>Điều</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này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sẽ</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gây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định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kiến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về</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giới</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lựa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chọn</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nghề</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nghiệp</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của</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trẻ</a:t>
            </a:r>
            <a:r>
              <a:rPr lang="en-US" sz="3600" b="1" dirty="0">
                <a:solidFill>
                  <a:srgbClr val="002060"/>
                </a:solidFill>
                <a:latin typeface="Times New Roman" pitchFamily="18" charset="0"/>
                <a:cs typeface="Times New Roman" pitchFamily="18" charset="0"/>
              </a:rPr>
              <a:t>.</a:t>
            </a:r>
          </a:p>
        </p:txBody>
      </p:sp>
      <p:pic>
        <p:nvPicPr>
          <p:cNvPr id="4" name="Picture 4" descr="happy-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056" y="1905000"/>
            <a:ext cx="2909576" cy="405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892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325563"/>
          </a:xfrm>
        </p:spPr>
        <p:txBody>
          <a:bodyPr>
            <a:normAutofit/>
          </a:bodyPr>
          <a:lstStyle/>
          <a:p>
            <a:pPr algn="ctr"/>
            <a:r>
              <a:rPr lang="en-AU" sz="3200" b="1" dirty="0" err="1">
                <a:latin typeface="Times New Roman" panose="02020603050405020304" pitchFamily="18" charset="0"/>
                <a:cs typeface="Times New Roman" panose="02020603050405020304" pitchFamily="18" charset="0"/>
              </a:rPr>
              <a:t>Khuôn</a:t>
            </a:r>
            <a:r>
              <a:rPr lang="en-AU" sz="3200" b="1" dirty="0">
                <a:latin typeface="Times New Roman" panose="02020603050405020304" pitchFamily="18" charset="0"/>
                <a:cs typeface="Times New Roman" panose="02020603050405020304" pitchFamily="18" charset="0"/>
              </a:rPr>
              <a:t> </a:t>
            </a:r>
            <a:r>
              <a:rPr lang="en-AU" sz="3200" b="1" dirty="0" err="1">
                <a:latin typeface="Times New Roman" panose="02020603050405020304" pitchFamily="18" charset="0"/>
                <a:cs typeface="Times New Roman" panose="02020603050405020304" pitchFamily="18" charset="0"/>
              </a:rPr>
              <a:t>mẫu</a:t>
            </a:r>
            <a:r>
              <a:rPr lang="en-AU" sz="3200" b="1" dirty="0">
                <a:latin typeface="Times New Roman" panose="02020603050405020304" pitchFamily="18" charset="0"/>
                <a:cs typeface="Times New Roman" panose="02020603050405020304" pitchFamily="18" charset="0"/>
              </a:rPr>
              <a:t> </a:t>
            </a:r>
            <a:r>
              <a:rPr lang="en-AU" sz="3200" b="1" dirty="0" err="1">
                <a:latin typeface="Times New Roman" panose="02020603050405020304" pitchFamily="18" charset="0"/>
                <a:cs typeface="Times New Roman" panose="02020603050405020304" pitchFamily="18" charset="0"/>
              </a:rPr>
              <a:t>giới</a:t>
            </a:r>
            <a:r>
              <a:rPr lang="en-AU" sz="3200" b="1" dirty="0">
                <a:latin typeface="Times New Roman" panose="02020603050405020304" pitchFamily="18" charset="0"/>
                <a:cs typeface="Times New Roman" panose="02020603050405020304" pitchFamily="18" charset="0"/>
              </a:rPr>
              <a:t> </a:t>
            </a:r>
            <a:r>
              <a:rPr lang="en-AU" sz="3200" b="1" dirty="0" err="1">
                <a:latin typeface="Times New Roman" panose="02020603050405020304" pitchFamily="18" charset="0"/>
                <a:cs typeface="Times New Roman" panose="02020603050405020304" pitchFamily="18" charset="0"/>
              </a:rPr>
              <a:t>và</a:t>
            </a:r>
            <a:r>
              <a:rPr lang="en-AU" sz="3200" b="1" dirty="0">
                <a:latin typeface="Times New Roman" panose="02020603050405020304" pitchFamily="18" charset="0"/>
                <a:cs typeface="Times New Roman" panose="02020603050405020304" pitchFamily="18" charset="0"/>
              </a:rPr>
              <a:t> </a:t>
            </a:r>
            <a:r>
              <a:rPr lang="en-AU" sz="3200" b="1" dirty="0" err="1">
                <a:latin typeface="Times New Roman" panose="02020603050405020304" pitchFamily="18" charset="0"/>
                <a:cs typeface="Times New Roman" panose="02020603050405020304" pitchFamily="18" charset="0"/>
              </a:rPr>
              <a:t>ảnh</a:t>
            </a:r>
            <a:r>
              <a:rPr lang="en-AU" sz="3200" b="1" dirty="0">
                <a:latin typeface="Times New Roman" panose="02020603050405020304" pitchFamily="18" charset="0"/>
                <a:cs typeface="Times New Roman" panose="02020603050405020304" pitchFamily="18" charset="0"/>
              </a:rPr>
              <a:t> h</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ởng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khuôn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mẫu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XH</a:t>
            </a:r>
            <a:endParaRPr lang="en-AU"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371600"/>
            <a:ext cx="8534400" cy="6019800"/>
          </a:xfrm>
        </p:spPr>
        <p:txBody>
          <a:bodyPr>
            <a:normAutofit fontScale="55000" lnSpcReduction="20000"/>
          </a:bodyPr>
          <a:lstStyle/>
          <a:p>
            <a:pPr lvl="0">
              <a:lnSpc>
                <a:spcPct val="120000"/>
              </a:lnSpc>
              <a:buFont typeface="Wingdings" pitchFamily="2" charset="2"/>
              <a:buChar char="§"/>
            </a:pPr>
            <a:r>
              <a:rPr lang="en-US" sz="5100" b="1" i="1" dirty="0" err="1">
                <a:solidFill>
                  <a:srgbClr val="0000FF"/>
                </a:solidFill>
                <a:latin typeface="Calibri" pitchFamily="34" charset="0"/>
              </a:rPr>
              <a:t>Khuôn</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mẫu</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giới</a:t>
            </a:r>
            <a:r>
              <a:rPr lang="en-US" sz="5100" b="1" i="1" dirty="0">
                <a:solidFill>
                  <a:srgbClr val="0000FF"/>
                </a:solidFill>
                <a:latin typeface="Calibri" pitchFamily="34" charset="0"/>
              </a:rPr>
              <a:t> (KMG) </a:t>
            </a:r>
            <a:r>
              <a:rPr lang="en-US" sz="5100" b="1" i="1" dirty="0" err="1">
                <a:solidFill>
                  <a:srgbClr val="0000FF"/>
                </a:solidFill>
                <a:latin typeface="Calibri" pitchFamily="34" charset="0"/>
              </a:rPr>
              <a:t>là</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sự</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khái</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quát</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hóa</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về</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đặc</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điểm</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tính</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cách</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và</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vai</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trò</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của</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một</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nhóm</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người</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dựa</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trên</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giới</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tính</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của</a:t>
            </a:r>
            <a:r>
              <a:rPr lang="en-US" sz="5100" b="1" i="1" dirty="0">
                <a:solidFill>
                  <a:srgbClr val="0000FF"/>
                </a:solidFill>
                <a:latin typeface="Calibri" pitchFamily="34" charset="0"/>
              </a:rPr>
              <a:t> </a:t>
            </a:r>
            <a:r>
              <a:rPr lang="en-US" sz="5100" b="1" i="1" dirty="0" err="1">
                <a:solidFill>
                  <a:srgbClr val="0000FF"/>
                </a:solidFill>
                <a:latin typeface="Calibri" pitchFamily="34" charset="0"/>
              </a:rPr>
              <a:t>họ</a:t>
            </a:r>
            <a:r>
              <a:rPr lang="en-US" sz="5100" b="1" i="1" dirty="0">
                <a:solidFill>
                  <a:srgbClr val="0000FF"/>
                </a:solidFill>
                <a:latin typeface="Calibri" pitchFamily="34" charset="0"/>
              </a:rPr>
              <a:t>. </a:t>
            </a:r>
          </a:p>
          <a:p>
            <a:pPr lvl="0">
              <a:lnSpc>
                <a:spcPct val="120000"/>
              </a:lnSpc>
              <a:buNone/>
            </a:pPr>
            <a:r>
              <a:rPr lang="en-US" b="1" i="1" dirty="0"/>
              <a:t>      </a:t>
            </a:r>
            <a:r>
              <a:rPr lang="en-US" sz="3600" b="1" dirty="0" err="1">
                <a:solidFill>
                  <a:srgbClr val="CC0066"/>
                </a:solidFill>
                <a:latin typeface="Calibri" pitchFamily="34" charset="0"/>
              </a:rPr>
              <a:t>Ví</a:t>
            </a:r>
            <a:r>
              <a:rPr lang="en-US" sz="3600" b="1" dirty="0">
                <a:solidFill>
                  <a:srgbClr val="CC0066"/>
                </a:solidFill>
                <a:latin typeface="Calibri" pitchFamily="34" charset="0"/>
              </a:rPr>
              <a:t> </a:t>
            </a:r>
            <a:r>
              <a:rPr lang="en-US" sz="3600" b="1" dirty="0" err="1">
                <a:solidFill>
                  <a:srgbClr val="CC0066"/>
                </a:solidFill>
                <a:latin typeface="Calibri" pitchFamily="34" charset="0"/>
              </a:rPr>
              <a:t>dụ</a:t>
            </a:r>
            <a:r>
              <a:rPr lang="en-US" sz="3600" b="1" dirty="0">
                <a:solidFill>
                  <a:srgbClr val="CC0066"/>
                </a:solidFill>
                <a:latin typeface="Calibri" pitchFamily="34" charset="0"/>
              </a:rPr>
              <a:t>: </a:t>
            </a:r>
            <a:r>
              <a:rPr lang="en-US" sz="3600" b="1" dirty="0" err="1">
                <a:solidFill>
                  <a:srgbClr val="CC0066"/>
                </a:solidFill>
                <a:latin typeface="Calibri" pitchFamily="34" charset="0"/>
              </a:rPr>
              <a:t>Xã</a:t>
            </a:r>
            <a:r>
              <a:rPr lang="en-US" sz="3600" b="1" dirty="0">
                <a:solidFill>
                  <a:srgbClr val="CC0066"/>
                </a:solidFill>
                <a:latin typeface="Calibri" pitchFamily="34" charset="0"/>
              </a:rPr>
              <a:t> </a:t>
            </a:r>
            <a:r>
              <a:rPr lang="en-US" sz="3600" b="1" dirty="0" err="1">
                <a:solidFill>
                  <a:srgbClr val="CC0066"/>
                </a:solidFill>
                <a:latin typeface="Calibri" pitchFamily="34" charset="0"/>
              </a:rPr>
              <a:t>hội</a:t>
            </a:r>
            <a:r>
              <a:rPr lang="en-US" sz="3600" b="1" dirty="0">
                <a:solidFill>
                  <a:srgbClr val="CC0066"/>
                </a:solidFill>
                <a:latin typeface="Calibri" pitchFamily="34" charset="0"/>
              </a:rPr>
              <a:t> </a:t>
            </a:r>
            <a:r>
              <a:rPr lang="en-US" sz="3600" b="1" dirty="0" err="1">
                <a:solidFill>
                  <a:srgbClr val="CC0066"/>
                </a:solidFill>
                <a:latin typeface="Calibri" pitchFamily="34" charset="0"/>
              </a:rPr>
              <a:t>thường</a:t>
            </a:r>
            <a:r>
              <a:rPr lang="en-US" sz="3600" b="1" dirty="0">
                <a:solidFill>
                  <a:srgbClr val="CC0066"/>
                </a:solidFill>
                <a:latin typeface="Calibri" pitchFamily="34" charset="0"/>
              </a:rPr>
              <a:t> </a:t>
            </a:r>
            <a:r>
              <a:rPr lang="en-US" sz="3600" b="1" dirty="0" err="1">
                <a:solidFill>
                  <a:srgbClr val="CC0066"/>
                </a:solidFill>
                <a:latin typeface="Calibri" pitchFamily="34" charset="0"/>
              </a:rPr>
              <a:t>mong</a:t>
            </a:r>
            <a:r>
              <a:rPr lang="en-US" sz="3600" b="1" dirty="0">
                <a:solidFill>
                  <a:srgbClr val="CC0066"/>
                </a:solidFill>
                <a:latin typeface="Calibri" pitchFamily="34" charset="0"/>
              </a:rPr>
              <a:t> </a:t>
            </a:r>
            <a:r>
              <a:rPr lang="en-US" sz="3600" b="1" dirty="0" err="1">
                <a:solidFill>
                  <a:srgbClr val="CC0066"/>
                </a:solidFill>
                <a:latin typeface="Calibri" pitchFamily="34" charset="0"/>
              </a:rPr>
              <a:t>đợi</a:t>
            </a:r>
            <a:r>
              <a:rPr lang="en-US" sz="3600" b="1" dirty="0">
                <a:solidFill>
                  <a:srgbClr val="CC0066"/>
                </a:solidFill>
                <a:latin typeface="Calibri" pitchFamily="34" charset="0"/>
              </a:rPr>
              <a:t> “con </a:t>
            </a:r>
            <a:r>
              <a:rPr lang="en-US" sz="3600" b="1" dirty="0" err="1">
                <a:solidFill>
                  <a:srgbClr val="CC0066"/>
                </a:solidFill>
                <a:latin typeface="Calibri" pitchFamily="34" charset="0"/>
              </a:rPr>
              <a:t>trai</a:t>
            </a:r>
            <a:r>
              <a:rPr lang="en-US" sz="3600" b="1" dirty="0">
                <a:solidFill>
                  <a:srgbClr val="CC0066"/>
                </a:solidFill>
                <a:latin typeface="Calibri" pitchFamily="34" charset="0"/>
              </a:rPr>
              <a:t>  </a:t>
            </a:r>
            <a:r>
              <a:rPr lang="en-US" sz="3600" b="1" dirty="0" err="1">
                <a:solidFill>
                  <a:srgbClr val="CC0066"/>
                </a:solidFill>
                <a:latin typeface="Calibri" pitchFamily="34" charset="0"/>
              </a:rPr>
              <a:t>phải</a:t>
            </a:r>
            <a:r>
              <a:rPr lang="en-US" sz="3600" b="1" dirty="0">
                <a:solidFill>
                  <a:srgbClr val="CC0066"/>
                </a:solidFill>
                <a:latin typeface="Calibri" pitchFamily="34" charset="0"/>
              </a:rPr>
              <a:t> </a:t>
            </a:r>
            <a:r>
              <a:rPr lang="en-US" sz="3600" b="1" dirty="0" err="1">
                <a:solidFill>
                  <a:srgbClr val="CC0066"/>
                </a:solidFill>
                <a:latin typeface="Calibri" pitchFamily="34" charset="0"/>
              </a:rPr>
              <a:t>mạnh</a:t>
            </a:r>
            <a:r>
              <a:rPr lang="en-US" sz="3600" b="1" dirty="0">
                <a:solidFill>
                  <a:srgbClr val="CC0066"/>
                </a:solidFill>
                <a:latin typeface="Calibri" pitchFamily="34" charset="0"/>
              </a:rPr>
              <a:t> </a:t>
            </a:r>
            <a:r>
              <a:rPr lang="en-US" sz="3600" b="1" dirty="0" err="1">
                <a:solidFill>
                  <a:srgbClr val="CC0066"/>
                </a:solidFill>
                <a:latin typeface="Calibri" pitchFamily="34" charset="0"/>
              </a:rPr>
              <a:t>mẽ</a:t>
            </a:r>
            <a:r>
              <a:rPr lang="en-US" sz="3600" b="1" dirty="0">
                <a:solidFill>
                  <a:srgbClr val="CC0066"/>
                </a:solidFill>
                <a:latin typeface="Calibri" pitchFamily="34" charset="0"/>
              </a:rPr>
              <a:t>, </a:t>
            </a:r>
            <a:r>
              <a:rPr lang="en-US" sz="3600" b="1" dirty="0" err="1">
                <a:solidFill>
                  <a:srgbClr val="CC0066"/>
                </a:solidFill>
                <a:latin typeface="Calibri" pitchFamily="34" charset="0"/>
              </a:rPr>
              <a:t>có</a:t>
            </a:r>
            <a:r>
              <a:rPr lang="en-US" sz="3600" b="1" dirty="0">
                <a:solidFill>
                  <a:srgbClr val="CC0066"/>
                </a:solidFill>
                <a:latin typeface="Calibri" pitchFamily="34" charset="0"/>
              </a:rPr>
              <a:t> </a:t>
            </a:r>
            <a:r>
              <a:rPr lang="en-US" sz="3600" b="1" dirty="0" err="1">
                <a:solidFill>
                  <a:srgbClr val="CC0066"/>
                </a:solidFill>
                <a:latin typeface="Calibri" pitchFamily="34" charset="0"/>
              </a:rPr>
              <a:t>quyền</a:t>
            </a:r>
            <a:r>
              <a:rPr lang="en-US" sz="3600" b="1" dirty="0">
                <a:solidFill>
                  <a:srgbClr val="CC0066"/>
                </a:solidFill>
                <a:latin typeface="Calibri" pitchFamily="34" charset="0"/>
              </a:rPr>
              <a:t> </a:t>
            </a:r>
            <a:r>
              <a:rPr lang="en-US" sz="3600" b="1" dirty="0" err="1">
                <a:solidFill>
                  <a:srgbClr val="CC0066"/>
                </a:solidFill>
                <a:latin typeface="Calibri" pitchFamily="34" charset="0"/>
              </a:rPr>
              <a:t>lực</a:t>
            </a:r>
            <a:r>
              <a:rPr lang="en-US" sz="3600" b="1" dirty="0">
                <a:solidFill>
                  <a:srgbClr val="CC0066"/>
                </a:solidFill>
                <a:latin typeface="Calibri" pitchFamily="34" charset="0"/>
              </a:rPr>
              <a:t>, </a:t>
            </a:r>
            <a:r>
              <a:rPr lang="en-US" sz="3600" b="1" dirty="0" err="1">
                <a:solidFill>
                  <a:srgbClr val="CC0066"/>
                </a:solidFill>
                <a:latin typeface="Calibri" pitchFamily="34" charset="0"/>
              </a:rPr>
              <a:t>ga</a:t>
            </a:r>
            <a:r>
              <a:rPr lang="en-US" sz="3600" b="1" dirty="0">
                <a:solidFill>
                  <a:srgbClr val="CC0066"/>
                </a:solidFill>
                <a:latin typeface="Calibri" pitchFamily="34" charset="0"/>
              </a:rPr>
              <a:t> </a:t>
            </a:r>
            <a:r>
              <a:rPr lang="en-US" sz="3600" b="1" dirty="0" err="1">
                <a:solidFill>
                  <a:srgbClr val="CC0066"/>
                </a:solidFill>
                <a:latin typeface="Calibri" pitchFamily="34" charset="0"/>
              </a:rPr>
              <a:t>lăng</a:t>
            </a:r>
            <a:r>
              <a:rPr lang="en-US" sz="3600" b="1" dirty="0">
                <a:solidFill>
                  <a:srgbClr val="CC0066"/>
                </a:solidFill>
                <a:latin typeface="Calibri" pitchFamily="34" charset="0"/>
              </a:rPr>
              <a:t>” “con </a:t>
            </a:r>
            <a:r>
              <a:rPr lang="en-US" sz="3600" b="1" dirty="0" err="1">
                <a:solidFill>
                  <a:srgbClr val="CC0066"/>
                </a:solidFill>
                <a:latin typeface="Calibri" pitchFamily="34" charset="0"/>
              </a:rPr>
              <a:t>gái</a:t>
            </a:r>
            <a:r>
              <a:rPr lang="en-US" sz="3600" b="1" dirty="0">
                <a:solidFill>
                  <a:srgbClr val="CC0066"/>
                </a:solidFill>
                <a:latin typeface="Calibri" pitchFamily="34" charset="0"/>
              </a:rPr>
              <a:t> </a:t>
            </a:r>
            <a:r>
              <a:rPr lang="en-US" sz="3600" b="1" dirty="0" err="1">
                <a:solidFill>
                  <a:srgbClr val="CC0066"/>
                </a:solidFill>
                <a:latin typeface="Calibri" pitchFamily="34" charset="0"/>
              </a:rPr>
              <a:t>phải</a:t>
            </a:r>
            <a:r>
              <a:rPr lang="en-US" sz="3600" b="1" dirty="0">
                <a:solidFill>
                  <a:srgbClr val="CC0066"/>
                </a:solidFill>
                <a:latin typeface="Calibri" pitchFamily="34" charset="0"/>
              </a:rPr>
              <a:t> </a:t>
            </a:r>
            <a:r>
              <a:rPr lang="en-US" sz="3600" b="1" dirty="0" err="1">
                <a:solidFill>
                  <a:srgbClr val="CC0066"/>
                </a:solidFill>
                <a:latin typeface="Calibri" pitchFamily="34" charset="0"/>
              </a:rPr>
              <a:t>biết</a:t>
            </a:r>
            <a:r>
              <a:rPr lang="en-US" sz="3600" b="1" dirty="0">
                <a:solidFill>
                  <a:srgbClr val="CC0066"/>
                </a:solidFill>
                <a:latin typeface="Calibri" pitchFamily="34" charset="0"/>
              </a:rPr>
              <a:t> </a:t>
            </a:r>
            <a:r>
              <a:rPr lang="en-US" sz="3600" b="1" dirty="0" err="1">
                <a:solidFill>
                  <a:srgbClr val="CC0066"/>
                </a:solidFill>
                <a:latin typeface="Calibri" pitchFamily="34" charset="0"/>
              </a:rPr>
              <a:t>phục</a:t>
            </a:r>
            <a:r>
              <a:rPr lang="en-US" sz="3600" b="1" dirty="0">
                <a:solidFill>
                  <a:srgbClr val="CC0066"/>
                </a:solidFill>
                <a:latin typeface="Calibri" pitchFamily="34" charset="0"/>
              </a:rPr>
              <a:t> </a:t>
            </a:r>
            <a:r>
              <a:rPr lang="en-US" sz="3600" b="1" dirty="0" err="1">
                <a:solidFill>
                  <a:srgbClr val="CC0066"/>
                </a:solidFill>
                <a:latin typeface="Calibri" pitchFamily="34" charset="0"/>
              </a:rPr>
              <a:t>tùng</a:t>
            </a:r>
            <a:r>
              <a:rPr lang="en-US" sz="3600" b="1" dirty="0">
                <a:solidFill>
                  <a:srgbClr val="CC0066"/>
                </a:solidFill>
                <a:latin typeface="Calibri" pitchFamily="34" charset="0"/>
              </a:rPr>
              <a:t>, </a:t>
            </a:r>
            <a:r>
              <a:rPr lang="en-US" sz="3600" b="1" dirty="0" err="1">
                <a:solidFill>
                  <a:srgbClr val="CC0066"/>
                </a:solidFill>
                <a:latin typeface="Calibri" pitchFamily="34" charset="0"/>
              </a:rPr>
              <a:t>nhẫn</a:t>
            </a:r>
            <a:r>
              <a:rPr lang="en-US" sz="3600" b="1" dirty="0">
                <a:solidFill>
                  <a:srgbClr val="CC0066"/>
                </a:solidFill>
                <a:latin typeface="Calibri" pitchFamily="34" charset="0"/>
              </a:rPr>
              <a:t> </a:t>
            </a:r>
            <a:r>
              <a:rPr lang="en-US" sz="3600" b="1" dirty="0" err="1">
                <a:solidFill>
                  <a:srgbClr val="CC0066"/>
                </a:solidFill>
                <a:latin typeface="Calibri" pitchFamily="34" charset="0"/>
              </a:rPr>
              <a:t>nhịn</a:t>
            </a:r>
            <a:r>
              <a:rPr lang="en-US" sz="3600" b="1" dirty="0">
                <a:solidFill>
                  <a:srgbClr val="CC0066"/>
                </a:solidFill>
                <a:latin typeface="Calibri" pitchFamily="34" charset="0"/>
              </a:rPr>
              <a:t>, </a:t>
            </a:r>
            <a:r>
              <a:rPr lang="en-US" sz="3600" b="1" dirty="0" err="1">
                <a:solidFill>
                  <a:srgbClr val="CC0066"/>
                </a:solidFill>
                <a:latin typeface="Calibri" pitchFamily="34" charset="0"/>
              </a:rPr>
              <a:t>biết</a:t>
            </a:r>
            <a:r>
              <a:rPr lang="en-US" sz="3600" b="1" dirty="0">
                <a:solidFill>
                  <a:srgbClr val="CC0066"/>
                </a:solidFill>
                <a:latin typeface="Calibri" pitchFamily="34" charset="0"/>
              </a:rPr>
              <a:t> </a:t>
            </a:r>
            <a:r>
              <a:rPr lang="en-US" sz="3600" b="1" dirty="0" err="1">
                <a:solidFill>
                  <a:srgbClr val="CC0066"/>
                </a:solidFill>
                <a:latin typeface="Calibri" pitchFamily="34" charset="0"/>
              </a:rPr>
              <a:t>làm</a:t>
            </a:r>
            <a:r>
              <a:rPr lang="en-US" sz="3600" b="1" dirty="0">
                <a:solidFill>
                  <a:srgbClr val="CC0066"/>
                </a:solidFill>
                <a:latin typeface="Calibri" pitchFamily="34" charset="0"/>
              </a:rPr>
              <a:t> </a:t>
            </a:r>
            <a:r>
              <a:rPr lang="en-US" sz="3600" b="1" dirty="0" err="1">
                <a:solidFill>
                  <a:srgbClr val="CC0066"/>
                </a:solidFill>
                <a:latin typeface="Calibri" pitchFamily="34" charset="0"/>
              </a:rPr>
              <a:t>đẹp</a:t>
            </a:r>
            <a:r>
              <a:rPr lang="en-US" sz="3600" b="1" dirty="0">
                <a:solidFill>
                  <a:srgbClr val="CC0066"/>
                </a:solidFill>
                <a:latin typeface="Calibri" pitchFamily="34" charset="0"/>
              </a:rPr>
              <a:t>” </a:t>
            </a:r>
            <a:r>
              <a:rPr lang="en-US" sz="3600" b="1" dirty="0" err="1">
                <a:solidFill>
                  <a:srgbClr val="CC0066"/>
                </a:solidFill>
                <a:latin typeface="Calibri" pitchFamily="34" charset="0"/>
              </a:rPr>
              <a:t>hoặc</a:t>
            </a:r>
            <a:r>
              <a:rPr lang="en-US" sz="3600" b="1" dirty="0">
                <a:solidFill>
                  <a:srgbClr val="CC0066"/>
                </a:solidFill>
                <a:latin typeface="Calibri" pitchFamily="34" charset="0"/>
              </a:rPr>
              <a:t> “</a:t>
            </a:r>
            <a:r>
              <a:rPr lang="en-US" sz="3600" b="1" dirty="0" err="1">
                <a:solidFill>
                  <a:srgbClr val="CC0066"/>
                </a:solidFill>
                <a:latin typeface="Calibri" pitchFamily="34" charset="0"/>
              </a:rPr>
              <a:t>nam</a:t>
            </a:r>
            <a:r>
              <a:rPr lang="en-US" sz="3600" b="1" dirty="0">
                <a:solidFill>
                  <a:srgbClr val="CC0066"/>
                </a:solidFill>
                <a:latin typeface="Calibri" pitchFamily="34" charset="0"/>
              </a:rPr>
              <a:t> </a:t>
            </a:r>
            <a:r>
              <a:rPr lang="en-US" sz="3600" b="1" dirty="0" err="1">
                <a:solidFill>
                  <a:srgbClr val="CC0066"/>
                </a:solidFill>
                <a:latin typeface="Calibri" pitchFamily="34" charset="0"/>
              </a:rPr>
              <a:t>giới</a:t>
            </a:r>
            <a:r>
              <a:rPr lang="en-US" sz="3600" b="1" dirty="0">
                <a:solidFill>
                  <a:srgbClr val="CC0066"/>
                </a:solidFill>
                <a:latin typeface="Calibri" pitchFamily="34" charset="0"/>
              </a:rPr>
              <a:t> </a:t>
            </a:r>
            <a:r>
              <a:rPr lang="en-US" sz="3600" b="1" dirty="0" err="1">
                <a:solidFill>
                  <a:srgbClr val="CC0066"/>
                </a:solidFill>
                <a:latin typeface="Calibri" pitchFamily="34" charset="0"/>
              </a:rPr>
              <a:t>phù</a:t>
            </a:r>
            <a:r>
              <a:rPr lang="en-US" sz="3600" b="1" dirty="0">
                <a:solidFill>
                  <a:srgbClr val="CC0066"/>
                </a:solidFill>
                <a:latin typeface="Calibri" pitchFamily="34" charset="0"/>
              </a:rPr>
              <a:t> </a:t>
            </a:r>
            <a:r>
              <a:rPr lang="en-US" sz="3600" b="1" dirty="0" err="1">
                <a:solidFill>
                  <a:srgbClr val="CC0066"/>
                </a:solidFill>
                <a:latin typeface="Calibri" pitchFamily="34" charset="0"/>
              </a:rPr>
              <a:t>hợp</a:t>
            </a:r>
            <a:r>
              <a:rPr lang="en-US" sz="3600" b="1" dirty="0">
                <a:solidFill>
                  <a:srgbClr val="CC0066"/>
                </a:solidFill>
                <a:latin typeface="Calibri" pitchFamily="34" charset="0"/>
              </a:rPr>
              <a:t> </a:t>
            </a:r>
            <a:r>
              <a:rPr lang="en-US" sz="3600" b="1" dirty="0" err="1">
                <a:solidFill>
                  <a:srgbClr val="CC0066"/>
                </a:solidFill>
                <a:latin typeface="Calibri" pitchFamily="34" charset="0"/>
              </a:rPr>
              <a:t>với</a:t>
            </a:r>
            <a:r>
              <a:rPr lang="en-US" sz="3600" b="1" dirty="0">
                <a:solidFill>
                  <a:srgbClr val="CC0066"/>
                </a:solidFill>
                <a:latin typeface="Calibri" pitchFamily="34" charset="0"/>
              </a:rPr>
              <a:t> </a:t>
            </a:r>
            <a:r>
              <a:rPr lang="en-US" sz="3600" b="1" dirty="0" err="1">
                <a:solidFill>
                  <a:srgbClr val="CC0066"/>
                </a:solidFill>
                <a:latin typeface="Calibri" pitchFamily="34" charset="0"/>
              </a:rPr>
              <a:t>các</a:t>
            </a:r>
            <a:r>
              <a:rPr lang="en-US" sz="3600" b="1" dirty="0">
                <a:solidFill>
                  <a:srgbClr val="CC0066"/>
                </a:solidFill>
                <a:latin typeface="Calibri" pitchFamily="34" charset="0"/>
              </a:rPr>
              <a:t> </a:t>
            </a:r>
            <a:r>
              <a:rPr lang="en-US" sz="3600" b="1" dirty="0" err="1">
                <a:solidFill>
                  <a:srgbClr val="CC0066"/>
                </a:solidFill>
                <a:latin typeface="Calibri" pitchFamily="34" charset="0"/>
              </a:rPr>
              <a:t>ngành</a:t>
            </a:r>
            <a:r>
              <a:rPr lang="en-US" sz="3600" b="1" dirty="0">
                <a:solidFill>
                  <a:srgbClr val="CC0066"/>
                </a:solidFill>
                <a:latin typeface="Calibri" pitchFamily="34" charset="0"/>
              </a:rPr>
              <a:t>/</a:t>
            </a:r>
            <a:r>
              <a:rPr lang="en-US" sz="3600" b="1" dirty="0" err="1">
                <a:solidFill>
                  <a:srgbClr val="CC0066"/>
                </a:solidFill>
                <a:latin typeface="Calibri" pitchFamily="34" charset="0"/>
              </a:rPr>
              <a:t>nghề</a:t>
            </a:r>
            <a:r>
              <a:rPr lang="en-US" sz="3600" b="1" dirty="0">
                <a:solidFill>
                  <a:srgbClr val="CC0066"/>
                </a:solidFill>
                <a:latin typeface="Calibri" pitchFamily="34" charset="0"/>
              </a:rPr>
              <a:t> </a:t>
            </a:r>
            <a:r>
              <a:rPr lang="en-US" sz="3600" b="1" dirty="0" err="1">
                <a:solidFill>
                  <a:srgbClr val="CC0066"/>
                </a:solidFill>
                <a:latin typeface="Calibri" pitchFamily="34" charset="0"/>
              </a:rPr>
              <a:t>kỹ</a:t>
            </a:r>
            <a:r>
              <a:rPr lang="en-US" sz="3600" b="1" dirty="0">
                <a:solidFill>
                  <a:srgbClr val="CC0066"/>
                </a:solidFill>
                <a:latin typeface="Calibri" pitchFamily="34" charset="0"/>
              </a:rPr>
              <a:t> </a:t>
            </a:r>
            <a:r>
              <a:rPr lang="en-US" sz="3600" b="1" dirty="0" err="1">
                <a:solidFill>
                  <a:srgbClr val="CC0066"/>
                </a:solidFill>
                <a:latin typeface="Calibri" pitchFamily="34" charset="0"/>
              </a:rPr>
              <a:t>thuật</a:t>
            </a:r>
            <a:r>
              <a:rPr lang="en-US" sz="3600" b="1" dirty="0">
                <a:solidFill>
                  <a:srgbClr val="CC0066"/>
                </a:solidFill>
                <a:latin typeface="Calibri" pitchFamily="34" charset="0"/>
              </a:rPr>
              <a:t>” </a:t>
            </a:r>
            <a:r>
              <a:rPr lang="en-US" sz="3600" b="1" dirty="0" err="1">
                <a:solidFill>
                  <a:srgbClr val="CC0066"/>
                </a:solidFill>
                <a:latin typeface="Calibri" pitchFamily="34" charset="0"/>
              </a:rPr>
              <a:t>còn</a:t>
            </a:r>
            <a:r>
              <a:rPr lang="en-US" sz="3600" b="1" dirty="0">
                <a:solidFill>
                  <a:srgbClr val="CC0066"/>
                </a:solidFill>
                <a:latin typeface="Calibri" pitchFamily="34" charset="0"/>
              </a:rPr>
              <a:t> “</a:t>
            </a:r>
            <a:r>
              <a:rPr lang="en-US" sz="3600" b="1" dirty="0" err="1">
                <a:solidFill>
                  <a:srgbClr val="CC0066"/>
                </a:solidFill>
                <a:latin typeface="Calibri" pitchFamily="34" charset="0"/>
              </a:rPr>
              <a:t>phụ</a:t>
            </a:r>
            <a:r>
              <a:rPr lang="en-US" sz="3600" b="1" dirty="0">
                <a:solidFill>
                  <a:srgbClr val="CC0066"/>
                </a:solidFill>
                <a:latin typeface="Calibri" pitchFamily="34" charset="0"/>
              </a:rPr>
              <a:t> </a:t>
            </a:r>
            <a:r>
              <a:rPr lang="en-US" sz="3600" b="1" dirty="0" err="1">
                <a:solidFill>
                  <a:srgbClr val="CC0066"/>
                </a:solidFill>
                <a:latin typeface="Calibri" pitchFamily="34" charset="0"/>
              </a:rPr>
              <a:t>nữ</a:t>
            </a:r>
            <a:r>
              <a:rPr lang="en-US" sz="3600" b="1" dirty="0">
                <a:solidFill>
                  <a:srgbClr val="CC0066"/>
                </a:solidFill>
                <a:latin typeface="Calibri" pitchFamily="34" charset="0"/>
              </a:rPr>
              <a:t> </a:t>
            </a:r>
            <a:r>
              <a:rPr lang="en-US" sz="3600" b="1" dirty="0" err="1">
                <a:solidFill>
                  <a:srgbClr val="CC0066"/>
                </a:solidFill>
                <a:latin typeface="Calibri" pitchFamily="34" charset="0"/>
              </a:rPr>
              <a:t>phù</a:t>
            </a:r>
            <a:r>
              <a:rPr lang="en-US" sz="3600" b="1" dirty="0">
                <a:solidFill>
                  <a:srgbClr val="CC0066"/>
                </a:solidFill>
                <a:latin typeface="Calibri" pitchFamily="34" charset="0"/>
              </a:rPr>
              <a:t> </a:t>
            </a:r>
            <a:r>
              <a:rPr lang="en-US" sz="3600" b="1" dirty="0" err="1">
                <a:solidFill>
                  <a:srgbClr val="CC0066"/>
                </a:solidFill>
                <a:latin typeface="Calibri" pitchFamily="34" charset="0"/>
              </a:rPr>
              <a:t>hợp</a:t>
            </a:r>
            <a:r>
              <a:rPr lang="en-US" sz="3600" b="1" dirty="0">
                <a:solidFill>
                  <a:srgbClr val="CC0066"/>
                </a:solidFill>
                <a:latin typeface="Calibri" pitchFamily="34" charset="0"/>
              </a:rPr>
              <a:t> </a:t>
            </a:r>
            <a:r>
              <a:rPr lang="en-US" sz="3600" b="1" dirty="0" err="1">
                <a:solidFill>
                  <a:srgbClr val="CC0066"/>
                </a:solidFill>
                <a:latin typeface="Calibri" pitchFamily="34" charset="0"/>
              </a:rPr>
              <a:t>với</a:t>
            </a:r>
            <a:r>
              <a:rPr lang="en-US" sz="3600" b="1" dirty="0">
                <a:solidFill>
                  <a:srgbClr val="CC0066"/>
                </a:solidFill>
                <a:latin typeface="Calibri" pitchFamily="34" charset="0"/>
              </a:rPr>
              <a:t> </a:t>
            </a:r>
            <a:r>
              <a:rPr lang="en-US" sz="3600" b="1" dirty="0" err="1">
                <a:solidFill>
                  <a:srgbClr val="CC0066"/>
                </a:solidFill>
                <a:latin typeface="Calibri" pitchFamily="34" charset="0"/>
              </a:rPr>
              <a:t>các</a:t>
            </a:r>
            <a:r>
              <a:rPr lang="en-US" sz="3600" b="1" dirty="0">
                <a:solidFill>
                  <a:srgbClr val="CC0066"/>
                </a:solidFill>
                <a:latin typeface="Calibri" pitchFamily="34" charset="0"/>
              </a:rPr>
              <a:t> </a:t>
            </a:r>
            <a:r>
              <a:rPr lang="en-US" sz="3600" b="1" dirty="0" err="1">
                <a:solidFill>
                  <a:srgbClr val="CC0066"/>
                </a:solidFill>
                <a:latin typeface="Calibri" pitchFamily="34" charset="0"/>
              </a:rPr>
              <a:t>ngành</a:t>
            </a:r>
            <a:r>
              <a:rPr lang="en-US" sz="3600" b="1" dirty="0">
                <a:solidFill>
                  <a:srgbClr val="CC0066"/>
                </a:solidFill>
                <a:latin typeface="Calibri" pitchFamily="34" charset="0"/>
              </a:rPr>
              <a:t> </a:t>
            </a:r>
            <a:r>
              <a:rPr lang="en-US" sz="3600" b="1" dirty="0" err="1">
                <a:solidFill>
                  <a:srgbClr val="CC0066"/>
                </a:solidFill>
                <a:latin typeface="Calibri" pitchFamily="34" charset="0"/>
              </a:rPr>
              <a:t>nghề</a:t>
            </a:r>
            <a:r>
              <a:rPr lang="en-US" sz="3600" b="1" dirty="0">
                <a:solidFill>
                  <a:srgbClr val="CC0066"/>
                </a:solidFill>
                <a:latin typeface="Calibri" pitchFamily="34" charset="0"/>
              </a:rPr>
              <a:t> </a:t>
            </a:r>
            <a:r>
              <a:rPr lang="en-US" sz="3600" b="1" dirty="0" err="1">
                <a:solidFill>
                  <a:srgbClr val="CC0066"/>
                </a:solidFill>
                <a:latin typeface="Calibri" pitchFamily="34" charset="0"/>
              </a:rPr>
              <a:t>xã</a:t>
            </a:r>
            <a:r>
              <a:rPr lang="en-US" sz="3600" b="1" dirty="0">
                <a:solidFill>
                  <a:srgbClr val="CC0066"/>
                </a:solidFill>
                <a:latin typeface="Calibri" pitchFamily="34" charset="0"/>
              </a:rPr>
              <a:t> </a:t>
            </a:r>
            <a:r>
              <a:rPr lang="en-US" sz="3600" b="1" dirty="0" err="1">
                <a:solidFill>
                  <a:srgbClr val="CC0066"/>
                </a:solidFill>
                <a:latin typeface="Calibri" pitchFamily="34" charset="0"/>
              </a:rPr>
              <a:t>hội</a:t>
            </a:r>
            <a:r>
              <a:rPr lang="en-US" sz="3600" b="1" dirty="0">
                <a:solidFill>
                  <a:srgbClr val="CC0066"/>
                </a:solidFill>
                <a:latin typeface="Calibri" pitchFamily="34" charset="0"/>
              </a:rPr>
              <a:t> </a:t>
            </a:r>
            <a:r>
              <a:rPr lang="en-US" sz="3600" b="1" dirty="0" err="1">
                <a:solidFill>
                  <a:srgbClr val="CC0066"/>
                </a:solidFill>
                <a:latin typeface="Calibri" pitchFamily="34" charset="0"/>
              </a:rPr>
              <a:t>và</a:t>
            </a:r>
            <a:r>
              <a:rPr lang="en-US" sz="3600" b="1" dirty="0">
                <a:solidFill>
                  <a:srgbClr val="CC0066"/>
                </a:solidFill>
                <a:latin typeface="Calibri" pitchFamily="34" charset="0"/>
              </a:rPr>
              <a:t> </a:t>
            </a:r>
            <a:r>
              <a:rPr lang="en-US" sz="3600" b="1" dirty="0" err="1">
                <a:solidFill>
                  <a:srgbClr val="CC0066"/>
                </a:solidFill>
                <a:latin typeface="Calibri" pitchFamily="34" charset="0"/>
              </a:rPr>
              <a:t>nhân</a:t>
            </a:r>
            <a:r>
              <a:rPr lang="en-US" sz="3600" b="1" dirty="0">
                <a:solidFill>
                  <a:srgbClr val="CC0066"/>
                </a:solidFill>
                <a:latin typeface="Calibri" pitchFamily="34" charset="0"/>
              </a:rPr>
              <a:t> </a:t>
            </a:r>
            <a:r>
              <a:rPr lang="en-US" sz="3600" b="1" dirty="0" err="1">
                <a:solidFill>
                  <a:srgbClr val="CC0066"/>
                </a:solidFill>
                <a:latin typeface="Calibri" pitchFamily="34" charset="0"/>
              </a:rPr>
              <a:t>văn</a:t>
            </a:r>
            <a:r>
              <a:rPr lang="en-US" sz="3600" b="1" dirty="0">
                <a:solidFill>
                  <a:srgbClr val="CC0066"/>
                </a:solidFill>
                <a:latin typeface="Calibri" pitchFamily="34" charset="0"/>
              </a:rPr>
              <a:t>”. </a:t>
            </a:r>
          </a:p>
          <a:p>
            <a:pPr algn="just">
              <a:buFont typeface="Wingdings" pitchFamily="2" charset="2"/>
              <a:buChar char="Ø"/>
            </a:pPr>
            <a:r>
              <a:rPr lang="en-AU" sz="4400" b="1" dirty="0" err="1">
                <a:solidFill>
                  <a:srgbClr val="0000FF"/>
                </a:solidFill>
                <a:latin typeface="Calibri" pitchFamily="34" charset="0"/>
                <a:cs typeface="Times New Roman" panose="02020603050405020304" pitchFamily="18" charset="0"/>
              </a:rPr>
              <a:t>Bất</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kỳ</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nền</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văn</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hóa</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và</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xã</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hội</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nào</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cũng</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đều</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có</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các</a:t>
            </a:r>
            <a:r>
              <a:rPr lang="en-AU" sz="4400" b="1" dirty="0">
                <a:solidFill>
                  <a:srgbClr val="0000FF"/>
                </a:solidFill>
                <a:latin typeface="Calibri" pitchFamily="34" charset="0"/>
                <a:cs typeface="Times New Roman" panose="02020603050405020304" pitchFamily="18" charset="0"/>
              </a:rPr>
              <a:t> KMG/</a:t>
            </a:r>
            <a:r>
              <a:rPr lang="en-AU" sz="4400" b="1" dirty="0" err="1">
                <a:solidFill>
                  <a:srgbClr val="0000FF"/>
                </a:solidFill>
                <a:latin typeface="Calibri" pitchFamily="34" charset="0"/>
                <a:cs typeface="Times New Roman" panose="02020603050405020304" pitchFamily="18" charset="0"/>
              </a:rPr>
              <a:t>chuẩn</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mực</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gi</a:t>
            </a:r>
            <a:r>
              <a:rPr lang="en-US" sz="4400" b="1" dirty="0" err="1">
                <a:solidFill>
                  <a:srgbClr val="0000FF"/>
                </a:solidFill>
                <a:latin typeface="Calibri" pitchFamily="34" charset="0"/>
                <a:cs typeface="Times New Roman" panose="02020603050405020304" pitchFamily="18" charset="0"/>
              </a:rPr>
              <a:t>ới</a:t>
            </a:r>
            <a:r>
              <a:rPr lang="en-AU" sz="4400" b="1" dirty="0">
                <a:solidFill>
                  <a:srgbClr val="0000FF"/>
                </a:solidFill>
                <a:latin typeface="Calibri" pitchFamily="34" charset="0"/>
                <a:cs typeface="Times New Roman" panose="02020603050405020304" pitchFamily="18" charset="0"/>
              </a:rPr>
              <a:t> . </a:t>
            </a:r>
            <a:r>
              <a:rPr lang="en-AU" sz="4400" b="1" dirty="0" err="1">
                <a:solidFill>
                  <a:srgbClr val="0000FF"/>
                </a:solidFill>
                <a:latin typeface="Calibri" pitchFamily="34" charset="0"/>
                <a:cs typeface="Times New Roman" panose="02020603050405020304" pitchFamily="18" charset="0"/>
              </a:rPr>
              <a:t>Không</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phải</a:t>
            </a:r>
            <a:r>
              <a:rPr lang="en-AU" sz="4400" b="1" dirty="0">
                <a:solidFill>
                  <a:srgbClr val="0000FF"/>
                </a:solidFill>
                <a:latin typeface="Calibri" pitchFamily="34" charset="0"/>
                <a:cs typeface="Times New Roman" panose="02020603050405020304" pitchFamily="18" charset="0"/>
              </a:rPr>
              <a:t> KMG/</a:t>
            </a:r>
            <a:r>
              <a:rPr lang="en-AU" sz="4400" b="1" dirty="0" err="1">
                <a:solidFill>
                  <a:srgbClr val="0000FF"/>
                </a:solidFill>
                <a:latin typeface="Calibri" pitchFamily="34" charset="0"/>
                <a:cs typeface="Times New Roman" panose="02020603050405020304" pitchFamily="18" charset="0"/>
              </a:rPr>
              <a:t>chuẩn</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mực</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gi</a:t>
            </a:r>
            <a:r>
              <a:rPr lang="en-US" sz="4400" b="1" dirty="0" err="1">
                <a:solidFill>
                  <a:srgbClr val="0000FF"/>
                </a:solidFill>
                <a:latin typeface="Calibri" pitchFamily="34" charset="0"/>
                <a:cs typeface="Times New Roman" panose="02020603050405020304" pitchFamily="18" charset="0"/>
              </a:rPr>
              <a:t>ới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nào</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cũng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tiêu</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cực</a:t>
            </a:r>
            <a:endParaRPr lang="en-AU" sz="4400" b="1" dirty="0">
              <a:solidFill>
                <a:srgbClr val="0000FF"/>
              </a:solidFill>
              <a:latin typeface="Calibri" pitchFamily="34" charset="0"/>
              <a:cs typeface="Times New Roman" panose="02020603050405020304" pitchFamily="18" charset="0"/>
            </a:endParaRPr>
          </a:p>
          <a:p>
            <a:pPr algn="just">
              <a:buFont typeface="Wingdings" pitchFamily="2" charset="2"/>
              <a:buChar char="Ø"/>
            </a:pPr>
            <a:r>
              <a:rPr lang="en-US" sz="4400" b="1" dirty="0" err="1">
                <a:solidFill>
                  <a:srgbClr val="0000FF"/>
                </a:solidFill>
                <a:latin typeface="Calibri" pitchFamily="34" charset="0"/>
                <a:cs typeface="Times New Roman" panose="02020603050405020304" pitchFamily="18" charset="0"/>
              </a:rPr>
              <a:t>Nhưng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từ</a:t>
            </a:r>
            <a:r>
              <a:rPr lang="en-US" sz="4400" b="1" dirty="0">
                <a:solidFill>
                  <a:srgbClr val="0000FF"/>
                </a:solidFill>
                <a:latin typeface="Calibri" pitchFamily="34" charset="0"/>
                <a:cs typeface="Times New Roman" panose="02020603050405020304" pitchFamily="18" charset="0"/>
              </a:rPr>
              <a:t> KMG </a:t>
            </a:r>
            <a:r>
              <a:rPr lang="en-US" sz="4400" b="1" dirty="0" err="1">
                <a:solidFill>
                  <a:srgbClr val="0000FF"/>
                </a:solidFill>
                <a:latin typeface="Calibri" pitchFamily="34" charset="0"/>
                <a:cs typeface="Times New Roman" panose="02020603050405020304" pitchFamily="18" charset="0"/>
              </a:rPr>
              <a:t>làm</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hình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thành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định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kiến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giới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tạo</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áp</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lực</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về</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sự</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lựa</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chọn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nghề</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nghiệp</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thực</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hiện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các</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vai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trò</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giới</a:t>
            </a:r>
            <a:r>
              <a:rPr lang="en-US" sz="4400" b="1" dirty="0">
                <a:solidFill>
                  <a:srgbClr val="0000FF"/>
                </a:solidFill>
                <a:latin typeface="Calibri" pitchFamily="34" charset="0"/>
                <a:cs typeface="Times New Roman" panose="02020603050405020304" pitchFamily="18" charset="0"/>
              </a:rPr>
              <a:t> hay </a:t>
            </a:r>
            <a:r>
              <a:rPr lang="en-US" sz="4400" b="1" dirty="0" err="1">
                <a:solidFill>
                  <a:srgbClr val="0000FF"/>
                </a:solidFill>
                <a:latin typeface="Calibri" pitchFamily="34" charset="0"/>
                <a:cs typeface="Times New Roman" panose="02020603050405020304" pitchFamily="18" charset="0"/>
              </a:rPr>
              <a:t>cách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thể</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hiện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bản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thân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không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đúng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với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sở</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trường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năng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lực</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của</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mỗi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cá</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nhân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dẫn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đến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cách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nhìn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sai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lệch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về</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giới</a:t>
            </a:r>
            <a:r>
              <a:rPr lang="en-US" sz="4400" b="1" dirty="0">
                <a:solidFill>
                  <a:srgbClr val="0000FF"/>
                </a:solidFill>
                <a:latin typeface="Calibri" pitchFamily="34" charset="0"/>
                <a:cs typeface="Times New Roman" panose="02020603050405020304" pitchFamily="18" charset="0"/>
              </a:rPr>
              <a:t>.</a:t>
            </a:r>
            <a:endParaRPr lang="en-AU" sz="4400" b="1" dirty="0">
              <a:solidFill>
                <a:srgbClr val="0000FF"/>
              </a:solidFill>
              <a:latin typeface="Calibri" pitchFamily="34" charset="0"/>
              <a:cs typeface="Times New Roman" panose="02020603050405020304" pitchFamily="18" charset="0"/>
            </a:endParaRPr>
          </a:p>
          <a:p>
            <a:pPr algn="just">
              <a:buFont typeface="Wingdings" pitchFamily="2" charset="2"/>
              <a:buChar char="Ø"/>
            </a:pPr>
            <a:r>
              <a:rPr lang="en-AU" sz="4400" b="1" dirty="0" err="1">
                <a:solidFill>
                  <a:srgbClr val="0000FF"/>
                </a:solidFill>
                <a:latin typeface="Calibri" pitchFamily="34" charset="0"/>
                <a:cs typeface="Times New Roman" panose="02020603050405020304" pitchFamily="18" charset="0"/>
              </a:rPr>
              <a:t>Một</a:t>
            </a:r>
            <a:r>
              <a:rPr lang="en-AU" sz="4400" b="1" dirty="0">
                <a:solidFill>
                  <a:srgbClr val="0000FF"/>
                </a:solidFill>
                <a:latin typeface="Calibri" pitchFamily="34" charset="0"/>
                <a:cs typeface="Times New Roman" panose="02020603050405020304" pitchFamily="18" charset="0"/>
              </a:rPr>
              <a:t> </a:t>
            </a:r>
            <a:r>
              <a:rPr lang="en-AU" sz="4400" b="1" dirty="0" err="1">
                <a:solidFill>
                  <a:srgbClr val="0000FF"/>
                </a:solidFill>
                <a:latin typeface="Calibri" pitchFamily="34" charset="0"/>
                <a:cs typeface="Times New Roman" panose="02020603050405020304" pitchFamily="18" charset="0"/>
              </a:rPr>
              <a:t>số</a:t>
            </a:r>
            <a:r>
              <a:rPr lang="en-AU" sz="4400" b="1" dirty="0">
                <a:solidFill>
                  <a:srgbClr val="0000FF"/>
                </a:solidFill>
                <a:latin typeface="Calibri" pitchFamily="34" charset="0"/>
                <a:cs typeface="Times New Roman" panose="02020603050405020304" pitchFamily="18" charset="0"/>
              </a:rPr>
              <a:t> KMG/</a:t>
            </a:r>
            <a:r>
              <a:rPr lang="en-AU" sz="4400" b="1" dirty="0" err="1">
                <a:solidFill>
                  <a:srgbClr val="0000FF"/>
                </a:solidFill>
                <a:latin typeface="Calibri" pitchFamily="34" charset="0"/>
                <a:cs typeface="Times New Roman" panose="02020603050405020304" pitchFamily="18" charset="0"/>
              </a:rPr>
              <a:t>chuẩn</a:t>
            </a:r>
            <a:r>
              <a:rPr lang="en-AU" sz="4400" b="1" dirty="0">
                <a:solidFill>
                  <a:srgbClr val="0000FF"/>
                </a:solidFill>
                <a:latin typeface="Calibri" pitchFamily="34" charset="0"/>
                <a:cs typeface="Times New Roman" panose="02020603050405020304" pitchFamily="18" charset="0"/>
              </a:rPr>
              <a:t> m</a:t>
            </a:r>
            <a:r>
              <a:rPr lang="en-US" sz="4400" b="1" dirty="0" err="1">
                <a:solidFill>
                  <a:srgbClr val="0000FF"/>
                </a:solidFill>
                <a:latin typeface="Calibri" pitchFamily="34" charset="0"/>
                <a:cs typeface="Times New Roman" panose="02020603050405020304" pitchFamily="18" charset="0"/>
              </a:rPr>
              <a:t>ực</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giới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dẫn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tới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hành</a:t>
            </a:r>
            <a:r>
              <a:rPr lang="en-US" sz="4400" b="1" dirty="0">
                <a:solidFill>
                  <a:srgbClr val="0000FF"/>
                </a:solidFill>
                <a:latin typeface="Calibri" pitchFamily="34" charset="0"/>
                <a:cs typeface="Times New Roman" panose="02020603050405020304" pitchFamily="18" charset="0"/>
              </a:rPr>
              <a:t> vi </a:t>
            </a:r>
            <a:r>
              <a:rPr lang="en-US" sz="4400" b="1" dirty="0" err="1">
                <a:solidFill>
                  <a:srgbClr val="0000FF"/>
                </a:solidFill>
                <a:latin typeface="Calibri" pitchFamily="34" charset="0"/>
                <a:cs typeface="Times New Roman" panose="02020603050405020304" pitchFamily="18" charset="0"/>
              </a:rPr>
              <a:t>phân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biệt</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đối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xử</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không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công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bằng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hoặc</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làm</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tăng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tính</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dễ</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tổn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th</a:t>
            </a:r>
            <a:r>
              <a:rPr lang="vi-VN" sz="4400" b="1" dirty="0">
                <a:solidFill>
                  <a:srgbClr val="0000FF"/>
                </a:solidFill>
                <a:latin typeface="Calibri" pitchFamily="34" charset="0"/>
                <a:cs typeface="Times New Roman" panose="02020603050405020304" pitchFamily="18" charset="0"/>
              </a:rPr>
              <a:t>ư</a:t>
            </a:r>
            <a:r>
              <a:rPr lang="en-US" sz="4400" b="1" dirty="0" err="1">
                <a:solidFill>
                  <a:srgbClr val="0000FF"/>
                </a:solidFill>
                <a:latin typeface="Calibri" pitchFamily="34" charset="0"/>
                <a:cs typeface="Times New Roman" panose="02020603050405020304" pitchFamily="18" charset="0"/>
              </a:rPr>
              <a:t>ơng</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của</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một</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cá</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nhân</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hoặc</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nhóm</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người</a:t>
            </a:r>
            <a:r>
              <a:rPr lang="en-US" sz="4400" b="1" dirty="0">
                <a:solidFill>
                  <a:srgbClr val="0000FF"/>
                </a:solidFill>
                <a:latin typeface="Calibri" pitchFamily="34" charset="0"/>
                <a:cs typeface="Times New Roman" panose="02020603050405020304" pitchFamily="18" charset="0"/>
              </a:rPr>
              <a:t> </a:t>
            </a:r>
            <a:r>
              <a:rPr lang="en-US" sz="4400" b="1" dirty="0" err="1">
                <a:solidFill>
                  <a:srgbClr val="0000FF"/>
                </a:solidFill>
                <a:latin typeface="Calibri" pitchFamily="34" charset="0"/>
                <a:cs typeface="Times New Roman" panose="02020603050405020304" pitchFamily="18" charset="0"/>
              </a:rPr>
              <a:t>trong</a:t>
            </a:r>
            <a:r>
              <a:rPr lang="en-US" sz="4400" b="1" dirty="0">
                <a:solidFill>
                  <a:srgbClr val="0000FF"/>
                </a:solidFill>
                <a:latin typeface="Calibri" pitchFamily="34" charset="0"/>
                <a:cs typeface="Times New Roman" panose="02020603050405020304" pitchFamily="18" charset="0"/>
              </a:rPr>
              <a:t> XH</a:t>
            </a:r>
            <a:endParaRPr lang="en-AU" sz="4400" b="1" dirty="0">
              <a:solidFill>
                <a:srgbClr val="0000FF"/>
              </a:solidFill>
              <a:latin typeface="Calibri" pitchFamily="34" charset="0"/>
              <a:cs typeface="Times New Roman" panose="02020603050405020304" pitchFamily="18" charset="0"/>
            </a:endParaRPr>
          </a:p>
          <a:p>
            <a:pPr marL="0" indent="0" algn="just">
              <a:buNone/>
            </a:pPr>
            <a:endParaRPr lang="en-AU" sz="3800" dirty="0">
              <a:latin typeface="Calibri" pitchFamily="34" charset="0"/>
              <a:cs typeface="Times New Roman" panose="02020603050405020304" pitchFamily="18" charset="0"/>
            </a:endParaRPr>
          </a:p>
        </p:txBody>
      </p:sp>
    </p:spTree>
    <p:extLst>
      <p:ext uri="{BB962C8B-B14F-4D97-AF65-F5344CB8AC3E}">
        <p14:creationId xmlns:p14="http://schemas.microsoft.com/office/powerpoint/2010/main" val="413968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905000" y="0"/>
            <a:ext cx="4038600" cy="1633099"/>
          </a:xfrm>
          <a:prstGeom prst="cloudCallout">
            <a:avLst>
              <a:gd name="adj1" fmla="val 1330"/>
              <a:gd name="adj2" fmla="val 8655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err="1">
                <a:solidFill>
                  <a:srgbClr val="002060"/>
                </a:solidFill>
                <a:latin typeface="Times New Roman" pitchFamily="18" charset="0"/>
                <a:cs typeface="Times New Roman" pitchFamily="18" charset="0"/>
              </a:rPr>
              <a:t>Làm</a:t>
            </a:r>
            <a:r>
              <a:rPr lang="en-US" sz="3600" b="1">
                <a:solidFill>
                  <a:srgbClr val="002060"/>
                </a:solidFill>
                <a:latin typeface="Times New Roman" pitchFamily="18" charset="0"/>
                <a:cs typeface="Times New Roman" pitchFamily="18" charset="0"/>
              </a:rPr>
              <a:t> quen</a:t>
            </a:r>
            <a:r>
              <a:rPr lang="vi-VN" sz="3600" b="1">
                <a:solidFill>
                  <a:srgbClr val="002060"/>
                </a:solidFill>
                <a:latin typeface="Times New Roman" pitchFamily="18" charset="0"/>
                <a:cs typeface="Times New Roman" pitchFamily="18" charset="0"/>
              </a:rPr>
              <a:t>, khởi động</a:t>
            </a:r>
            <a:endParaRPr lang="en-US" sz="3600" b="1" dirty="0">
              <a:solidFill>
                <a:srgbClr val="002060"/>
              </a:solidFill>
              <a:latin typeface="Times New Roman" pitchFamily="18" charset="0"/>
              <a:cs typeface="Times New Roman" pitchFamily="18" charset="0"/>
            </a:endParaRPr>
          </a:p>
        </p:txBody>
      </p:sp>
      <p:sp>
        <p:nvSpPr>
          <p:cNvPr id="3" name="Content Placeholder 2"/>
          <p:cNvSpPr txBox="1">
            <a:spLocks/>
          </p:cNvSpPr>
          <p:nvPr/>
        </p:nvSpPr>
        <p:spPr bwMode="auto">
          <a:xfrm>
            <a:off x="234998" y="2062010"/>
            <a:ext cx="5861002" cy="409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spcBef>
                <a:spcPct val="20000"/>
              </a:spcBef>
              <a:buClr>
                <a:srgbClr val="0000FF"/>
              </a:buClr>
              <a:buFont typeface="Wingdings" pitchFamily="2" charset="2"/>
              <a:buChar char="Ä"/>
            </a:pPr>
            <a:r>
              <a:rPr lang="en-US" sz="2800" b="1" dirty="0" err="1">
                <a:solidFill>
                  <a:srgbClr val="0000FF"/>
                </a:solidFill>
              </a:rPr>
              <a:t>Đặt</a:t>
            </a:r>
            <a:r>
              <a:rPr lang="en-US" sz="2800" b="1" dirty="0">
                <a:solidFill>
                  <a:srgbClr val="0000FF"/>
                </a:solidFill>
              </a:rPr>
              <a:t> </a:t>
            </a:r>
            <a:r>
              <a:rPr lang="en-US" sz="2800" b="1" dirty="0" err="1">
                <a:solidFill>
                  <a:srgbClr val="0000FF"/>
                </a:solidFill>
              </a:rPr>
              <a:t>tên</a:t>
            </a:r>
            <a:r>
              <a:rPr lang="en-US" sz="2800" b="1" dirty="0">
                <a:solidFill>
                  <a:srgbClr val="0000FF"/>
                </a:solidFill>
              </a:rPr>
              <a:t> </a:t>
            </a:r>
            <a:r>
              <a:rPr lang="en-US" sz="2800" b="1" dirty="0" err="1">
                <a:solidFill>
                  <a:srgbClr val="0000FF"/>
                </a:solidFill>
              </a:rPr>
              <a:t>nhóm</a:t>
            </a:r>
            <a:endParaRPr lang="en-US" sz="2800" b="1" dirty="0">
              <a:solidFill>
                <a:srgbClr val="0000FF"/>
              </a:solidFill>
            </a:endParaRPr>
          </a:p>
          <a:p>
            <a:pPr algn="just">
              <a:spcBef>
                <a:spcPct val="20000"/>
              </a:spcBef>
              <a:buClr>
                <a:srgbClr val="0000FF"/>
              </a:buClr>
              <a:buFont typeface="Wingdings" pitchFamily="2" charset="2"/>
              <a:buChar char="Ä"/>
            </a:pPr>
            <a:r>
              <a:rPr lang="en-US" sz="2800" b="1" dirty="0">
                <a:solidFill>
                  <a:srgbClr val="0000FF"/>
                </a:solidFill>
              </a:rPr>
              <a:t>Chia </a:t>
            </a:r>
            <a:r>
              <a:rPr lang="en-US" sz="2800" b="1" dirty="0" err="1">
                <a:solidFill>
                  <a:srgbClr val="0000FF"/>
                </a:solidFill>
              </a:rPr>
              <a:t>sẻ</a:t>
            </a:r>
            <a:r>
              <a:rPr lang="en-US" sz="2800" b="1" dirty="0">
                <a:solidFill>
                  <a:srgbClr val="0000FF"/>
                </a:solidFill>
              </a:rPr>
              <a:t> </a:t>
            </a:r>
            <a:r>
              <a:rPr lang="en-US" sz="2800" b="1" dirty="0" err="1">
                <a:solidFill>
                  <a:srgbClr val="000000"/>
                </a:solidFill>
              </a:rPr>
              <a:t>một</a:t>
            </a:r>
            <a:r>
              <a:rPr lang="en-US" sz="2800" b="1" dirty="0">
                <a:solidFill>
                  <a:srgbClr val="000000"/>
                </a:solidFill>
              </a:rPr>
              <a:t> </a:t>
            </a:r>
            <a:r>
              <a:rPr lang="en-US" sz="2800" b="1" dirty="0" err="1">
                <a:solidFill>
                  <a:srgbClr val="000000"/>
                </a:solidFill>
              </a:rPr>
              <a:t>điều</a:t>
            </a:r>
            <a:r>
              <a:rPr lang="en-US" sz="2800" b="1" dirty="0">
                <a:solidFill>
                  <a:srgbClr val="000000"/>
                </a:solidFill>
              </a:rPr>
              <a:t> </a:t>
            </a:r>
            <a:r>
              <a:rPr lang="en-US" sz="2800" b="1" dirty="0">
                <a:solidFill>
                  <a:srgbClr val="0000FF"/>
                </a:solidFill>
              </a:rPr>
              <a:t>a/c</a:t>
            </a:r>
            <a:r>
              <a:rPr lang="en-US" sz="2800" b="1" dirty="0"/>
              <a:t> </a:t>
            </a:r>
            <a:r>
              <a:rPr lang="en-US" sz="2800" b="1" dirty="0" err="1">
                <a:solidFill>
                  <a:srgbClr val="0000FF"/>
                </a:solidFill>
              </a:rPr>
              <a:t>thích</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không</a:t>
            </a:r>
            <a:r>
              <a:rPr lang="en-US" sz="2800" b="1" dirty="0">
                <a:solidFill>
                  <a:srgbClr val="0000FF"/>
                </a:solidFill>
              </a:rPr>
              <a:t> </a:t>
            </a:r>
            <a:r>
              <a:rPr lang="en-US" sz="2800" b="1" dirty="0" err="1">
                <a:solidFill>
                  <a:srgbClr val="0000FF"/>
                </a:solidFill>
              </a:rPr>
              <a:t>thích</a:t>
            </a:r>
            <a:r>
              <a:rPr lang="en-US" sz="2800" b="1" dirty="0">
                <a:solidFill>
                  <a:srgbClr val="0000FF"/>
                </a:solidFill>
              </a:rPr>
              <a:t> </a:t>
            </a:r>
            <a:r>
              <a:rPr lang="en-US" sz="2800" b="1" dirty="0" err="1">
                <a:solidFill>
                  <a:srgbClr val="0000FF"/>
                </a:solidFill>
              </a:rPr>
              <a:t>nhất</a:t>
            </a:r>
            <a:r>
              <a:rPr lang="en-US" sz="2800" b="1" dirty="0">
                <a:solidFill>
                  <a:srgbClr val="0000FF"/>
                </a:solidFill>
              </a:rPr>
              <a:t> </a:t>
            </a:r>
            <a:r>
              <a:rPr lang="en-US" sz="2800" b="1" dirty="0" err="1">
                <a:solidFill>
                  <a:srgbClr val="0000FF"/>
                </a:solidFill>
              </a:rPr>
              <a:t>khi</a:t>
            </a:r>
            <a:r>
              <a:rPr lang="en-US" sz="2800" b="1" dirty="0">
                <a:solidFill>
                  <a:srgbClr val="0000FF"/>
                </a:solidFill>
              </a:rPr>
              <a:t> </a:t>
            </a:r>
            <a:r>
              <a:rPr lang="en-US" sz="2800" b="1" dirty="0" err="1">
                <a:solidFill>
                  <a:srgbClr val="0000FF"/>
                </a:solidFill>
              </a:rPr>
              <a:t>mình</a:t>
            </a:r>
            <a:r>
              <a:rPr lang="en-US" sz="2800" b="1" dirty="0">
                <a:solidFill>
                  <a:srgbClr val="0000FF"/>
                </a:solidFill>
              </a:rPr>
              <a:t> </a:t>
            </a:r>
            <a:r>
              <a:rPr lang="en-US" sz="2800" b="1" dirty="0" err="1">
                <a:solidFill>
                  <a:srgbClr val="0000FF"/>
                </a:solidFill>
              </a:rPr>
              <a:t>là</a:t>
            </a:r>
            <a:r>
              <a:rPr lang="en-US" sz="2800" b="1" dirty="0">
                <a:solidFill>
                  <a:srgbClr val="0000FF"/>
                </a:solidFill>
              </a:rPr>
              <a:t> </a:t>
            </a:r>
            <a:r>
              <a:rPr lang="en-US" sz="2800" b="1" dirty="0" err="1">
                <a:solidFill>
                  <a:srgbClr val="0000FF"/>
                </a:solidFill>
              </a:rPr>
              <a:t>nam</a:t>
            </a:r>
            <a:r>
              <a:rPr lang="en-US" sz="2800" b="1" dirty="0">
                <a:solidFill>
                  <a:srgbClr val="0000FF"/>
                </a:solidFill>
              </a:rPr>
              <a:t>/ </a:t>
            </a:r>
            <a:r>
              <a:rPr lang="en-US" sz="2800" b="1" dirty="0" err="1">
                <a:solidFill>
                  <a:srgbClr val="0000FF"/>
                </a:solidFill>
              </a:rPr>
              <a:t>nữ</a:t>
            </a:r>
            <a:r>
              <a:rPr lang="en-US" sz="2800" b="1" dirty="0">
                <a:solidFill>
                  <a:srgbClr val="0000FF"/>
                </a:solidFill>
              </a:rPr>
              <a:t>.</a:t>
            </a:r>
          </a:p>
        </p:txBody>
      </p:sp>
      <p:pic>
        <p:nvPicPr>
          <p:cNvPr id="4" name="Picture 4" descr="happy-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056" y="1905000"/>
            <a:ext cx="2909576" cy="405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87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31"/>
          <p:cNvGrpSpPr>
            <a:grpSpLocks/>
          </p:cNvGrpSpPr>
          <p:nvPr/>
        </p:nvGrpSpPr>
        <p:grpSpPr bwMode="auto">
          <a:xfrm>
            <a:off x="304800" y="935038"/>
            <a:ext cx="8429625" cy="4703762"/>
            <a:chOff x="801797" y="1108064"/>
            <a:chExt cx="7484979" cy="4905568"/>
          </a:xfrm>
        </p:grpSpPr>
        <p:sp>
          <p:nvSpPr>
            <p:cNvPr id="13317" name="AutoShape 26"/>
            <p:cNvSpPr>
              <a:spLocks noChangeArrowheads="1"/>
            </p:cNvSpPr>
            <p:nvPr/>
          </p:nvSpPr>
          <p:spPr bwMode="gray">
            <a:xfrm>
              <a:off x="3715441" y="1108064"/>
              <a:ext cx="1714074" cy="677897"/>
            </a:xfrm>
            <a:prstGeom prst="roundRect">
              <a:avLst>
                <a:gd name="adj" fmla="val 50000"/>
              </a:avLst>
            </a:prstGeom>
            <a:solidFill>
              <a:srgbClr val="FFC000"/>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vi-VN" altLang="en-US"/>
            </a:p>
          </p:txBody>
        </p:sp>
        <p:sp>
          <p:nvSpPr>
            <p:cNvPr id="13318" name="Rectangle 30"/>
            <p:cNvSpPr>
              <a:spLocks noChangeArrowheads="1"/>
            </p:cNvSpPr>
            <p:nvPr/>
          </p:nvSpPr>
          <p:spPr bwMode="black">
            <a:xfrm>
              <a:off x="3929058" y="1242997"/>
              <a:ext cx="1439867" cy="37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r>
                <a:rPr lang="en-US" altLang="en-US" sz="2000" b="1">
                  <a:solidFill>
                    <a:srgbClr val="000000"/>
                  </a:solidFill>
                  <a:latin typeface="Times New Roman" pitchFamily="18" charset="0"/>
                  <a:cs typeface="Times New Roman" pitchFamily="18" charset="0"/>
                </a:rPr>
                <a:t>Gia đình</a:t>
              </a:r>
            </a:p>
          </p:txBody>
        </p:sp>
        <p:pic>
          <p:nvPicPr>
            <p:cNvPr id="13319" name="Picture 3"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40" y="2285992"/>
              <a:ext cx="2928958" cy="26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17"/>
            <p:cNvSpPr txBox="1">
              <a:spLocks noChangeArrowheads="1"/>
            </p:cNvSpPr>
            <p:nvPr/>
          </p:nvSpPr>
          <p:spPr bwMode="black">
            <a:xfrm>
              <a:off x="3440569" y="2516986"/>
              <a:ext cx="2286016" cy="202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3000" b="1" dirty="0" err="1">
                  <a:solidFill>
                    <a:srgbClr val="0000FF"/>
                  </a:solidFill>
                  <a:latin typeface="Calibri" pitchFamily="34" charset="0"/>
                  <a:cs typeface="Times New Roman" pitchFamily="18" charset="0"/>
                </a:rPr>
                <a:t>Các</a:t>
              </a:r>
              <a:r>
                <a:rPr lang="en-US" altLang="en-US" sz="3000" b="1" dirty="0">
                  <a:solidFill>
                    <a:srgbClr val="0000FF"/>
                  </a:solidFill>
                  <a:latin typeface="Calibri" pitchFamily="34" charset="0"/>
                  <a:cs typeface="Times New Roman" pitchFamily="18" charset="0"/>
                </a:rPr>
                <a:t> </a:t>
              </a:r>
              <a:r>
                <a:rPr lang="en-US" altLang="en-US" sz="3000" b="1" dirty="0" err="1">
                  <a:solidFill>
                    <a:srgbClr val="0000FF"/>
                  </a:solidFill>
                  <a:latin typeface="Calibri" pitchFamily="34" charset="0"/>
                  <a:cs typeface="Times New Roman" pitchFamily="18" charset="0"/>
                </a:rPr>
                <a:t>yếu</a:t>
              </a:r>
              <a:r>
                <a:rPr lang="en-US" altLang="en-US" sz="3000" b="1" dirty="0">
                  <a:solidFill>
                    <a:srgbClr val="0000FF"/>
                  </a:solidFill>
                  <a:latin typeface="Calibri" pitchFamily="34" charset="0"/>
                  <a:cs typeface="Times New Roman" pitchFamily="18" charset="0"/>
                </a:rPr>
                <a:t> </a:t>
              </a:r>
              <a:r>
                <a:rPr lang="en-US" altLang="en-US" sz="3000" b="1" dirty="0" err="1">
                  <a:solidFill>
                    <a:srgbClr val="0000FF"/>
                  </a:solidFill>
                  <a:latin typeface="Calibri" pitchFamily="34" charset="0"/>
                  <a:cs typeface="Times New Roman" pitchFamily="18" charset="0"/>
                </a:rPr>
                <a:t>tố</a:t>
              </a:r>
              <a:r>
                <a:rPr lang="en-US" altLang="en-US" sz="3000" b="1" dirty="0">
                  <a:solidFill>
                    <a:srgbClr val="0000FF"/>
                  </a:solidFill>
                  <a:latin typeface="Calibri" pitchFamily="34" charset="0"/>
                  <a:cs typeface="Times New Roman" pitchFamily="18" charset="0"/>
                </a:rPr>
                <a:t> </a:t>
              </a:r>
              <a:r>
                <a:rPr lang="en-US" altLang="en-US" sz="3000" b="1" dirty="0" err="1">
                  <a:solidFill>
                    <a:srgbClr val="0000FF"/>
                  </a:solidFill>
                  <a:latin typeface="Calibri" pitchFamily="34" charset="0"/>
                  <a:cs typeface="Times New Roman" pitchFamily="18" charset="0"/>
                </a:rPr>
                <a:t>ảnh</a:t>
              </a:r>
              <a:r>
                <a:rPr lang="en-US" altLang="en-US" sz="3000" b="1" dirty="0">
                  <a:solidFill>
                    <a:srgbClr val="0000FF"/>
                  </a:solidFill>
                  <a:latin typeface="Calibri" pitchFamily="34" charset="0"/>
                  <a:cs typeface="Times New Roman" pitchFamily="18" charset="0"/>
                </a:rPr>
                <a:t> </a:t>
              </a:r>
              <a:r>
                <a:rPr lang="en-US" altLang="en-US" sz="3000" b="1" dirty="0" err="1">
                  <a:solidFill>
                    <a:srgbClr val="0000FF"/>
                  </a:solidFill>
                  <a:latin typeface="Calibri" pitchFamily="34" charset="0"/>
                  <a:cs typeface="Times New Roman" pitchFamily="18" charset="0"/>
                </a:rPr>
                <a:t>hưởng</a:t>
              </a:r>
              <a:r>
                <a:rPr lang="en-US" altLang="en-US" sz="3000" b="1" dirty="0">
                  <a:solidFill>
                    <a:srgbClr val="0000FF"/>
                  </a:solidFill>
                  <a:latin typeface="Calibri" pitchFamily="34" charset="0"/>
                  <a:cs typeface="Times New Roman" pitchFamily="18" charset="0"/>
                </a:rPr>
                <a:t> </a:t>
              </a:r>
              <a:r>
                <a:rPr lang="en-US" altLang="en-US" sz="3000" b="1" dirty="0" err="1">
                  <a:solidFill>
                    <a:srgbClr val="0000FF"/>
                  </a:solidFill>
                  <a:latin typeface="Calibri" pitchFamily="34" charset="0"/>
                  <a:cs typeface="Times New Roman" pitchFamily="18" charset="0"/>
                </a:rPr>
                <a:t>đến</a:t>
              </a:r>
              <a:r>
                <a:rPr lang="en-US" altLang="en-US" sz="3000" b="1" dirty="0">
                  <a:solidFill>
                    <a:srgbClr val="0000FF"/>
                  </a:solidFill>
                  <a:latin typeface="Calibri" pitchFamily="34" charset="0"/>
                  <a:cs typeface="Times New Roman" pitchFamily="18" charset="0"/>
                </a:rPr>
                <a:t> </a:t>
              </a:r>
              <a:r>
                <a:rPr lang="en-US" altLang="en-US" sz="3000" b="1" dirty="0" err="1">
                  <a:solidFill>
                    <a:srgbClr val="0000FF"/>
                  </a:solidFill>
                  <a:latin typeface="Calibri" pitchFamily="34" charset="0"/>
                  <a:cs typeface="Times New Roman" pitchFamily="18" charset="0"/>
                </a:rPr>
                <a:t>các</a:t>
              </a:r>
              <a:r>
                <a:rPr lang="en-US" altLang="en-US" sz="3000" b="1" dirty="0">
                  <a:solidFill>
                    <a:srgbClr val="0000FF"/>
                  </a:solidFill>
                  <a:latin typeface="Calibri" pitchFamily="34" charset="0"/>
                  <a:cs typeface="Times New Roman" pitchFamily="18" charset="0"/>
                </a:rPr>
                <a:t> </a:t>
              </a:r>
              <a:r>
                <a:rPr lang="en-US" altLang="en-US" sz="3000" b="1" dirty="0" err="1">
                  <a:solidFill>
                    <a:srgbClr val="0000FF"/>
                  </a:solidFill>
                  <a:latin typeface="Calibri" pitchFamily="34" charset="0"/>
                  <a:cs typeface="Times New Roman" pitchFamily="18" charset="0"/>
                </a:rPr>
                <a:t>đặc</a:t>
              </a:r>
              <a:r>
                <a:rPr lang="en-US" altLang="en-US" sz="3000" b="1" dirty="0">
                  <a:solidFill>
                    <a:srgbClr val="0000FF"/>
                  </a:solidFill>
                  <a:latin typeface="Calibri" pitchFamily="34" charset="0"/>
                  <a:cs typeface="Times New Roman" pitchFamily="18" charset="0"/>
                </a:rPr>
                <a:t> </a:t>
              </a:r>
              <a:r>
                <a:rPr lang="en-US" altLang="en-US" sz="3000" b="1" dirty="0" err="1">
                  <a:solidFill>
                    <a:srgbClr val="0000FF"/>
                  </a:solidFill>
                  <a:latin typeface="Calibri" pitchFamily="34" charset="0"/>
                  <a:cs typeface="Times New Roman" pitchFamily="18" charset="0"/>
                </a:rPr>
                <a:t>điểm</a:t>
              </a:r>
              <a:r>
                <a:rPr lang="en-US" altLang="en-US" sz="3000" b="1" dirty="0">
                  <a:solidFill>
                    <a:srgbClr val="0000FF"/>
                  </a:solidFill>
                  <a:latin typeface="Calibri" pitchFamily="34" charset="0"/>
                  <a:cs typeface="Times New Roman" pitchFamily="18" charset="0"/>
                </a:rPr>
                <a:t> </a:t>
              </a:r>
              <a:r>
                <a:rPr lang="en-US" altLang="en-US" sz="3000" b="1" dirty="0" err="1">
                  <a:solidFill>
                    <a:srgbClr val="0000FF"/>
                  </a:solidFill>
                  <a:latin typeface="Calibri" pitchFamily="34" charset="0"/>
                  <a:cs typeface="Times New Roman" pitchFamily="18" charset="0"/>
                </a:rPr>
                <a:t>giới</a:t>
              </a:r>
              <a:r>
                <a:rPr lang="en-US" altLang="en-US" sz="3000" b="1" dirty="0">
                  <a:solidFill>
                    <a:srgbClr val="0000FF"/>
                  </a:solidFill>
                  <a:latin typeface="Calibri" pitchFamily="34" charset="0"/>
                  <a:cs typeface="Times New Roman" pitchFamily="18" charset="0"/>
                </a:rPr>
                <a:t> </a:t>
              </a:r>
              <a:r>
                <a:rPr lang="en-US" altLang="en-US" sz="3000" b="1" dirty="0" err="1">
                  <a:solidFill>
                    <a:srgbClr val="0000FF"/>
                  </a:solidFill>
                  <a:latin typeface="Calibri" pitchFamily="34" charset="0"/>
                  <a:cs typeface="Times New Roman" pitchFamily="18" charset="0"/>
                </a:rPr>
                <a:t>và</a:t>
              </a:r>
              <a:r>
                <a:rPr lang="en-US" altLang="en-US" sz="3000" b="1" dirty="0">
                  <a:solidFill>
                    <a:srgbClr val="0000FF"/>
                  </a:solidFill>
                  <a:latin typeface="Calibri" pitchFamily="34" charset="0"/>
                  <a:cs typeface="Times New Roman" pitchFamily="18" charset="0"/>
                </a:rPr>
                <a:t> </a:t>
              </a:r>
              <a:r>
                <a:rPr lang="en-US" altLang="en-US" sz="3000" b="1" dirty="0" err="1">
                  <a:solidFill>
                    <a:srgbClr val="0000FF"/>
                  </a:solidFill>
                  <a:latin typeface="Calibri" pitchFamily="34" charset="0"/>
                  <a:cs typeface="Times New Roman" pitchFamily="18" charset="0"/>
                </a:rPr>
                <a:t>vai</a:t>
              </a:r>
              <a:r>
                <a:rPr lang="en-US" altLang="en-US" sz="3000" b="1" dirty="0">
                  <a:solidFill>
                    <a:srgbClr val="0000FF"/>
                  </a:solidFill>
                  <a:latin typeface="Calibri" pitchFamily="34" charset="0"/>
                  <a:cs typeface="Times New Roman" pitchFamily="18" charset="0"/>
                </a:rPr>
                <a:t> </a:t>
              </a:r>
              <a:r>
                <a:rPr lang="en-US" altLang="en-US" sz="3000" b="1" dirty="0" err="1">
                  <a:solidFill>
                    <a:srgbClr val="0000FF"/>
                  </a:solidFill>
                  <a:latin typeface="Calibri" pitchFamily="34" charset="0"/>
                  <a:cs typeface="Times New Roman" pitchFamily="18" charset="0"/>
                </a:rPr>
                <a:t>trò</a:t>
              </a:r>
              <a:r>
                <a:rPr lang="en-US" altLang="en-US" sz="3000" b="1" dirty="0">
                  <a:solidFill>
                    <a:srgbClr val="0000FF"/>
                  </a:solidFill>
                  <a:latin typeface="Calibri" pitchFamily="34" charset="0"/>
                  <a:cs typeface="Times New Roman" pitchFamily="18" charset="0"/>
                </a:rPr>
                <a:t> </a:t>
              </a:r>
              <a:r>
                <a:rPr lang="en-US" altLang="en-US" sz="3000" b="1" dirty="0" err="1">
                  <a:solidFill>
                    <a:srgbClr val="0000FF"/>
                  </a:solidFill>
                  <a:latin typeface="Calibri" pitchFamily="34" charset="0"/>
                  <a:cs typeface="Times New Roman" pitchFamily="18" charset="0"/>
                </a:rPr>
                <a:t>giới</a:t>
              </a:r>
              <a:endParaRPr lang="en-US" altLang="en-US" sz="3000" b="1" dirty="0">
                <a:solidFill>
                  <a:srgbClr val="0000FF"/>
                </a:solidFill>
                <a:latin typeface="Calibri" pitchFamily="34" charset="0"/>
                <a:cs typeface="Times New Roman" pitchFamily="18" charset="0"/>
              </a:endParaRPr>
            </a:p>
          </p:txBody>
        </p:sp>
        <p:sp>
          <p:nvSpPr>
            <p:cNvPr id="13321" name="AutoShape 26"/>
            <p:cNvSpPr>
              <a:spLocks noChangeArrowheads="1"/>
            </p:cNvSpPr>
            <p:nvPr/>
          </p:nvSpPr>
          <p:spPr bwMode="gray">
            <a:xfrm>
              <a:off x="6072293" y="1965362"/>
              <a:ext cx="1714074" cy="677898"/>
            </a:xfrm>
            <a:prstGeom prst="roundRect">
              <a:avLst>
                <a:gd name="adj" fmla="val 50000"/>
              </a:avLst>
            </a:prstGeom>
            <a:solidFill>
              <a:srgbClr val="FFC000"/>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vi-VN" altLang="en-US"/>
            </a:p>
          </p:txBody>
        </p:sp>
        <p:sp>
          <p:nvSpPr>
            <p:cNvPr id="13322" name="Rectangle 30"/>
            <p:cNvSpPr>
              <a:spLocks noChangeArrowheads="1"/>
            </p:cNvSpPr>
            <p:nvPr/>
          </p:nvSpPr>
          <p:spPr bwMode="black">
            <a:xfrm>
              <a:off x="6173275" y="2100253"/>
              <a:ext cx="1553103" cy="37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r>
                <a:rPr lang="en-US" altLang="en-US" sz="2000" b="1">
                  <a:solidFill>
                    <a:srgbClr val="000000"/>
                  </a:solidFill>
                  <a:latin typeface="Times New Roman" pitchFamily="18" charset="0"/>
                  <a:cs typeface="Times New Roman" pitchFamily="18" charset="0"/>
                </a:rPr>
                <a:t>Nhà trường</a:t>
              </a:r>
            </a:p>
          </p:txBody>
        </p:sp>
        <p:sp>
          <p:nvSpPr>
            <p:cNvPr id="13323" name="AutoShape 26"/>
            <p:cNvSpPr>
              <a:spLocks noChangeArrowheads="1"/>
            </p:cNvSpPr>
            <p:nvPr/>
          </p:nvSpPr>
          <p:spPr bwMode="gray">
            <a:xfrm>
              <a:off x="6572702" y="3107936"/>
              <a:ext cx="1714074" cy="707307"/>
            </a:xfrm>
            <a:prstGeom prst="roundRect">
              <a:avLst>
                <a:gd name="adj" fmla="val 50000"/>
              </a:avLst>
            </a:prstGeom>
            <a:solidFill>
              <a:srgbClr val="FFC000"/>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vi-VN" altLang="en-US"/>
            </a:p>
          </p:txBody>
        </p:sp>
        <p:sp>
          <p:nvSpPr>
            <p:cNvPr id="13324" name="Rectangle 30"/>
            <p:cNvSpPr>
              <a:spLocks noChangeArrowheads="1"/>
            </p:cNvSpPr>
            <p:nvPr/>
          </p:nvSpPr>
          <p:spPr bwMode="black">
            <a:xfrm>
              <a:off x="6604921" y="3153696"/>
              <a:ext cx="1621524" cy="6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r>
                <a:rPr lang="en-US" altLang="en-US" sz="2000" b="1" dirty="0" err="1">
                  <a:solidFill>
                    <a:srgbClr val="000000"/>
                  </a:solidFill>
                  <a:latin typeface="Times New Roman" pitchFamily="18" charset="0"/>
                  <a:cs typeface="Times New Roman" pitchFamily="18" charset="0"/>
                </a:rPr>
                <a:t>Bạn</a:t>
              </a:r>
              <a:r>
                <a:rPr lang="en-US" altLang="en-US" sz="2000" b="1" dirty="0">
                  <a:solidFill>
                    <a:srgbClr val="000000"/>
                  </a:solidFill>
                  <a:latin typeface="Times New Roman" pitchFamily="18" charset="0"/>
                  <a:cs typeface="Times New Roman" pitchFamily="18" charset="0"/>
                </a:rPr>
                <a:t> </a:t>
              </a:r>
              <a:r>
                <a:rPr lang="en-US" altLang="en-US" sz="2000" b="1" dirty="0" err="1">
                  <a:solidFill>
                    <a:srgbClr val="000000"/>
                  </a:solidFill>
                  <a:latin typeface="Times New Roman" pitchFamily="18" charset="0"/>
                  <a:cs typeface="Times New Roman" pitchFamily="18" charset="0"/>
                </a:rPr>
                <a:t>bè</a:t>
              </a:r>
              <a:r>
                <a:rPr lang="en-US" altLang="en-US" sz="2000" b="1" dirty="0">
                  <a:solidFill>
                    <a:srgbClr val="000000"/>
                  </a:solidFill>
                  <a:latin typeface="Times New Roman" pitchFamily="18" charset="0"/>
                  <a:cs typeface="Times New Roman" pitchFamily="18" charset="0"/>
                </a:rPr>
                <a:t>, </a:t>
              </a:r>
              <a:r>
                <a:rPr lang="en-US" altLang="en-US" sz="2000" b="1" dirty="0" err="1">
                  <a:solidFill>
                    <a:srgbClr val="000000"/>
                  </a:solidFill>
                  <a:latin typeface="Times New Roman" pitchFamily="18" charset="0"/>
                  <a:cs typeface="Times New Roman" pitchFamily="18" charset="0"/>
                </a:rPr>
                <a:t>người</a:t>
              </a:r>
              <a:r>
                <a:rPr lang="en-US" altLang="en-US" sz="2000" b="1" dirty="0">
                  <a:solidFill>
                    <a:srgbClr val="000000"/>
                  </a:solidFill>
                  <a:latin typeface="Times New Roman" pitchFamily="18" charset="0"/>
                  <a:cs typeface="Times New Roman" pitchFamily="18" charset="0"/>
                </a:rPr>
                <a:t> </a:t>
              </a:r>
              <a:r>
                <a:rPr lang="en-US" altLang="en-US" sz="2000" b="1" dirty="0" err="1">
                  <a:solidFill>
                    <a:srgbClr val="000000"/>
                  </a:solidFill>
                  <a:latin typeface="Times New Roman" pitchFamily="18" charset="0"/>
                  <a:cs typeface="Times New Roman" pitchFamily="18" charset="0"/>
                </a:rPr>
                <a:t>cùng</a:t>
              </a:r>
              <a:r>
                <a:rPr lang="en-US" altLang="en-US" sz="2000" b="1" dirty="0">
                  <a:solidFill>
                    <a:srgbClr val="000000"/>
                  </a:solidFill>
                  <a:latin typeface="Times New Roman" pitchFamily="18" charset="0"/>
                  <a:cs typeface="Times New Roman" pitchFamily="18" charset="0"/>
                </a:rPr>
                <a:t> </a:t>
              </a:r>
              <a:r>
                <a:rPr lang="en-US" altLang="en-US" sz="2000" b="1" dirty="0" err="1">
                  <a:solidFill>
                    <a:srgbClr val="000000"/>
                  </a:solidFill>
                  <a:latin typeface="Times New Roman" pitchFamily="18" charset="0"/>
                  <a:cs typeface="Times New Roman" pitchFamily="18" charset="0"/>
                </a:rPr>
                <a:t>trang</a:t>
              </a:r>
              <a:r>
                <a:rPr lang="en-US" altLang="en-US" sz="2000" b="1" dirty="0">
                  <a:solidFill>
                    <a:srgbClr val="000000"/>
                  </a:solidFill>
                  <a:latin typeface="Times New Roman" pitchFamily="18" charset="0"/>
                  <a:cs typeface="Times New Roman" pitchFamily="18" charset="0"/>
                </a:rPr>
                <a:t> </a:t>
              </a:r>
              <a:r>
                <a:rPr lang="en-US" altLang="en-US" sz="2000" b="1" dirty="0" err="1">
                  <a:solidFill>
                    <a:srgbClr val="000000"/>
                  </a:solidFill>
                  <a:latin typeface="Times New Roman" pitchFamily="18" charset="0"/>
                  <a:cs typeface="Times New Roman" pitchFamily="18" charset="0"/>
                </a:rPr>
                <a:t>lứa</a:t>
              </a:r>
              <a:endParaRPr lang="en-US" altLang="en-US" sz="2000" b="1" dirty="0">
                <a:solidFill>
                  <a:srgbClr val="000000"/>
                </a:solidFill>
                <a:latin typeface="Times New Roman" pitchFamily="18" charset="0"/>
                <a:cs typeface="Times New Roman" pitchFamily="18" charset="0"/>
              </a:endParaRPr>
            </a:p>
          </p:txBody>
        </p:sp>
        <p:sp>
          <p:nvSpPr>
            <p:cNvPr id="13325" name="AutoShape 26"/>
            <p:cNvSpPr>
              <a:spLocks noChangeArrowheads="1"/>
            </p:cNvSpPr>
            <p:nvPr/>
          </p:nvSpPr>
          <p:spPr bwMode="gray">
            <a:xfrm>
              <a:off x="6144183" y="4465201"/>
              <a:ext cx="1877588" cy="805831"/>
            </a:xfrm>
            <a:prstGeom prst="roundRect">
              <a:avLst>
                <a:gd name="adj" fmla="val 50000"/>
              </a:avLst>
            </a:prstGeom>
            <a:solidFill>
              <a:srgbClr val="FFC000"/>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vi-VN" altLang="en-US"/>
            </a:p>
          </p:txBody>
        </p:sp>
        <p:sp>
          <p:nvSpPr>
            <p:cNvPr id="13326" name="Rectangle 30"/>
            <p:cNvSpPr>
              <a:spLocks noChangeArrowheads="1"/>
            </p:cNvSpPr>
            <p:nvPr/>
          </p:nvSpPr>
          <p:spPr bwMode="black">
            <a:xfrm>
              <a:off x="6323031" y="4543522"/>
              <a:ext cx="1566009" cy="65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r>
                <a:rPr lang="en-US" altLang="en-US" sz="2000" b="1">
                  <a:solidFill>
                    <a:srgbClr val="000000"/>
                  </a:solidFill>
                  <a:latin typeface="Times New Roman" pitchFamily="18" charset="0"/>
                  <a:cs typeface="Times New Roman" pitchFamily="18" charset="0"/>
                </a:rPr>
                <a:t>Văn hóa và Tín ngưỡng</a:t>
              </a:r>
            </a:p>
          </p:txBody>
        </p:sp>
        <p:sp>
          <p:nvSpPr>
            <p:cNvPr id="13327" name="AutoShape 26"/>
            <p:cNvSpPr>
              <a:spLocks noChangeArrowheads="1"/>
            </p:cNvSpPr>
            <p:nvPr/>
          </p:nvSpPr>
          <p:spPr bwMode="gray">
            <a:xfrm>
              <a:off x="3857811" y="5322500"/>
              <a:ext cx="1714074" cy="677897"/>
            </a:xfrm>
            <a:prstGeom prst="roundRect">
              <a:avLst>
                <a:gd name="adj" fmla="val 50000"/>
              </a:avLst>
            </a:prstGeom>
            <a:solidFill>
              <a:srgbClr val="FFC000"/>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vi-VN" altLang="en-US"/>
            </a:p>
          </p:txBody>
        </p:sp>
        <p:sp>
          <p:nvSpPr>
            <p:cNvPr id="13328" name="Rectangle 30"/>
            <p:cNvSpPr>
              <a:spLocks noChangeArrowheads="1"/>
            </p:cNvSpPr>
            <p:nvPr/>
          </p:nvSpPr>
          <p:spPr bwMode="black">
            <a:xfrm>
              <a:off x="3857620" y="5357826"/>
              <a:ext cx="1785950" cy="65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r>
                <a:rPr lang="en-US" altLang="en-US" sz="2000" b="1">
                  <a:solidFill>
                    <a:srgbClr val="000000"/>
                  </a:solidFill>
                  <a:latin typeface="Times New Roman" pitchFamily="18" charset="0"/>
                  <a:cs typeface="Times New Roman" pitchFamily="18" charset="0"/>
                </a:rPr>
                <a:t>Thể chế </a:t>
              </a:r>
            </a:p>
            <a:p>
              <a:pPr algn="ctr" eaLnBrk="0" hangingPunct="0"/>
              <a:r>
                <a:rPr lang="en-US" altLang="en-US" sz="2000" b="1">
                  <a:solidFill>
                    <a:srgbClr val="000000"/>
                  </a:solidFill>
                  <a:latin typeface="Times New Roman" pitchFamily="18" charset="0"/>
                  <a:cs typeface="Times New Roman" pitchFamily="18" charset="0"/>
                </a:rPr>
                <a:t>xã hội</a:t>
              </a:r>
            </a:p>
          </p:txBody>
        </p:sp>
        <p:sp>
          <p:nvSpPr>
            <p:cNvPr id="13329" name="AutoShape 26"/>
            <p:cNvSpPr>
              <a:spLocks noChangeArrowheads="1"/>
            </p:cNvSpPr>
            <p:nvPr/>
          </p:nvSpPr>
          <p:spPr bwMode="gray">
            <a:xfrm>
              <a:off x="1429069" y="4537256"/>
              <a:ext cx="1714074" cy="677897"/>
            </a:xfrm>
            <a:prstGeom prst="roundRect">
              <a:avLst>
                <a:gd name="adj" fmla="val 50000"/>
              </a:avLst>
            </a:prstGeom>
            <a:solidFill>
              <a:srgbClr val="FFC000"/>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pPr algn="ctr" eaLnBrk="0" hangingPunct="0"/>
              <a:r>
                <a:rPr lang="en-US" altLang="en-US" sz="2000" b="1">
                  <a:solidFill>
                    <a:srgbClr val="000000"/>
                  </a:solidFill>
                  <a:latin typeface="Times New Roman" pitchFamily="18" charset="0"/>
                  <a:cs typeface="Times New Roman" pitchFamily="18" charset="0"/>
                </a:rPr>
                <a:t>Quảng cáo và</a:t>
              </a:r>
            </a:p>
            <a:p>
              <a:pPr algn="ctr" eaLnBrk="0" hangingPunct="0"/>
              <a:r>
                <a:rPr lang="en-US" altLang="en-US" sz="2000" b="1">
                  <a:solidFill>
                    <a:srgbClr val="000000"/>
                  </a:solidFill>
                  <a:latin typeface="Times New Roman" pitchFamily="18" charset="0"/>
                  <a:cs typeface="Times New Roman" pitchFamily="18" charset="0"/>
                </a:rPr>
                <a:t>truyền thông</a:t>
              </a:r>
            </a:p>
          </p:txBody>
        </p:sp>
        <p:sp>
          <p:nvSpPr>
            <p:cNvPr id="13330" name="AutoShape 26"/>
            <p:cNvSpPr>
              <a:spLocks noChangeArrowheads="1"/>
            </p:cNvSpPr>
            <p:nvPr/>
          </p:nvSpPr>
          <p:spPr bwMode="gray">
            <a:xfrm>
              <a:off x="801797" y="3219693"/>
              <a:ext cx="1840938" cy="794067"/>
            </a:xfrm>
            <a:prstGeom prst="roundRect">
              <a:avLst>
                <a:gd name="adj" fmla="val 50000"/>
              </a:avLst>
            </a:prstGeom>
            <a:solidFill>
              <a:srgbClr val="FFC000"/>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vi-VN" altLang="en-US"/>
            </a:p>
          </p:txBody>
        </p:sp>
        <p:sp>
          <p:nvSpPr>
            <p:cNvPr id="13331" name="Rectangle 30"/>
            <p:cNvSpPr>
              <a:spLocks noChangeArrowheads="1"/>
            </p:cNvSpPr>
            <p:nvPr/>
          </p:nvSpPr>
          <p:spPr bwMode="black">
            <a:xfrm>
              <a:off x="928661" y="3286060"/>
              <a:ext cx="1522368" cy="65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r>
                <a:rPr lang="en-US" altLang="en-US" sz="2000" b="1">
                  <a:solidFill>
                    <a:srgbClr val="000000"/>
                  </a:solidFill>
                  <a:latin typeface="Times New Roman" pitchFamily="18" charset="0"/>
                  <a:cs typeface="Times New Roman" pitchFamily="18" charset="0"/>
                </a:rPr>
                <a:t>Các tư tưởng về giới</a:t>
              </a:r>
            </a:p>
          </p:txBody>
        </p:sp>
        <p:sp>
          <p:nvSpPr>
            <p:cNvPr id="13332" name="AutoShape 26"/>
            <p:cNvSpPr>
              <a:spLocks noChangeArrowheads="1"/>
            </p:cNvSpPr>
            <p:nvPr/>
          </p:nvSpPr>
          <p:spPr bwMode="gray">
            <a:xfrm>
              <a:off x="1429069" y="1965362"/>
              <a:ext cx="1714074" cy="677898"/>
            </a:xfrm>
            <a:prstGeom prst="roundRect">
              <a:avLst>
                <a:gd name="adj" fmla="val 50000"/>
              </a:avLst>
            </a:prstGeom>
            <a:solidFill>
              <a:srgbClr val="FFC000"/>
            </a:solidFill>
            <a:ln>
              <a:noFill/>
            </a:ln>
            <a:effectLst>
              <a:outerShdw dist="63500" dir="3187806" algn="ctr" rotWithShape="0">
                <a:srgbClr val="1C1C1C">
                  <a:alpha val="50000"/>
                </a:srgbClr>
              </a:outerShdw>
            </a:effectLst>
            <a:extLst>
              <a:ext uri="{91240B29-F687-4F45-9708-019B960494DF}">
                <a14:hiddenLine xmlns:a14="http://schemas.microsoft.com/office/drawing/2010/main" w="57150" algn="ctr">
                  <a:solidFill>
                    <a:srgbClr val="000000"/>
                  </a:solidFill>
                  <a:round/>
                  <a:headEnd/>
                  <a:tailEnd/>
                </a14:hiddenLine>
              </a:ext>
            </a:extLst>
          </p:spPr>
          <p:txBody>
            <a:bodyPr wrap="none" anchor="ctr"/>
            <a:lstStyle/>
            <a:p>
              <a:endParaRPr lang="vi-VN" altLang="en-US"/>
            </a:p>
          </p:txBody>
        </p:sp>
        <p:sp>
          <p:nvSpPr>
            <p:cNvPr id="13333" name="Rectangle 30"/>
            <p:cNvSpPr>
              <a:spLocks noChangeArrowheads="1"/>
            </p:cNvSpPr>
            <p:nvPr/>
          </p:nvSpPr>
          <p:spPr bwMode="black">
            <a:xfrm>
              <a:off x="1428728" y="2000240"/>
              <a:ext cx="1785950" cy="65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r>
                <a:rPr lang="en-US" altLang="en-US" sz="2000" b="1">
                  <a:solidFill>
                    <a:srgbClr val="000000"/>
                  </a:solidFill>
                  <a:latin typeface="Times New Roman" pitchFamily="18" charset="0"/>
                  <a:cs typeface="Times New Roman" pitchFamily="18" charset="0"/>
                </a:rPr>
                <a:t>Ca dao</a:t>
              </a:r>
            </a:p>
            <a:p>
              <a:pPr algn="ctr" eaLnBrk="0" hangingPunct="0"/>
              <a:r>
                <a:rPr lang="en-US" altLang="en-US" sz="2000" b="1">
                  <a:solidFill>
                    <a:srgbClr val="000000"/>
                  </a:solidFill>
                  <a:latin typeface="Times New Roman" pitchFamily="18" charset="0"/>
                  <a:cs typeface="Times New Roman" pitchFamily="18" charset="0"/>
                </a:rPr>
                <a:t>tục ngữ</a:t>
              </a:r>
            </a:p>
          </p:txBody>
        </p:sp>
        <p:sp>
          <p:nvSpPr>
            <p:cNvPr id="13334" name="Line 19"/>
            <p:cNvSpPr>
              <a:spLocks noChangeShapeType="1"/>
            </p:cNvSpPr>
            <p:nvPr/>
          </p:nvSpPr>
          <p:spPr bwMode="auto">
            <a:xfrm>
              <a:off x="4557718" y="1857364"/>
              <a:ext cx="45719" cy="42862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5" name="Line 19"/>
            <p:cNvSpPr>
              <a:spLocks noChangeShapeType="1"/>
            </p:cNvSpPr>
            <p:nvPr/>
          </p:nvSpPr>
          <p:spPr bwMode="auto">
            <a:xfrm flipH="1">
              <a:off x="5715008" y="2500306"/>
              <a:ext cx="357190" cy="28575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6" name="Line 19"/>
            <p:cNvSpPr>
              <a:spLocks noChangeShapeType="1"/>
            </p:cNvSpPr>
            <p:nvPr/>
          </p:nvSpPr>
          <p:spPr bwMode="auto">
            <a:xfrm flipH="1">
              <a:off x="6072198" y="3429000"/>
              <a:ext cx="428628" cy="7143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7" name="Line 19"/>
            <p:cNvSpPr>
              <a:spLocks noChangeShapeType="1"/>
            </p:cNvSpPr>
            <p:nvPr/>
          </p:nvSpPr>
          <p:spPr bwMode="auto">
            <a:xfrm flipH="1" flipV="1">
              <a:off x="5643570" y="4429132"/>
              <a:ext cx="500066" cy="28575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8" name="Line 19"/>
            <p:cNvSpPr>
              <a:spLocks noChangeShapeType="1"/>
            </p:cNvSpPr>
            <p:nvPr/>
          </p:nvSpPr>
          <p:spPr bwMode="auto">
            <a:xfrm flipH="1" flipV="1">
              <a:off x="4689155" y="4857760"/>
              <a:ext cx="45719" cy="50006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9" name="Line 19"/>
            <p:cNvSpPr>
              <a:spLocks noChangeShapeType="1"/>
            </p:cNvSpPr>
            <p:nvPr/>
          </p:nvSpPr>
          <p:spPr bwMode="auto">
            <a:xfrm flipV="1">
              <a:off x="3143240" y="4429132"/>
              <a:ext cx="428628" cy="35719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19"/>
            <p:cNvSpPr>
              <a:spLocks noChangeShapeType="1"/>
            </p:cNvSpPr>
            <p:nvPr/>
          </p:nvSpPr>
          <p:spPr bwMode="auto">
            <a:xfrm>
              <a:off x="2622997" y="3571252"/>
              <a:ext cx="525785" cy="45719"/>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19"/>
            <p:cNvSpPr>
              <a:spLocks noChangeShapeType="1"/>
            </p:cNvSpPr>
            <p:nvPr/>
          </p:nvSpPr>
          <p:spPr bwMode="auto">
            <a:xfrm>
              <a:off x="3188958" y="2428868"/>
              <a:ext cx="382909" cy="28575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3315" name="Rectangle 2"/>
          <p:cNvSpPr txBox="1">
            <a:spLocks noChangeArrowheads="1"/>
          </p:cNvSpPr>
          <p:nvPr/>
        </p:nvSpPr>
        <p:spPr bwMode="auto">
          <a:xfrm>
            <a:off x="457200" y="274638"/>
            <a:ext cx="8229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sz="3200" b="1" dirty="0">
                <a:solidFill>
                  <a:srgbClr val="FF0000"/>
                </a:solidFill>
              </a:rPr>
              <a:t>MÔ HÌNH XÃ HỘI HÓA GIỚI</a:t>
            </a:r>
          </a:p>
        </p:txBody>
      </p:sp>
      <p:sp>
        <p:nvSpPr>
          <p:cNvPr id="30" name="Text Box 17"/>
          <p:cNvSpPr txBox="1">
            <a:spLocks noChangeArrowheads="1"/>
          </p:cNvSpPr>
          <p:nvPr/>
        </p:nvSpPr>
        <p:spPr bwMode="auto">
          <a:xfrm>
            <a:off x="165223" y="5715000"/>
            <a:ext cx="888450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346075" indent="-346075" algn="just" eaLnBrk="1" fontAlgn="base" hangingPunct="1">
              <a:spcBef>
                <a:spcPct val="0"/>
              </a:spcBef>
              <a:spcAft>
                <a:spcPct val="0"/>
              </a:spcAft>
              <a:buClr>
                <a:srgbClr val="0000FF"/>
              </a:buClr>
              <a:buFont typeface="Wingdings" pitchFamily="2" charset="2"/>
              <a:buChar char="F"/>
            </a:pPr>
            <a:r>
              <a:rPr lang="en-US" altLang="en-US" sz="2200" b="1" i="1" dirty="0" err="1">
                <a:solidFill>
                  <a:srgbClr val="0000FF"/>
                </a:solidFill>
                <a:latin typeface="Calibri" pitchFamily="34" charset="0"/>
                <a:cs typeface="Calibri" pitchFamily="34" charset="0"/>
              </a:rPr>
              <a:t>Thông</a:t>
            </a:r>
            <a:r>
              <a:rPr lang="en-US" altLang="en-US" sz="2200" b="1" i="1" dirty="0">
                <a:solidFill>
                  <a:srgbClr val="0000FF"/>
                </a:solidFill>
                <a:latin typeface="Calibri" pitchFamily="34" charset="0"/>
                <a:cs typeface="Calibri" pitchFamily="34" charset="0"/>
              </a:rPr>
              <a:t> qua </a:t>
            </a:r>
            <a:r>
              <a:rPr lang="en-US" altLang="en-US" sz="2200" b="1" i="1" dirty="0" err="1">
                <a:solidFill>
                  <a:srgbClr val="0000FF"/>
                </a:solidFill>
                <a:latin typeface="Calibri" pitchFamily="34" charset="0"/>
                <a:cs typeface="Calibri" pitchFamily="34" charset="0"/>
              </a:rPr>
              <a:t>quá</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trình</a:t>
            </a:r>
            <a:r>
              <a:rPr lang="en-US" altLang="en-US" sz="2200" b="1" i="1" dirty="0">
                <a:solidFill>
                  <a:srgbClr val="0000FF"/>
                </a:solidFill>
                <a:latin typeface="Calibri" pitchFamily="34" charset="0"/>
                <a:cs typeface="Calibri" pitchFamily="34" charset="0"/>
              </a:rPr>
              <a:t> XHH, </a:t>
            </a:r>
            <a:r>
              <a:rPr lang="en-US" altLang="en-US" sz="2200" b="1" i="1" dirty="0" err="1">
                <a:solidFill>
                  <a:srgbClr val="0000FF"/>
                </a:solidFill>
                <a:latin typeface="Calibri" pitchFamily="34" charset="0"/>
                <a:cs typeface="Calibri" pitchFamily="34" charset="0"/>
              </a:rPr>
              <a:t>các</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khuôn</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mẫu</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về</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đặc</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điểm</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và</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vai</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trò</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giới</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được</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hình</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thành</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và</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củng</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cố</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bởi</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sự</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kỳ</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vọng</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và</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truyền</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dạy</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của</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gia</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đình</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nhà</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trường</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và</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xã</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hội</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chứ</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không</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phải</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sinh</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ra</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đã</a:t>
            </a:r>
            <a:r>
              <a:rPr lang="en-US" altLang="en-US" sz="2200" b="1" i="1" dirty="0">
                <a:solidFill>
                  <a:srgbClr val="0000FF"/>
                </a:solidFill>
                <a:latin typeface="Calibri" pitchFamily="34" charset="0"/>
                <a:cs typeface="Calibri" pitchFamily="34" charset="0"/>
              </a:rPr>
              <a:t> </a:t>
            </a:r>
            <a:r>
              <a:rPr lang="en-US" altLang="en-US" sz="2200" b="1" i="1" dirty="0" err="1">
                <a:solidFill>
                  <a:srgbClr val="0000FF"/>
                </a:solidFill>
                <a:latin typeface="Calibri" pitchFamily="34" charset="0"/>
                <a:cs typeface="Calibri" pitchFamily="34" charset="0"/>
              </a:rPr>
              <a:t>có</a:t>
            </a:r>
            <a:r>
              <a:rPr lang="en-US" altLang="en-US" sz="2200" b="1" i="1" dirty="0">
                <a:solidFill>
                  <a:srgbClr val="0000FF"/>
                </a:solidFill>
                <a:latin typeface="Calibri" pitchFamily="34" charset="0"/>
                <a:cs typeface="Calibri" pitchFamily="34" charset="0"/>
              </a:rPr>
              <a:t>. </a:t>
            </a:r>
            <a:endParaRPr lang="en-US" altLang="en-US" sz="2200" b="1" i="1" dirty="0">
              <a:solidFill>
                <a:schemeClr val="tx2"/>
              </a:solidFill>
              <a:latin typeface="Calibri" pitchFamily="34" charset="0"/>
              <a:ea typeface="+mn-ea"/>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wipe(down)">
                                      <p:cBhvr>
                                        <p:cTn id="1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76200" y="0"/>
            <a:ext cx="8915400"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0" b="1">
                <a:solidFill>
                  <a:schemeClr val="tx2"/>
                </a:solidFill>
              </a:rPr>
              <a:t>Ví dụ: Gia đình và nhà trường dạy trẻ theo</a:t>
            </a:r>
            <a:r>
              <a:rPr lang="vi-VN" altLang="en-US" sz="2000" b="1">
                <a:solidFill>
                  <a:schemeClr val="tx2"/>
                </a:solidFill>
              </a:rPr>
              <a:t> khuôn mẫu giới từ rất sớm</a:t>
            </a:r>
            <a:r>
              <a:rPr lang="en-US" altLang="en-US" sz="2000" b="1">
                <a:solidFill>
                  <a:schemeClr val="tx2"/>
                </a:solidFill>
              </a:rPr>
              <a:t> và trong suốt quá trình chúng lớn lên</a:t>
            </a:r>
          </a:p>
        </p:txBody>
      </p:sp>
      <p:pic>
        <p:nvPicPr>
          <p:cNvPr id="14341" name="Picture 4" descr="Reklambild - pojke verkty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4038600"/>
            <a:ext cx="5435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Reklambild - flicka docklek"/>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768350"/>
            <a:ext cx="5257800" cy="3270250"/>
          </a:xfrm>
        </p:spPr>
      </p:pic>
      <p:pic>
        <p:nvPicPr>
          <p:cNvPr id="12" name="Picture 2" descr="C:\Users\toshiba\Pictures\Con trai gioi K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0" y="3638550"/>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E:\VVOB. 2014\Lop tap huan LGG trong GD cua Thuy\Anh MN+TH\1344851925-truong-mam-non-giup-tre-phat-trien-toan-dien--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 y="762000"/>
            <a:ext cx="45799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E:\VVOB. 2014\Lop tap huan LGG trong GD cua Thuy\Anh MN+TH\Anh mam n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50" y="746124"/>
            <a:ext cx="44640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63855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 xmlns:a16="http://schemas.microsoft.com/office/drawing/2014/main" id="{A2406D7F-657B-4F12-A9A6-EA2743CF9F1F}"/>
              </a:ext>
            </a:extLst>
          </p:cNvPr>
          <p:cNvSpPr/>
          <p:nvPr/>
        </p:nvSpPr>
        <p:spPr>
          <a:xfrm>
            <a:off x="7620000" y="0"/>
            <a:ext cx="1391880" cy="1164935"/>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Cloud Callout 5"/>
          <p:cNvSpPr/>
          <p:nvPr/>
        </p:nvSpPr>
        <p:spPr>
          <a:xfrm>
            <a:off x="1150505" y="2286000"/>
            <a:ext cx="6842989" cy="3249856"/>
          </a:xfrm>
          <a:prstGeom prst="cloudCallout">
            <a:avLst>
              <a:gd name="adj1" fmla="val -6321"/>
              <a:gd name="adj2" fmla="val -57593"/>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itchFamily="18" charset="0"/>
                <a:cs typeface="Times New Roman" pitchFamily="18" charset="0"/>
              </a:rPr>
              <a:t>Liệt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kê</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những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từ</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ngữ</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mô</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tả</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những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người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có</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sự</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biệt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hoặc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xu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hướng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tính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dục</a:t>
            </a:r>
            <a:endParaRPr lang="en-US" sz="3200" b="1" dirty="0">
              <a:solidFill>
                <a:schemeClr val="tx1"/>
              </a:solidFill>
              <a:latin typeface="Times New Roman" pitchFamily="18" charset="0"/>
              <a:cs typeface="Times New Roman" pitchFamily="18" charset="0"/>
            </a:endParaRPr>
          </a:p>
        </p:txBody>
      </p:sp>
      <p:sp>
        <p:nvSpPr>
          <p:cNvPr id="5" name="Text Placeholder 2"/>
          <p:cNvSpPr txBox="1">
            <a:spLocks/>
          </p:cNvSpPr>
          <p:nvPr/>
        </p:nvSpPr>
        <p:spPr>
          <a:xfrm>
            <a:off x="368275" y="228600"/>
            <a:ext cx="8407590" cy="1174086"/>
          </a:xfrm>
          <a:prstGeom prst="rect">
            <a:avLst/>
          </a:prstGeom>
          <a:solidFill>
            <a:schemeClr val="bg1"/>
          </a:solidFill>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0000FF"/>
                </a:solidFill>
                <a:latin typeface="Tahoma" pitchFamily="34" charset="0"/>
                <a:ea typeface="Tahoma" pitchFamily="34" charset="0"/>
                <a:cs typeface="Tahoma" pitchFamily="34" charset="0"/>
              </a:rPr>
              <a:t>ĐỒNG TÍNH, SONG TÍNH VÀ CHUYỂN GIỚI (LGBT</a:t>
            </a:r>
            <a:r>
              <a:rPr lang="en-US" dirty="0">
                <a:solidFill>
                  <a:srgbClr val="0000FF"/>
                </a:solidFill>
                <a:latin typeface="Calibri" pitchFamily="34" charset="0"/>
              </a:rPr>
              <a:t>)</a:t>
            </a:r>
          </a:p>
        </p:txBody>
      </p:sp>
    </p:spTree>
    <p:extLst>
      <p:ext uri="{BB962C8B-B14F-4D97-AF65-F5344CB8AC3E}">
        <p14:creationId xmlns:p14="http://schemas.microsoft.com/office/powerpoint/2010/main" val="379291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https://i2.vitalk.vn/thread/src/2018/01/09/1515352136_151548871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1663" y="533400"/>
            <a:ext cx="8255609" cy="6172200"/>
          </a:xfrm>
          <a:prstGeom prst="rect">
            <a:avLst/>
          </a:prstGeom>
          <a:noFill/>
          <a:ln>
            <a:noFill/>
          </a:ln>
        </p:spPr>
      </p:pic>
      <p:sp>
        <p:nvSpPr>
          <p:cNvPr id="9" name="Text Placeholder 2"/>
          <p:cNvSpPr txBox="1">
            <a:spLocks/>
          </p:cNvSpPr>
          <p:nvPr/>
        </p:nvSpPr>
        <p:spPr>
          <a:xfrm>
            <a:off x="368275" y="457200"/>
            <a:ext cx="8407590" cy="945485"/>
          </a:xfrm>
          <a:prstGeom prst="rect">
            <a:avLst/>
          </a:prstGeom>
          <a:solidFill>
            <a:srgbClr val="66FFCC"/>
          </a:solidFill>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700"/>
              </a:spcBef>
              <a:buNone/>
            </a:pPr>
            <a:endParaRPr lang="en-US" sz="1000" b="1" dirty="0">
              <a:solidFill>
                <a:srgbClr val="0000FF"/>
              </a:solidFill>
              <a:latin typeface="Tahoma" pitchFamily="34" charset="0"/>
              <a:ea typeface="Tahoma" pitchFamily="34" charset="0"/>
              <a:cs typeface="Tahoma" pitchFamily="34" charset="0"/>
            </a:endParaRPr>
          </a:p>
          <a:p>
            <a:pPr marL="0" indent="0" algn="ctr">
              <a:spcBef>
                <a:spcPts val="700"/>
              </a:spcBef>
              <a:buNone/>
            </a:pPr>
            <a:r>
              <a:rPr lang="en-US" b="1" dirty="0">
                <a:solidFill>
                  <a:srgbClr val="0000FF"/>
                </a:solidFill>
                <a:latin typeface="Tahoma" pitchFamily="34" charset="0"/>
                <a:ea typeface="Tahoma" pitchFamily="34" charset="0"/>
                <a:cs typeface="Tahoma" pitchFamily="34" charset="0"/>
              </a:rPr>
              <a:t>CÁC KHÁI NIỆM (LGBT</a:t>
            </a:r>
            <a:r>
              <a:rPr lang="en-US" dirty="0">
                <a:solidFill>
                  <a:srgbClr val="0000FF"/>
                </a:solidFill>
                <a:latin typeface="Calibri" pitchFamily="34" charset="0"/>
              </a:rPr>
              <a:t>)</a:t>
            </a:r>
          </a:p>
        </p:txBody>
      </p:sp>
    </p:spTree>
    <p:extLst>
      <p:ext uri="{BB962C8B-B14F-4D97-AF65-F5344CB8AC3E}">
        <p14:creationId xmlns:p14="http://schemas.microsoft.com/office/powerpoint/2010/main" val="3777785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ết quả hình ảnh cho Ảnh đồng t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27432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txBox="1">
            <a:spLocks/>
          </p:cNvSpPr>
          <p:nvPr/>
        </p:nvSpPr>
        <p:spPr>
          <a:xfrm>
            <a:off x="2819400" y="990600"/>
            <a:ext cx="6096000" cy="28194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0000FF"/>
              </a:buClr>
              <a:buFont typeface="Wingdings 2" pitchFamily="18" charset="2"/>
              <a:buChar char="õ"/>
            </a:pPr>
            <a:r>
              <a:rPr lang="en-US" altLang="en-US" sz="2800" b="1" dirty="0">
                <a:latin typeface="Arial" pitchFamily="34" charset="0"/>
                <a:cs typeface="Arial" pitchFamily="34" charset="0"/>
              </a:rPr>
              <a:t>  </a:t>
            </a:r>
            <a:r>
              <a:rPr lang="en-US" altLang="en-US" sz="2800" b="1" dirty="0">
                <a:solidFill>
                  <a:srgbClr val="0000CC"/>
                </a:solidFill>
                <a:latin typeface="Arial" pitchFamily="34" charset="0"/>
                <a:cs typeface="Arial" pitchFamily="34" charset="0"/>
              </a:rPr>
              <a:t>N</a:t>
            </a:r>
            <a:r>
              <a:rPr lang="vi-VN" altLang="en-US" sz="2800" b="1" dirty="0">
                <a:solidFill>
                  <a:srgbClr val="0000CC"/>
                </a:solidFill>
                <a:cs typeface="Arial" pitchFamily="34" charset="0"/>
              </a:rPr>
              <a:t>gười đồng tính nữ</a:t>
            </a:r>
            <a:r>
              <a:rPr lang="en-US" altLang="en-US" sz="2800" b="1" dirty="0">
                <a:solidFill>
                  <a:srgbClr val="0000CC"/>
                </a:solidFill>
                <a:latin typeface="Arial" pitchFamily="34" charset="0"/>
                <a:cs typeface="Arial" pitchFamily="34" charset="0"/>
              </a:rPr>
              <a:t> (</a:t>
            </a:r>
            <a:r>
              <a:rPr lang="vi-VN" altLang="en-US" sz="2800" b="1" dirty="0">
                <a:solidFill>
                  <a:srgbClr val="0000CC"/>
                </a:solidFill>
                <a:cs typeface="Arial" pitchFamily="34" charset="0"/>
              </a:rPr>
              <a:t>Lesbian</a:t>
            </a:r>
            <a:r>
              <a:rPr lang="en-US" altLang="en-US" sz="2800" b="1" dirty="0">
                <a:solidFill>
                  <a:srgbClr val="0000CC"/>
                </a:solidFill>
                <a:latin typeface="Arial" pitchFamily="34" charset="0"/>
                <a:cs typeface="Arial" pitchFamily="34" charset="0"/>
              </a:rPr>
              <a:t>)</a:t>
            </a:r>
            <a:r>
              <a:rPr lang="vi-VN" altLang="en-US" sz="2800" b="1" dirty="0">
                <a:cs typeface="Arial" pitchFamily="34" charset="0"/>
              </a:rPr>
              <a:t>: </a:t>
            </a:r>
            <a:r>
              <a:rPr lang="en-US" altLang="en-US" sz="2800" dirty="0" err="1">
                <a:latin typeface="Arial" pitchFamily="34" charset="0"/>
                <a:cs typeface="Arial" pitchFamily="34" charset="0"/>
              </a:rPr>
              <a:t>Một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người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mang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giới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tính</a:t>
            </a:r>
            <a:r>
              <a:rPr lang="en-US" altLang="en-US" sz="2800" dirty="0">
                <a:latin typeface="Arial" pitchFamily="34" charset="0"/>
                <a:cs typeface="Arial" pitchFamily="34" charset="0"/>
              </a:rPr>
              <a:t> </a:t>
            </a:r>
            <a:r>
              <a:rPr lang="vi-VN" altLang="en-US" sz="2800" dirty="0">
                <a:cs typeface="Arial" pitchFamily="34" charset="0"/>
              </a:rPr>
              <a:t>nữ có cảm giác </a:t>
            </a:r>
            <a:r>
              <a:rPr lang="en-US" altLang="en-US" sz="2800" dirty="0" err="1">
                <a:latin typeface="Arial" pitchFamily="34" charset="0"/>
                <a:cs typeface="Arial" pitchFamily="34" charset="0"/>
              </a:rPr>
              <a:t>thấy</a:t>
            </a:r>
            <a:r>
              <a:rPr lang="en-US" altLang="en-US" sz="2800" dirty="0">
                <a:latin typeface="Arial" pitchFamily="34" charset="0"/>
                <a:cs typeface="Arial" pitchFamily="34" charset="0"/>
              </a:rPr>
              <a:t> </a:t>
            </a:r>
            <a:r>
              <a:rPr lang="vi-VN" altLang="en-US" sz="2800" dirty="0">
                <a:cs typeface="Arial" pitchFamily="34" charset="0"/>
              </a:rPr>
              <a:t>hấp dẫn </a:t>
            </a:r>
            <a:r>
              <a:rPr lang="en-US" altLang="en-US" sz="2800" dirty="0" err="1">
                <a:latin typeface="Arial" pitchFamily="34" charset="0"/>
                <a:cs typeface="Arial" pitchFamily="34" charset="0"/>
              </a:rPr>
              <a:t>về</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giới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tính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hoặc</a:t>
            </a:r>
            <a:r>
              <a:rPr lang="en-US" altLang="en-US" sz="2800" dirty="0">
                <a:latin typeface="Arial" pitchFamily="34" charset="0"/>
                <a:cs typeface="Arial" pitchFamily="34" charset="0"/>
              </a:rPr>
              <a:t>/</a:t>
            </a:r>
            <a:r>
              <a:rPr lang="vi-VN" altLang="en-US" sz="2800" dirty="0">
                <a:cs typeface="Arial" pitchFamily="34" charset="0"/>
              </a:rPr>
              <a:t>và </a:t>
            </a:r>
            <a:r>
              <a:rPr lang="en-US" altLang="en-US" sz="2800" dirty="0" err="1">
                <a:latin typeface="Arial" pitchFamily="34" charset="0"/>
                <a:cs typeface="Arial" pitchFamily="34" charset="0"/>
              </a:rPr>
              <a:t>có</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mối</a:t>
            </a:r>
            <a:r>
              <a:rPr lang="en-US" altLang="en-US" sz="2800" dirty="0">
                <a:latin typeface="Arial" pitchFamily="34" charset="0"/>
                <a:cs typeface="Arial" pitchFamily="34" charset="0"/>
              </a:rPr>
              <a:t> </a:t>
            </a:r>
            <a:r>
              <a:rPr lang="vi-VN" altLang="en-US" sz="2800" dirty="0">
                <a:cs typeface="Arial" pitchFamily="34" charset="0"/>
              </a:rPr>
              <a:t>quan hệ </a:t>
            </a:r>
            <a:r>
              <a:rPr lang="en-US" altLang="en-US" sz="2800" dirty="0" err="1">
                <a:latin typeface="Arial" pitchFamily="34" charset="0"/>
                <a:cs typeface="Arial" pitchFamily="34" charset="0"/>
              </a:rPr>
              <a:t>tình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cảm</a:t>
            </a:r>
            <a:r>
              <a:rPr lang="en-US" altLang="en-US" sz="2800" dirty="0">
                <a:latin typeface="Arial" pitchFamily="34" charset="0"/>
                <a:cs typeface="Arial" pitchFamily="34" charset="0"/>
              </a:rPr>
              <a:t>/</a:t>
            </a:r>
            <a:r>
              <a:rPr lang="en-US" altLang="en-US" sz="2800" dirty="0" err="1">
                <a:latin typeface="Arial" pitchFamily="34" charset="0"/>
                <a:cs typeface="Arial" pitchFamily="34" charset="0"/>
              </a:rPr>
              <a:t>quan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hệ</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tình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dục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với</a:t>
            </a:r>
            <a:r>
              <a:rPr lang="en-US" altLang="en-US" sz="2800" dirty="0">
                <a:latin typeface="Arial" pitchFamily="34" charset="0"/>
                <a:cs typeface="Arial" pitchFamily="34" charset="0"/>
              </a:rPr>
              <a:t> </a:t>
            </a:r>
            <a:r>
              <a:rPr lang="vi-VN" altLang="en-US" sz="2800" dirty="0">
                <a:cs typeface="Arial" pitchFamily="34" charset="0"/>
              </a:rPr>
              <a:t>người phụ nữ khác.</a:t>
            </a:r>
            <a:endParaRPr lang="en-US" altLang="en-US" dirty="0"/>
          </a:p>
          <a:p>
            <a:pPr>
              <a:buFont typeface="Arial" pitchFamily="34" charset="0"/>
              <a:buNone/>
            </a:pPr>
            <a:endParaRPr lang="en-US" altLang="en-US" dirty="0"/>
          </a:p>
        </p:txBody>
      </p:sp>
      <p:sp>
        <p:nvSpPr>
          <p:cNvPr id="4" name="Content Placeholder 2"/>
          <p:cNvSpPr txBox="1">
            <a:spLocks/>
          </p:cNvSpPr>
          <p:nvPr/>
        </p:nvSpPr>
        <p:spPr bwMode="auto">
          <a:xfrm>
            <a:off x="152400" y="4038600"/>
            <a:ext cx="5486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spcBef>
                <a:spcPct val="20000"/>
              </a:spcBef>
              <a:buClr>
                <a:srgbClr val="0000FF"/>
              </a:buClr>
              <a:buFont typeface="Wingdings 2" pitchFamily="18" charset="2"/>
              <a:buChar char="õ"/>
            </a:pPr>
            <a:r>
              <a:rPr lang="en-US" sz="2800" b="1" dirty="0">
                <a:solidFill>
                  <a:srgbClr val="0000CC"/>
                </a:solidFill>
              </a:rPr>
              <a:t>N</a:t>
            </a:r>
            <a:r>
              <a:rPr lang="vi-VN" sz="2800" b="1" dirty="0">
                <a:solidFill>
                  <a:srgbClr val="0000CC"/>
                </a:solidFill>
              </a:rPr>
              <a:t>gười đồng tính nam</a:t>
            </a:r>
            <a:r>
              <a:rPr lang="en-US" sz="2800" b="1" dirty="0">
                <a:solidFill>
                  <a:srgbClr val="0000CC"/>
                </a:solidFill>
              </a:rPr>
              <a:t> (</a:t>
            </a:r>
            <a:r>
              <a:rPr lang="vi-VN" sz="2800" b="1" dirty="0">
                <a:solidFill>
                  <a:srgbClr val="0000CC"/>
                </a:solidFill>
              </a:rPr>
              <a:t>Gay</a:t>
            </a:r>
            <a:r>
              <a:rPr lang="en-US" sz="2800" b="1" dirty="0">
                <a:solidFill>
                  <a:srgbClr val="0000CC"/>
                </a:solidFill>
              </a:rPr>
              <a:t>)</a:t>
            </a:r>
            <a:r>
              <a:rPr lang="vi-VN" sz="2800" b="1" dirty="0">
                <a:solidFill>
                  <a:srgbClr val="0000CC"/>
                </a:solidFill>
              </a:rPr>
              <a:t>: </a:t>
            </a:r>
            <a:r>
              <a:rPr lang="en-US" sz="2800" dirty="0" err="1">
                <a:solidFill>
                  <a:srgbClr val="000000"/>
                </a:solidFill>
              </a:rPr>
              <a:t>Một</a:t>
            </a:r>
            <a:r>
              <a:rPr lang="en-US" sz="2800" dirty="0">
                <a:solidFill>
                  <a:srgbClr val="000000"/>
                </a:solidFill>
              </a:rPr>
              <a:t> </a:t>
            </a:r>
            <a:r>
              <a:rPr lang="en-US" sz="2800" dirty="0" err="1">
                <a:solidFill>
                  <a:srgbClr val="000000"/>
                </a:solidFill>
              </a:rPr>
              <a:t>người</a:t>
            </a:r>
            <a:r>
              <a:rPr lang="en-US" sz="2800" dirty="0">
                <a:solidFill>
                  <a:srgbClr val="000000"/>
                </a:solidFill>
              </a:rPr>
              <a:t> </a:t>
            </a:r>
            <a:r>
              <a:rPr lang="en-US" sz="2800" dirty="0" err="1">
                <a:solidFill>
                  <a:srgbClr val="000000"/>
                </a:solidFill>
              </a:rPr>
              <a:t>mang</a:t>
            </a:r>
            <a:r>
              <a:rPr lang="en-US" sz="2800" dirty="0">
                <a:solidFill>
                  <a:srgbClr val="000000"/>
                </a:solidFill>
              </a:rPr>
              <a:t> </a:t>
            </a:r>
            <a:r>
              <a:rPr lang="en-US" sz="2800" dirty="0" err="1">
                <a:solidFill>
                  <a:srgbClr val="000000"/>
                </a:solidFill>
              </a:rPr>
              <a:t>giới</a:t>
            </a:r>
            <a:r>
              <a:rPr lang="en-US" sz="2800" dirty="0">
                <a:solidFill>
                  <a:srgbClr val="000000"/>
                </a:solidFill>
              </a:rPr>
              <a:t> </a:t>
            </a:r>
            <a:r>
              <a:rPr lang="en-US" sz="2800" dirty="0" err="1">
                <a:solidFill>
                  <a:srgbClr val="000000"/>
                </a:solidFill>
              </a:rPr>
              <a:t>tính</a:t>
            </a:r>
            <a:r>
              <a:rPr lang="vi-VN" sz="2800" dirty="0">
                <a:solidFill>
                  <a:srgbClr val="000000"/>
                </a:solidFill>
              </a:rPr>
              <a:t> nam có cảm giác thấy hấp dẫn hoặc/và có </a:t>
            </a:r>
            <a:r>
              <a:rPr lang="en-US" sz="2800" dirty="0" err="1">
                <a:solidFill>
                  <a:srgbClr val="000000"/>
                </a:solidFill>
              </a:rPr>
              <a:t>mối</a:t>
            </a:r>
            <a:r>
              <a:rPr lang="en-US" sz="2800" dirty="0">
                <a:solidFill>
                  <a:srgbClr val="000000"/>
                </a:solidFill>
              </a:rPr>
              <a:t> </a:t>
            </a:r>
            <a:r>
              <a:rPr lang="en-US" sz="2800" dirty="0" err="1">
                <a:solidFill>
                  <a:srgbClr val="000000"/>
                </a:solidFill>
              </a:rPr>
              <a:t>quan</a:t>
            </a:r>
            <a:r>
              <a:rPr lang="en-US" sz="2800" dirty="0">
                <a:solidFill>
                  <a:srgbClr val="000000"/>
                </a:solidFill>
              </a:rPr>
              <a:t> </a:t>
            </a:r>
            <a:r>
              <a:rPr lang="en-US" sz="2800" dirty="0" err="1">
                <a:solidFill>
                  <a:srgbClr val="000000"/>
                </a:solidFill>
              </a:rPr>
              <a:t>hệ</a:t>
            </a:r>
            <a:r>
              <a:rPr lang="en-US" sz="2800" dirty="0">
                <a:solidFill>
                  <a:srgbClr val="000000"/>
                </a:solidFill>
              </a:rPr>
              <a:t> </a:t>
            </a:r>
            <a:r>
              <a:rPr lang="en-US" sz="2800" dirty="0" err="1">
                <a:solidFill>
                  <a:srgbClr val="000000"/>
                </a:solidFill>
              </a:rPr>
              <a:t>tình</a:t>
            </a:r>
            <a:r>
              <a:rPr lang="en-US" sz="2800" dirty="0">
                <a:solidFill>
                  <a:srgbClr val="000000"/>
                </a:solidFill>
              </a:rPr>
              <a:t> </a:t>
            </a:r>
            <a:r>
              <a:rPr lang="en-US" sz="2800" dirty="0" err="1">
                <a:solidFill>
                  <a:srgbClr val="000000"/>
                </a:solidFill>
              </a:rPr>
              <a:t>cảm</a:t>
            </a:r>
            <a:r>
              <a:rPr lang="en-US" sz="2800" dirty="0">
                <a:solidFill>
                  <a:srgbClr val="000000"/>
                </a:solidFill>
              </a:rPr>
              <a:t>/</a:t>
            </a:r>
            <a:r>
              <a:rPr lang="vi-VN" sz="2800" dirty="0">
                <a:solidFill>
                  <a:srgbClr val="000000"/>
                </a:solidFill>
              </a:rPr>
              <a:t>quan hệ tình dục </a:t>
            </a:r>
            <a:r>
              <a:rPr lang="en-US" sz="2800" dirty="0" err="1">
                <a:solidFill>
                  <a:srgbClr val="000000"/>
                </a:solidFill>
              </a:rPr>
              <a:t>với</a:t>
            </a:r>
            <a:r>
              <a:rPr lang="en-US" sz="2800" dirty="0">
                <a:solidFill>
                  <a:srgbClr val="000000"/>
                </a:solidFill>
              </a:rPr>
              <a:t> </a:t>
            </a:r>
            <a:r>
              <a:rPr lang="vi-VN" sz="2800" dirty="0">
                <a:solidFill>
                  <a:srgbClr val="000000"/>
                </a:solidFill>
              </a:rPr>
              <a:t>người nam giới khác</a:t>
            </a:r>
            <a:r>
              <a:rPr lang="en-US" sz="2800" dirty="0">
                <a:solidFill>
                  <a:srgbClr val="000000"/>
                </a:solidFill>
              </a:rPr>
              <a:t>.</a:t>
            </a:r>
          </a:p>
          <a:p>
            <a:pPr>
              <a:spcBef>
                <a:spcPct val="20000"/>
              </a:spcBef>
              <a:buFont typeface="Wingdings 2" pitchFamily="18" charset="2"/>
              <a:buChar char="E"/>
            </a:pPr>
            <a:endParaRPr lang="en-US" sz="3200" dirty="0">
              <a:latin typeface="Calibri" pitchFamily="34" charset="0"/>
            </a:endParaRPr>
          </a:p>
          <a:p>
            <a:pPr>
              <a:spcBef>
                <a:spcPct val="20000"/>
              </a:spcBef>
              <a:buFont typeface="Arial" pitchFamily="34" charset="0"/>
              <a:buNone/>
            </a:pPr>
            <a:endParaRPr lang="en-US" sz="3200" dirty="0">
              <a:latin typeface="Calibri" pitchFamily="34" charset="0"/>
            </a:endParaRPr>
          </a:p>
        </p:txBody>
      </p:sp>
      <p:pic>
        <p:nvPicPr>
          <p:cNvPr id="5" name="Picture 2" descr="Kết quả hình ảnh cho Ảnh đồng tí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962400"/>
            <a:ext cx="3505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5"/>
          <p:cNvSpPr>
            <a:spLocks noChangeArrowheads="1"/>
          </p:cNvSpPr>
          <p:nvPr/>
        </p:nvSpPr>
        <p:spPr bwMode="auto">
          <a:xfrm>
            <a:off x="1898561" y="208679"/>
            <a:ext cx="4959439" cy="681037"/>
          </a:xfrm>
          <a:prstGeom prst="flowChartAlternateProcess">
            <a:avLst/>
          </a:prstGeom>
          <a:noFill/>
          <a:ln>
            <a:noFill/>
          </a:ln>
          <a:effectLst>
            <a:outerShdw dist="107763" dir="18900000" algn="ctr" rotWithShape="0">
              <a:schemeClr val="bg2">
                <a:alpha val="50000"/>
              </a:schemeClr>
            </a:outerShdw>
          </a:effectLst>
          <a:extLst/>
        </p:spPr>
        <p:txBody>
          <a:bodyPr wrap="none" anchor="ctr"/>
          <a:lstStyle/>
          <a:p>
            <a:pPr algn="ctr">
              <a:defRPr/>
            </a:pPr>
            <a:r>
              <a:rPr lang="en-US" sz="3600" b="1"/>
              <a:t> </a:t>
            </a:r>
            <a:r>
              <a:rPr lang="en-US" sz="3600" b="1">
                <a:solidFill>
                  <a:srgbClr val="FF0000"/>
                </a:solidFill>
              </a:rPr>
              <a:t>ĐỒNG TÍNH</a:t>
            </a:r>
          </a:p>
        </p:txBody>
      </p:sp>
    </p:spTree>
    <p:extLst>
      <p:ext uri="{BB962C8B-B14F-4D97-AF65-F5344CB8AC3E}">
        <p14:creationId xmlns:p14="http://schemas.microsoft.com/office/powerpoint/2010/main" val="424437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Can giao duc gioi tinh cho ho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918" y="1056068"/>
            <a:ext cx="3000778" cy="229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Kết quả hình ảnh cho ảnh hương gi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3657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52400" y="1143000"/>
            <a:ext cx="5668851" cy="1905000"/>
          </a:xfrm>
        </p:spPr>
        <p:txBody>
          <a:bodyPr/>
          <a:lstStyle/>
          <a:p>
            <a:pPr algn="just">
              <a:buClr>
                <a:srgbClr val="0000FF"/>
              </a:buClr>
              <a:buFont typeface="Wingdings 2" pitchFamily="18" charset="2"/>
              <a:buChar char="õ"/>
            </a:pPr>
            <a:r>
              <a:rPr lang="en-US" altLang="en-US" sz="2800" b="1" dirty="0">
                <a:latin typeface="Arial" pitchFamily="34" charset="0"/>
                <a:cs typeface="Arial" pitchFamily="34" charset="0"/>
              </a:rPr>
              <a:t>  </a:t>
            </a:r>
            <a:r>
              <a:rPr lang="en-US" altLang="en-US" sz="2800" b="1" dirty="0">
                <a:solidFill>
                  <a:srgbClr val="0000CC"/>
                </a:solidFill>
                <a:latin typeface="Arial" pitchFamily="34" charset="0"/>
                <a:cs typeface="Arial" pitchFamily="34" charset="0"/>
              </a:rPr>
              <a:t>N</a:t>
            </a:r>
            <a:r>
              <a:rPr lang="vi-VN" altLang="en-US" sz="2800" b="1" dirty="0">
                <a:solidFill>
                  <a:srgbClr val="0000CC"/>
                </a:solidFill>
                <a:cs typeface="Arial" pitchFamily="34" charset="0"/>
              </a:rPr>
              <a:t>gười song tính </a:t>
            </a:r>
            <a:r>
              <a:rPr lang="en-US" altLang="en-US" sz="2800" b="1" dirty="0">
                <a:solidFill>
                  <a:srgbClr val="0000CC"/>
                </a:solidFill>
                <a:latin typeface="Arial" pitchFamily="34" charset="0"/>
                <a:cs typeface="Arial" pitchFamily="34" charset="0"/>
              </a:rPr>
              <a:t>(</a:t>
            </a:r>
            <a:r>
              <a:rPr lang="vi-VN" altLang="en-US" sz="2800" b="1" dirty="0">
                <a:solidFill>
                  <a:srgbClr val="0000CC"/>
                </a:solidFill>
                <a:cs typeface="Arial" pitchFamily="34" charset="0"/>
              </a:rPr>
              <a:t>Bisexual</a:t>
            </a:r>
            <a:r>
              <a:rPr lang="en-US" altLang="en-US" sz="2800" b="1" dirty="0">
                <a:solidFill>
                  <a:srgbClr val="0000CC"/>
                </a:solidFill>
                <a:latin typeface="Arial" pitchFamily="34" charset="0"/>
                <a:cs typeface="Arial" pitchFamily="34" charset="0"/>
              </a:rPr>
              <a:t>)</a:t>
            </a:r>
            <a:r>
              <a:rPr lang="vi-VN" altLang="en-US" sz="2800" dirty="0">
                <a:solidFill>
                  <a:srgbClr val="0000CC"/>
                </a:solidFill>
                <a:cs typeface="Arial" pitchFamily="34" charset="0"/>
              </a:rPr>
              <a:t>: </a:t>
            </a:r>
            <a:r>
              <a:rPr lang="vi-VN" altLang="en-US" sz="2800" dirty="0">
                <a:cs typeface="Arial" pitchFamily="34" charset="0"/>
              </a:rPr>
              <a:t>Người có cảm giác thấy hấp dẫn, có tình cảm hoặc/và có quan hệ tình dục với cả nam và nữ.</a:t>
            </a:r>
            <a:endParaRPr lang="en-US" altLang="en-US" sz="2800" dirty="0">
              <a:latin typeface="Arial" pitchFamily="34" charset="0"/>
              <a:cs typeface="Arial" pitchFamily="34" charset="0"/>
            </a:endParaRPr>
          </a:p>
          <a:p>
            <a:pPr>
              <a:buFont typeface="Arial" pitchFamily="34" charset="0"/>
              <a:buNone/>
            </a:pPr>
            <a:endParaRPr lang="en-US" altLang="en-US" dirty="0"/>
          </a:p>
        </p:txBody>
      </p:sp>
      <p:sp>
        <p:nvSpPr>
          <p:cNvPr id="7" name="Content Placeholder 2"/>
          <p:cNvSpPr txBox="1">
            <a:spLocks/>
          </p:cNvSpPr>
          <p:nvPr/>
        </p:nvSpPr>
        <p:spPr bwMode="auto">
          <a:xfrm>
            <a:off x="3657600" y="3505200"/>
            <a:ext cx="5105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a:spcBef>
                <a:spcPct val="20000"/>
              </a:spcBef>
              <a:buClr>
                <a:srgbClr val="0000FF"/>
              </a:buClr>
              <a:buFont typeface="Wingdings 2" pitchFamily="18" charset="2"/>
              <a:buChar char="õ"/>
            </a:pPr>
            <a:r>
              <a:rPr lang="en-US" sz="2800" b="1" dirty="0">
                <a:solidFill>
                  <a:srgbClr val="0000CC"/>
                </a:solidFill>
              </a:rPr>
              <a:t>N</a:t>
            </a:r>
            <a:r>
              <a:rPr lang="vi-VN" sz="2800" b="1" dirty="0">
                <a:solidFill>
                  <a:srgbClr val="0000CC"/>
                </a:solidFill>
              </a:rPr>
              <a:t>gười chuyển giới </a:t>
            </a:r>
            <a:r>
              <a:rPr lang="en-US" sz="2800" b="1" dirty="0">
                <a:solidFill>
                  <a:srgbClr val="0000CC"/>
                </a:solidFill>
              </a:rPr>
              <a:t>(</a:t>
            </a:r>
            <a:r>
              <a:rPr lang="vi-VN" sz="2800" b="1" dirty="0">
                <a:solidFill>
                  <a:srgbClr val="0000CC"/>
                </a:solidFill>
              </a:rPr>
              <a:t>Transgender</a:t>
            </a:r>
            <a:r>
              <a:rPr lang="en-US" sz="2800" b="1" dirty="0">
                <a:solidFill>
                  <a:srgbClr val="0000CC"/>
                </a:solidFill>
              </a:rPr>
              <a:t>)</a:t>
            </a:r>
            <a:r>
              <a:rPr lang="vi-VN" sz="2800" b="1" dirty="0">
                <a:solidFill>
                  <a:srgbClr val="0000CC"/>
                </a:solidFill>
              </a:rPr>
              <a:t>:</a:t>
            </a:r>
            <a:r>
              <a:rPr lang="vi-VN" sz="2800" dirty="0">
                <a:solidFill>
                  <a:srgbClr val="0000CC"/>
                </a:solidFill>
              </a:rPr>
              <a:t> </a:t>
            </a:r>
            <a:r>
              <a:rPr lang="en-US" sz="2800" dirty="0">
                <a:solidFill>
                  <a:srgbClr val="000000"/>
                </a:solidFill>
              </a:rPr>
              <a:t>N</a:t>
            </a:r>
            <a:r>
              <a:rPr lang="vi-VN" sz="2800" dirty="0">
                <a:solidFill>
                  <a:srgbClr val="000000"/>
                </a:solidFill>
              </a:rPr>
              <a:t>gười có bản dạng giới hoặc thể hiện giới khác với giới tính được </a:t>
            </a:r>
            <a:r>
              <a:rPr lang="en-US" sz="2800" dirty="0" err="1">
                <a:solidFill>
                  <a:srgbClr val="000000"/>
                </a:solidFill>
              </a:rPr>
              <a:t>phân</a:t>
            </a:r>
            <a:r>
              <a:rPr lang="en-US" sz="2800" dirty="0">
                <a:solidFill>
                  <a:srgbClr val="000000"/>
                </a:solidFill>
              </a:rPr>
              <a:t> </a:t>
            </a:r>
            <a:r>
              <a:rPr lang="en-US" sz="2800" dirty="0" err="1">
                <a:solidFill>
                  <a:srgbClr val="000000"/>
                </a:solidFill>
              </a:rPr>
              <a:t>định</a:t>
            </a:r>
            <a:r>
              <a:rPr lang="en-US" sz="2800" dirty="0">
                <a:solidFill>
                  <a:srgbClr val="000000"/>
                </a:solidFill>
              </a:rPr>
              <a:t> </a:t>
            </a:r>
            <a:r>
              <a:rPr lang="en-US" sz="2800" dirty="0" err="1">
                <a:solidFill>
                  <a:srgbClr val="000000"/>
                </a:solidFill>
              </a:rPr>
              <a:t>cho</a:t>
            </a:r>
            <a:r>
              <a:rPr lang="en-US" sz="2800" dirty="0">
                <a:solidFill>
                  <a:srgbClr val="000000"/>
                </a:solidFill>
              </a:rPr>
              <a:t> </a:t>
            </a:r>
            <a:r>
              <a:rPr lang="en-US" sz="2800" dirty="0" err="1">
                <a:solidFill>
                  <a:srgbClr val="000000"/>
                </a:solidFill>
              </a:rPr>
              <a:t>người</a:t>
            </a:r>
            <a:r>
              <a:rPr lang="en-US" sz="2800" dirty="0">
                <a:solidFill>
                  <a:srgbClr val="000000"/>
                </a:solidFill>
              </a:rPr>
              <a:t> </a:t>
            </a:r>
            <a:r>
              <a:rPr lang="en-US" sz="2800" dirty="0" err="1">
                <a:solidFill>
                  <a:srgbClr val="000000"/>
                </a:solidFill>
              </a:rPr>
              <a:t>đó</a:t>
            </a:r>
            <a:r>
              <a:rPr lang="en-US" sz="2800" dirty="0">
                <a:solidFill>
                  <a:srgbClr val="000000"/>
                </a:solidFill>
              </a:rPr>
              <a:t> </a:t>
            </a:r>
            <a:r>
              <a:rPr lang="en-US" sz="2800" dirty="0" err="1">
                <a:solidFill>
                  <a:srgbClr val="000000"/>
                </a:solidFill>
              </a:rPr>
              <a:t>lúc</a:t>
            </a:r>
            <a:r>
              <a:rPr lang="en-US" sz="2800" dirty="0">
                <a:solidFill>
                  <a:srgbClr val="000000"/>
                </a:solidFill>
              </a:rPr>
              <a:t> </a:t>
            </a:r>
            <a:r>
              <a:rPr lang="en-US" sz="2800" dirty="0" err="1">
                <a:solidFill>
                  <a:srgbClr val="000000"/>
                </a:solidFill>
              </a:rPr>
              <a:t>mới</a:t>
            </a:r>
            <a:r>
              <a:rPr lang="en-US" sz="2800" dirty="0">
                <a:solidFill>
                  <a:srgbClr val="000000"/>
                </a:solidFill>
              </a:rPr>
              <a:t> </a:t>
            </a:r>
            <a:r>
              <a:rPr lang="en-US" sz="2800" dirty="0" err="1">
                <a:solidFill>
                  <a:srgbClr val="000000"/>
                </a:solidFill>
              </a:rPr>
              <a:t>được</a:t>
            </a:r>
            <a:r>
              <a:rPr lang="vi-VN" sz="2800" dirty="0">
                <a:solidFill>
                  <a:srgbClr val="000000"/>
                </a:solidFill>
              </a:rPr>
              <a:t> sinh</a:t>
            </a:r>
            <a:r>
              <a:rPr lang="en-US" sz="2800" dirty="0">
                <a:solidFill>
                  <a:srgbClr val="000000"/>
                </a:solidFill>
              </a:rPr>
              <a:t> </a:t>
            </a:r>
            <a:r>
              <a:rPr lang="en-US" sz="2800" dirty="0" err="1">
                <a:solidFill>
                  <a:srgbClr val="000000"/>
                </a:solidFill>
              </a:rPr>
              <a:t>ra</a:t>
            </a:r>
            <a:r>
              <a:rPr lang="vi-VN" sz="2800" dirty="0">
                <a:solidFill>
                  <a:srgbClr val="000000"/>
                </a:solidFill>
              </a:rPr>
              <a:t>. </a:t>
            </a:r>
            <a:endParaRPr lang="en-US" sz="3200" dirty="0">
              <a:solidFill>
                <a:srgbClr val="000000"/>
              </a:solidFill>
              <a:latin typeface="Calibri" pitchFamily="34" charset="0"/>
            </a:endParaRPr>
          </a:p>
        </p:txBody>
      </p:sp>
      <p:sp>
        <p:nvSpPr>
          <p:cNvPr id="8" name="AutoShape 15"/>
          <p:cNvSpPr>
            <a:spLocks noChangeArrowheads="1"/>
          </p:cNvSpPr>
          <p:nvPr/>
        </p:nvSpPr>
        <p:spPr bwMode="auto">
          <a:xfrm>
            <a:off x="1143000" y="260195"/>
            <a:ext cx="6858000" cy="681037"/>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b="1" dirty="0"/>
              <a:t> </a:t>
            </a:r>
            <a:r>
              <a:rPr lang="en-US" sz="3000" b="1" dirty="0">
                <a:solidFill>
                  <a:srgbClr val="FF0000"/>
                </a:solidFill>
              </a:rPr>
              <a:t>SONG TÍNH VÀ CHUYỂN GIỚI</a:t>
            </a:r>
          </a:p>
        </p:txBody>
      </p:sp>
    </p:spTree>
    <p:extLst>
      <p:ext uri="{BB962C8B-B14F-4D97-AF65-F5344CB8AC3E}">
        <p14:creationId xmlns:p14="http://schemas.microsoft.com/office/powerpoint/2010/main" val="223636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1197734"/>
            <a:ext cx="8610600" cy="2383665"/>
          </a:xfrm>
          <a:prstGeom prst="rect">
            <a:avLst/>
          </a:prstGeom>
        </p:spPr>
        <p:txBody>
          <a:bodyPr vert="horz" lIns="0" tIns="0" rIns="0" bIns="0" rtlCol="0">
            <a:normAutofit/>
          </a:bodyPr>
          <a:lstStyle>
            <a:lvl1pPr marL="0" indent="0" algn="l" defTabSz="914400" rtl="0" eaLnBrk="1" latinLnBrk="0" hangingPunct="1">
              <a:lnSpc>
                <a:spcPct val="105000"/>
              </a:lnSpc>
              <a:spcBef>
                <a:spcPts val="1000"/>
              </a:spcBef>
              <a:buFontTx/>
              <a:buNone/>
              <a:defRPr sz="1500" kern="1200">
                <a:solidFill>
                  <a:schemeClr val="bg2">
                    <a:lumMod val="25000"/>
                  </a:schemeClr>
                </a:solidFill>
                <a:latin typeface="+mn-lt"/>
                <a:ea typeface="+mn-ea"/>
                <a:cs typeface="+mn-cs"/>
              </a:defRPr>
            </a:lvl1pPr>
            <a:lvl2pPr marL="250825" indent="-250825" algn="l" defTabSz="914400" rtl="0" eaLnBrk="1" latinLnBrk="0" hangingPunct="1">
              <a:lnSpc>
                <a:spcPct val="105000"/>
              </a:lnSpc>
              <a:spcBef>
                <a:spcPts val="500"/>
              </a:spcBef>
              <a:buClr>
                <a:schemeClr val="tx1"/>
              </a:buClr>
              <a:buFont typeface="Arial" panose="020B0604020202020204" pitchFamily="34" charset="0"/>
              <a:buChar char="―"/>
              <a:defRPr sz="1500" kern="1200">
                <a:solidFill>
                  <a:schemeClr val="bg2">
                    <a:lumMod val="25000"/>
                  </a:schemeClr>
                </a:solidFill>
                <a:latin typeface="+mn-lt"/>
                <a:ea typeface="+mn-ea"/>
                <a:cs typeface="+mn-cs"/>
              </a:defRPr>
            </a:lvl2pPr>
            <a:lvl3pPr marL="423863" indent="-163513" algn="l" defTabSz="914400" rtl="0" eaLnBrk="1" latinLnBrk="0" hangingPunct="1">
              <a:lnSpc>
                <a:spcPct val="105000"/>
              </a:lnSpc>
              <a:spcBef>
                <a:spcPts val="500"/>
              </a:spcBef>
              <a:buClr>
                <a:schemeClr val="tx1"/>
              </a:buClr>
              <a:buFont typeface="Arial" panose="020B0604020202020204" pitchFamily="34" charset="0"/>
              <a:buChar char="–"/>
              <a:defRPr sz="1500" kern="1200">
                <a:solidFill>
                  <a:schemeClr val="bg2">
                    <a:lumMod val="25000"/>
                  </a:schemeClr>
                </a:solidFill>
                <a:latin typeface="+mn-lt"/>
                <a:ea typeface="+mn-ea"/>
                <a:cs typeface="+mn-cs"/>
              </a:defRPr>
            </a:lvl3pPr>
            <a:lvl4pPr marL="568325" indent="-153988" algn="l" defTabSz="914400" rtl="0" eaLnBrk="1" latinLnBrk="0" hangingPunct="1">
              <a:lnSpc>
                <a:spcPct val="105000"/>
              </a:lnSpc>
              <a:spcBef>
                <a:spcPts val="500"/>
              </a:spcBef>
              <a:buClr>
                <a:schemeClr val="tx1"/>
              </a:buClr>
              <a:buFont typeface="Arial" panose="020B0604020202020204" pitchFamily="34" charset="0"/>
              <a:buChar char="–"/>
              <a:defRPr sz="1400" kern="1200">
                <a:solidFill>
                  <a:schemeClr val="bg2">
                    <a:lumMod val="25000"/>
                  </a:schemeClr>
                </a:solidFill>
                <a:latin typeface="+mn-lt"/>
                <a:ea typeface="+mn-ea"/>
                <a:cs typeface="+mn-cs"/>
              </a:defRPr>
            </a:lvl4pPr>
            <a:lvl5pPr marL="722313" indent="-153988" algn="l" defTabSz="914400" rtl="0" eaLnBrk="1" latinLnBrk="0" hangingPunct="1">
              <a:lnSpc>
                <a:spcPct val="105000"/>
              </a:lnSpc>
              <a:spcBef>
                <a:spcPts val="500"/>
              </a:spcBef>
              <a:buClr>
                <a:schemeClr val="tx1"/>
              </a:buClr>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Wingdings 2" pitchFamily="18" charset="2"/>
              <a:buChar char="E"/>
            </a:pPr>
            <a:r>
              <a:rPr lang="en-US" sz="2400" b="1" dirty="0" err="1">
                <a:latin typeface="Arial" pitchFamily="34" charset="0"/>
                <a:cs typeface="Arial" pitchFamily="34" charset="0"/>
              </a:rPr>
              <a:t>Để</a:t>
            </a:r>
            <a:r>
              <a:rPr lang="en-US" sz="2400" b="1" dirty="0">
                <a:latin typeface="Arial" pitchFamily="34" charset="0"/>
                <a:cs typeface="Arial" pitchFamily="34" charset="0"/>
              </a:rPr>
              <a:t> </a:t>
            </a:r>
            <a:r>
              <a:rPr lang="en-US" sz="2400" b="1" dirty="0" err="1">
                <a:latin typeface="Arial" pitchFamily="34" charset="0"/>
                <a:cs typeface="Arial" pitchFamily="34" charset="0"/>
              </a:rPr>
              <a:t>hiểu</a:t>
            </a:r>
            <a:r>
              <a:rPr lang="en-US" sz="2400" b="1" dirty="0">
                <a:latin typeface="Arial" pitchFamily="34" charset="0"/>
                <a:cs typeface="Arial" pitchFamily="34" charset="0"/>
              </a:rPr>
              <a:t> </a:t>
            </a:r>
            <a:r>
              <a:rPr lang="en-US" sz="2400" b="1" dirty="0" err="1">
                <a:latin typeface="Arial" pitchFamily="34" charset="0"/>
                <a:cs typeface="Arial" pitchFamily="34" charset="0"/>
              </a:rPr>
              <a:t>thấu</a:t>
            </a:r>
            <a:r>
              <a:rPr lang="en-US" sz="2400" b="1" dirty="0">
                <a:latin typeface="Arial" pitchFamily="34" charset="0"/>
                <a:cs typeface="Arial" pitchFamily="34" charset="0"/>
              </a:rPr>
              <a:t> </a:t>
            </a:r>
            <a:r>
              <a:rPr lang="en-US" sz="2400" b="1" dirty="0" err="1">
                <a:latin typeface="Arial" pitchFamily="34" charset="0"/>
                <a:cs typeface="Arial" pitchFamily="34" charset="0"/>
              </a:rPr>
              <a:t>đáo</a:t>
            </a:r>
            <a:r>
              <a:rPr lang="en-US" sz="2400" b="1" dirty="0">
                <a:latin typeface="Arial" pitchFamily="34" charset="0"/>
                <a:cs typeface="Arial" pitchFamily="34" charset="0"/>
              </a:rPr>
              <a:t> </a:t>
            </a:r>
            <a:r>
              <a:rPr lang="en-US" sz="2400" b="1" dirty="0" err="1">
                <a:latin typeface="Arial" pitchFamily="34" charset="0"/>
                <a:cs typeface="Arial" pitchFamily="34" charset="0"/>
              </a:rPr>
              <a:t>hơn</a:t>
            </a:r>
            <a:r>
              <a:rPr lang="en-US" sz="2400" b="1" dirty="0">
                <a:latin typeface="Arial" pitchFamily="34" charset="0"/>
                <a:cs typeface="Arial" pitchFamily="34" charset="0"/>
              </a:rPr>
              <a:t> </a:t>
            </a:r>
            <a:r>
              <a:rPr lang="en-US" sz="2400" b="1" dirty="0" err="1">
                <a:latin typeface="Arial" pitchFamily="34" charset="0"/>
                <a:cs typeface="Arial" pitchFamily="34" charset="0"/>
              </a:rPr>
              <a:t>về</a:t>
            </a:r>
            <a:r>
              <a:rPr lang="en-US" sz="2400" b="1" dirty="0">
                <a:latin typeface="Arial" pitchFamily="34" charset="0"/>
                <a:cs typeface="Arial" pitchFamily="34" charset="0"/>
              </a:rPr>
              <a:t> </a:t>
            </a:r>
            <a:r>
              <a:rPr lang="en-US" sz="2400" b="1" dirty="0" err="1">
                <a:latin typeface="Arial" pitchFamily="34" charset="0"/>
                <a:cs typeface="Arial" pitchFamily="34" charset="0"/>
              </a:rPr>
              <a:t>cộng</a:t>
            </a:r>
            <a:r>
              <a:rPr lang="en-US" sz="2400" b="1" dirty="0">
                <a:latin typeface="Arial" pitchFamily="34" charset="0"/>
                <a:cs typeface="Arial" pitchFamily="34" charset="0"/>
              </a:rPr>
              <a:t> </a:t>
            </a:r>
            <a:r>
              <a:rPr lang="en-US" sz="2400" b="1" dirty="0" err="1">
                <a:latin typeface="Arial" pitchFamily="34" charset="0"/>
                <a:cs typeface="Arial" pitchFamily="34" charset="0"/>
              </a:rPr>
              <a:t>đồng</a:t>
            </a:r>
            <a:r>
              <a:rPr lang="en-US" sz="2400" b="1" dirty="0">
                <a:latin typeface="Arial" pitchFamily="34" charset="0"/>
                <a:cs typeface="Arial" pitchFamily="34" charset="0"/>
              </a:rPr>
              <a:t> </a:t>
            </a:r>
            <a:r>
              <a:rPr lang="en-US" sz="2400" b="1" dirty="0" err="1">
                <a:latin typeface="Arial" pitchFamily="34" charset="0"/>
                <a:cs typeface="Arial" pitchFamily="34" charset="0"/>
              </a:rPr>
              <a:t>người</a:t>
            </a:r>
            <a:r>
              <a:rPr lang="en-US" sz="2400" b="1" dirty="0">
                <a:latin typeface="Arial" pitchFamily="34" charset="0"/>
                <a:cs typeface="Arial" pitchFamily="34" charset="0"/>
              </a:rPr>
              <a:t> </a:t>
            </a:r>
            <a:r>
              <a:rPr lang="en-US" sz="2400" b="1" dirty="0" err="1">
                <a:latin typeface="Arial" pitchFamily="34" charset="0"/>
                <a:cs typeface="Arial" pitchFamily="34" charset="0"/>
              </a:rPr>
              <a:t>đồng</a:t>
            </a:r>
            <a:r>
              <a:rPr lang="en-US" sz="2400" b="1" dirty="0">
                <a:latin typeface="Arial" pitchFamily="34" charset="0"/>
                <a:cs typeface="Arial" pitchFamily="34" charset="0"/>
              </a:rPr>
              <a:t> </a:t>
            </a:r>
            <a:r>
              <a:rPr lang="en-US" sz="2400" b="1" dirty="0" err="1">
                <a:latin typeface="Arial" pitchFamily="34" charset="0"/>
                <a:cs typeface="Arial" pitchFamily="34" charset="0"/>
              </a:rPr>
              <a:t>tính</a:t>
            </a:r>
            <a:r>
              <a:rPr lang="en-US" sz="2400" b="1" dirty="0">
                <a:latin typeface="Arial" pitchFamily="34" charset="0"/>
                <a:cs typeface="Arial" pitchFamily="34" charset="0"/>
              </a:rPr>
              <a:t>, song </a:t>
            </a:r>
            <a:r>
              <a:rPr lang="en-US" sz="2400" b="1" dirty="0" err="1">
                <a:latin typeface="Arial" pitchFamily="34" charset="0"/>
                <a:cs typeface="Arial" pitchFamily="34" charset="0"/>
              </a:rPr>
              <a:t>tính</a:t>
            </a:r>
            <a:r>
              <a:rPr lang="en-US" sz="2400" b="1" dirty="0">
                <a:latin typeface="Arial" pitchFamily="34" charset="0"/>
                <a:cs typeface="Arial" pitchFamily="34" charset="0"/>
              </a:rPr>
              <a:t> </a:t>
            </a:r>
            <a:r>
              <a:rPr lang="en-US" sz="2400" b="1" dirty="0" err="1">
                <a:latin typeface="Arial" pitchFamily="34" charset="0"/>
                <a:cs typeface="Arial" pitchFamily="34" charset="0"/>
              </a:rPr>
              <a:t>và</a:t>
            </a:r>
            <a:r>
              <a:rPr lang="en-US" sz="2400" b="1" dirty="0">
                <a:latin typeface="Arial" pitchFamily="34" charset="0"/>
                <a:cs typeface="Arial" pitchFamily="34" charset="0"/>
              </a:rPr>
              <a:t> </a:t>
            </a:r>
            <a:r>
              <a:rPr lang="en-US" sz="2400" b="1" dirty="0" err="1">
                <a:latin typeface="Arial" pitchFamily="34" charset="0"/>
                <a:cs typeface="Arial" pitchFamily="34" charset="0"/>
              </a:rPr>
              <a:t>chuyển</a:t>
            </a:r>
            <a:r>
              <a:rPr lang="en-US" sz="2400" b="1" dirty="0">
                <a:latin typeface="Arial" pitchFamily="34" charset="0"/>
                <a:cs typeface="Arial" pitchFamily="34" charset="0"/>
              </a:rPr>
              <a:t> </a:t>
            </a:r>
            <a:r>
              <a:rPr lang="en-US" sz="2400" b="1" dirty="0" err="1">
                <a:latin typeface="Arial" pitchFamily="34" charset="0"/>
                <a:cs typeface="Arial" pitchFamily="34" charset="0"/>
              </a:rPr>
              <a:t>giới</a:t>
            </a:r>
            <a:r>
              <a:rPr lang="en-US" sz="2400" b="1" dirty="0">
                <a:latin typeface="Arial" pitchFamily="34" charset="0"/>
                <a:cs typeface="Arial" pitchFamily="34" charset="0"/>
              </a:rPr>
              <a:t> (LGBT), </a:t>
            </a:r>
            <a:r>
              <a:rPr lang="en-US" sz="2400" b="1" dirty="0" err="1">
                <a:latin typeface="Arial" pitchFamily="34" charset="0"/>
                <a:cs typeface="Arial" pitchFamily="34" charset="0"/>
              </a:rPr>
              <a:t>mời</a:t>
            </a:r>
            <a:r>
              <a:rPr lang="en-US" sz="2400" b="1" dirty="0">
                <a:latin typeface="Arial" pitchFamily="34" charset="0"/>
                <a:cs typeface="Arial" pitchFamily="34" charset="0"/>
              </a:rPr>
              <a:t> </a:t>
            </a:r>
            <a:r>
              <a:rPr lang="en-US" sz="2400" b="1" dirty="0" err="1">
                <a:latin typeface="Arial" pitchFamily="34" charset="0"/>
                <a:cs typeface="Arial" pitchFamily="34" charset="0"/>
              </a:rPr>
              <a:t>các</a:t>
            </a:r>
            <a:r>
              <a:rPr lang="en-US" sz="2400" b="1" dirty="0">
                <a:latin typeface="Arial" pitchFamily="34" charset="0"/>
                <a:cs typeface="Arial" pitchFamily="34" charset="0"/>
              </a:rPr>
              <a:t> </a:t>
            </a:r>
            <a:r>
              <a:rPr lang="en-US" sz="2400" b="1" dirty="0" err="1">
                <a:latin typeface="Arial" pitchFamily="34" charset="0"/>
                <a:cs typeface="Arial" pitchFamily="34" charset="0"/>
              </a:rPr>
              <a:t>bạn</a:t>
            </a:r>
            <a:r>
              <a:rPr lang="en-US" sz="2400" b="1" dirty="0">
                <a:latin typeface="Arial" pitchFamily="34" charset="0"/>
                <a:cs typeface="Arial" pitchFamily="34" charset="0"/>
              </a:rPr>
              <a:t> </a:t>
            </a:r>
            <a:r>
              <a:rPr lang="en-US" sz="2400" b="1" dirty="0" err="1">
                <a:latin typeface="Arial" pitchFamily="34" charset="0"/>
                <a:cs typeface="Arial" pitchFamily="34" charset="0"/>
              </a:rPr>
              <a:t>xem</a:t>
            </a:r>
            <a:r>
              <a:rPr lang="en-US" sz="2400" b="1" dirty="0">
                <a:latin typeface="Arial" pitchFamily="34" charset="0"/>
                <a:cs typeface="Arial" pitchFamily="34" charset="0"/>
              </a:rPr>
              <a:t> clip </a:t>
            </a:r>
            <a:r>
              <a:rPr lang="en-US" sz="2400" b="1" dirty="0" err="1">
                <a:latin typeface="Arial" pitchFamily="34" charset="0"/>
                <a:cs typeface="Arial" pitchFamily="34" charset="0"/>
              </a:rPr>
              <a:t>sau</a:t>
            </a:r>
            <a:r>
              <a:rPr lang="en-US" sz="2400" b="1" dirty="0">
                <a:latin typeface="Arial" pitchFamily="34" charset="0"/>
                <a:cs typeface="Arial" pitchFamily="34" charset="0"/>
              </a:rPr>
              <a:t>:</a:t>
            </a:r>
            <a:endParaRPr lang="vi-VN" sz="2400" b="1" dirty="0">
              <a:latin typeface="Arial" pitchFamily="34" charset="0"/>
              <a:cs typeface="Arial" pitchFamily="34" charset="0"/>
            </a:endParaRPr>
          </a:p>
          <a:p>
            <a:pPr marL="514350" indent="-514350">
              <a:buFont typeface="Wingdings 2" pitchFamily="18" charset="2"/>
              <a:buChar char="E"/>
            </a:pPr>
            <a:r>
              <a:rPr lang="vi-VN" sz="2800" b="1" dirty="0">
                <a:latin typeface="Arial" pitchFamily="34" charset="0"/>
                <a:cs typeface="Arial" pitchFamily="34" charset="0"/>
              </a:rPr>
              <a:t>(</a:t>
            </a:r>
            <a:r>
              <a:rPr lang="vi-VN" sz="2800" b="1" dirty="0">
                <a:latin typeface="Arial" pitchFamily="34" charset="0"/>
                <a:cs typeface="Arial" pitchFamily="34" charset="0"/>
                <a:hlinkClick r:id="rId2" action="ppaction://hlinkfile"/>
              </a:rPr>
              <a:t>CLIP</a:t>
            </a:r>
            <a:r>
              <a:rPr lang="vi-VN" sz="2800" b="1" dirty="0">
                <a:latin typeface="Arial" pitchFamily="34" charset="0"/>
                <a:cs typeface="Arial" pitchFamily="34" charset="0"/>
              </a:rPr>
              <a:t>: TỰ NHIÊN LÀ MÌNH,  TỰ NHIÊN YÊU)</a:t>
            </a:r>
            <a:endParaRPr lang="en-US" sz="2800" b="1" dirty="0"/>
          </a:p>
          <a:p>
            <a:pPr marL="514350" indent="-514350">
              <a:buFont typeface="Arial" pitchFamily="34" charset="0"/>
              <a:buNone/>
            </a:pPr>
            <a:endParaRPr lang="en-US" b="1" dirty="0"/>
          </a:p>
        </p:txBody>
      </p:sp>
      <p:sp>
        <p:nvSpPr>
          <p:cNvPr id="5" name="AutoShape 15"/>
          <p:cNvSpPr>
            <a:spLocks noChangeArrowheads="1"/>
          </p:cNvSpPr>
          <p:nvPr/>
        </p:nvSpPr>
        <p:spPr bwMode="auto">
          <a:xfrm>
            <a:off x="152400" y="157163"/>
            <a:ext cx="8763000" cy="924662"/>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b="1" dirty="0"/>
              <a:t> </a:t>
            </a:r>
            <a:r>
              <a:rPr lang="en-US" sz="3000" b="1" dirty="0">
                <a:solidFill>
                  <a:srgbClr val="0000FF"/>
                </a:solidFill>
              </a:rPr>
              <a:t>ĐỒNG TÍNH, SONG TÍNH VÀ CHUYỂN GIỚI</a:t>
            </a:r>
          </a:p>
        </p:txBody>
      </p:sp>
    </p:spTree>
    <p:extLst>
      <p:ext uri="{BB962C8B-B14F-4D97-AF65-F5344CB8AC3E}">
        <p14:creationId xmlns:p14="http://schemas.microsoft.com/office/powerpoint/2010/main" val="2091727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363" y="843201"/>
            <a:ext cx="8605837" cy="5786199"/>
          </a:xfrm>
          <a:prstGeom prst="rect">
            <a:avLst/>
          </a:prstGeom>
          <a:noFill/>
        </p:spPr>
        <p:txBody>
          <a:bodyPr wrap="square" rtlCol="0">
            <a:spAutoFit/>
          </a:bodyPr>
          <a:lstStyle/>
          <a:p>
            <a:pPr marL="457200" indent="-457200">
              <a:buClr>
                <a:srgbClr val="0000FF"/>
              </a:buClr>
              <a:buFont typeface="Wingdings" pitchFamily="2" charset="2"/>
              <a:buChar char="Ü"/>
            </a:pPr>
            <a:r>
              <a:rPr lang="en-US" sz="2600" b="1" dirty="0" err="1">
                <a:solidFill>
                  <a:srgbClr val="0000FF"/>
                </a:solidFill>
                <a:latin typeface="Arial" pitchFamily="34" charset="0"/>
                <a:cs typeface="Arial" pitchFamily="34" charset="0"/>
              </a:rPr>
              <a:t>Giới</a:t>
            </a:r>
            <a:r>
              <a:rPr lang="en-US" sz="2600" b="1" dirty="0">
                <a:solidFill>
                  <a:srgbClr val="0000FF"/>
                </a:solidFill>
                <a:latin typeface="Arial" pitchFamily="34" charset="0"/>
                <a:cs typeface="Arial" pitchFamily="34" charset="0"/>
              </a:rPr>
              <a:t> </a:t>
            </a:r>
            <a:r>
              <a:rPr lang="en-US" sz="2600" b="1" dirty="0" err="1">
                <a:solidFill>
                  <a:srgbClr val="0000FF"/>
                </a:solidFill>
                <a:latin typeface="Arial" pitchFamily="34" charset="0"/>
                <a:cs typeface="Arial" pitchFamily="34" charset="0"/>
              </a:rPr>
              <a:t>tính</a:t>
            </a:r>
            <a:r>
              <a:rPr lang="en-US" sz="2600" b="1" dirty="0">
                <a:solidFill>
                  <a:srgbClr val="0000FF"/>
                </a:solidFill>
                <a:latin typeface="Arial" pitchFamily="34" charset="0"/>
                <a:cs typeface="Arial" pitchFamily="34" charset="0"/>
              </a:rPr>
              <a:t> </a:t>
            </a:r>
            <a:r>
              <a:rPr lang="en-US" sz="2600" b="1" dirty="0" err="1">
                <a:solidFill>
                  <a:srgbClr val="0000FF"/>
                </a:solidFill>
                <a:latin typeface="Arial" pitchFamily="34" charset="0"/>
                <a:cs typeface="Arial" pitchFamily="34" charset="0"/>
              </a:rPr>
              <a:t>và</a:t>
            </a:r>
            <a:r>
              <a:rPr lang="en-US" sz="2600" b="1" dirty="0">
                <a:solidFill>
                  <a:srgbClr val="0000FF"/>
                </a:solidFill>
                <a:latin typeface="Arial" pitchFamily="34" charset="0"/>
                <a:cs typeface="Arial" pitchFamily="34" charset="0"/>
              </a:rPr>
              <a:t> </a:t>
            </a:r>
            <a:r>
              <a:rPr lang="en-US" sz="2600" b="1" dirty="0" err="1">
                <a:solidFill>
                  <a:srgbClr val="0000FF"/>
                </a:solidFill>
                <a:latin typeface="Arial" pitchFamily="34" charset="0"/>
                <a:cs typeface="Arial" pitchFamily="34" charset="0"/>
              </a:rPr>
              <a:t>giới</a:t>
            </a:r>
            <a:r>
              <a:rPr lang="en-US" sz="2600" b="1" dirty="0">
                <a:solidFill>
                  <a:srgbClr val="0000FF"/>
                </a:solidFill>
                <a:latin typeface="Arial" pitchFamily="34" charset="0"/>
                <a:cs typeface="Arial" pitchFamily="34" charset="0"/>
              </a:rPr>
              <a:t> </a:t>
            </a:r>
            <a:r>
              <a:rPr lang="en-US" sz="2600" b="1" dirty="0" err="1">
                <a:solidFill>
                  <a:srgbClr val="0000FF"/>
                </a:solidFill>
                <a:latin typeface="Arial" pitchFamily="34" charset="0"/>
                <a:cs typeface="Arial" pitchFamily="34" charset="0"/>
              </a:rPr>
              <a:t>là</a:t>
            </a:r>
            <a:r>
              <a:rPr lang="en-US" sz="2600" b="1" dirty="0">
                <a:solidFill>
                  <a:srgbClr val="0000FF"/>
                </a:solidFill>
                <a:latin typeface="Arial" pitchFamily="34" charset="0"/>
                <a:cs typeface="Arial" pitchFamily="34" charset="0"/>
              </a:rPr>
              <a:t> </a:t>
            </a:r>
            <a:r>
              <a:rPr lang="en-US" sz="2600" b="1" dirty="0" err="1">
                <a:solidFill>
                  <a:srgbClr val="0000FF"/>
                </a:solidFill>
                <a:latin typeface="Arial" pitchFamily="34" charset="0"/>
                <a:cs typeface="Arial" pitchFamily="34" charset="0"/>
              </a:rPr>
              <a:t>khác</a:t>
            </a:r>
            <a:r>
              <a:rPr lang="en-US" sz="2600" b="1" dirty="0">
                <a:solidFill>
                  <a:srgbClr val="0000FF"/>
                </a:solidFill>
                <a:latin typeface="Arial" pitchFamily="34" charset="0"/>
                <a:cs typeface="Arial" pitchFamily="34" charset="0"/>
              </a:rPr>
              <a:t> </a:t>
            </a:r>
            <a:r>
              <a:rPr lang="en-US" sz="2600" b="1" dirty="0" err="1">
                <a:solidFill>
                  <a:srgbClr val="0000FF"/>
                </a:solidFill>
                <a:latin typeface="Arial" pitchFamily="34" charset="0"/>
                <a:cs typeface="Arial" pitchFamily="34" charset="0"/>
              </a:rPr>
              <a:t>nhau</a:t>
            </a:r>
            <a:r>
              <a:rPr lang="en-US" sz="2600" b="1" dirty="0">
                <a:solidFill>
                  <a:srgbClr val="0000FF"/>
                </a:solidFill>
                <a:latin typeface="Arial" pitchFamily="34" charset="0"/>
                <a:cs typeface="Arial" pitchFamily="34" charset="0"/>
              </a:rPr>
              <a:t>. </a:t>
            </a:r>
          </a:p>
          <a:p>
            <a:pPr marL="457200" indent="-457200">
              <a:buClr>
                <a:srgbClr val="0000FF"/>
              </a:buClr>
              <a:buFont typeface="Wingdings" pitchFamily="2" charset="2"/>
              <a:buChar char="Ü"/>
            </a:pPr>
            <a:endParaRPr lang="en-US" sz="800" b="1" dirty="0">
              <a:solidFill>
                <a:srgbClr val="0000FF"/>
              </a:solidFill>
              <a:latin typeface="Arial" pitchFamily="34" charset="0"/>
              <a:cs typeface="Arial" pitchFamily="34" charset="0"/>
            </a:endParaRPr>
          </a:p>
          <a:p>
            <a:pPr marL="457200" indent="-457200">
              <a:buClr>
                <a:srgbClr val="0000FF"/>
              </a:buClr>
              <a:buFont typeface="Wingdings" pitchFamily="2" charset="2"/>
              <a:buChar char="Ü"/>
            </a:pPr>
            <a:r>
              <a:rPr lang="en-US" sz="2400" dirty="0">
                <a:solidFill>
                  <a:srgbClr val="0000FF"/>
                </a:solidFill>
                <a:latin typeface="Arial" pitchFamily="34" charset="0"/>
                <a:cs typeface="Arial" pitchFamily="34" charset="0"/>
              </a:rPr>
              <a:t>GIỚI TÍNH </a:t>
            </a:r>
            <a:r>
              <a:rPr lang="en-US" sz="2400" dirty="0" err="1">
                <a:solidFill>
                  <a:srgbClr val="0000FF"/>
                </a:solidFill>
                <a:latin typeface="Arial" pitchFamily="34" charset="0"/>
                <a:cs typeface="Arial" pitchFamily="34" charset="0"/>
              </a:rPr>
              <a:t>là</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dấu</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hiệu</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đầu</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tiên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và</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lâu</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dài</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để</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phân</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biệt</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nam</a:t>
            </a:r>
            <a:r>
              <a:rPr lang="en-US" sz="2400" dirty="0">
                <a:solidFill>
                  <a:srgbClr val="0000FF"/>
                </a:solidFill>
                <a:latin typeface="Arial" pitchFamily="34" charset="0"/>
                <a:cs typeface="Arial" pitchFamily="34" charset="0"/>
              </a:rPr>
              <a:t>, </a:t>
            </a:r>
            <a:r>
              <a:rPr lang="en-US" sz="2400" dirty="0" err="1">
                <a:solidFill>
                  <a:srgbClr val="0000FF"/>
                </a:solidFill>
                <a:latin typeface="Arial" pitchFamily="34" charset="0"/>
                <a:cs typeface="Arial" pitchFamily="34" charset="0"/>
              </a:rPr>
              <a:t>nữ</a:t>
            </a:r>
            <a:r>
              <a:rPr lang="en-US" sz="2400" dirty="0">
                <a:solidFill>
                  <a:srgbClr val="0000FF"/>
                </a:solidFill>
                <a:latin typeface="Arial" pitchFamily="34" charset="0"/>
                <a:cs typeface="Arial" pitchFamily="34" charset="0"/>
              </a:rPr>
              <a:t>. </a:t>
            </a:r>
            <a:r>
              <a:rPr lang="en-US" sz="2400" dirty="0" err="1">
                <a:solidFill>
                  <a:schemeClr val="tx2"/>
                </a:solidFill>
                <a:latin typeface="Arial" pitchFamily="34" charset="0"/>
                <a:cs typeface="Arial" pitchFamily="34" charset="0"/>
              </a:rPr>
              <a:t>Các</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đặc</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điểm</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giới</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tính</a:t>
            </a:r>
            <a:r>
              <a:rPr lang="en-US" sz="2400" dirty="0">
                <a:solidFill>
                  <a:schemeClr val="tx2"/>
                </a:solidFill>
                <a:latin typeface="Arial" pitchFamily="34" charset="0"/>
                <a:cs typeface="Arial" pitchFamily="34" charset="0"/>
              </a:rPr>
              <a:t> do </a:t>
            </a:r>
            <a:r>
              <a:rPr lang="en-US" sz="2400" dirty="0" err="1">
                <a:solidFill>
                  <a:schemeClr val="tx2"/>
                </a:solidFill>
                <a:latin typeface="Arial" pitchFamily="34" charset="0"/>
                <a:cs typeface="Arial" pitchFamily="34" charset="0"/>
              </a:rPr>
              <a:t>yếu</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tố</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sinh</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học</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quyết</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định</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và</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không</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thay</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đổi</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theo</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thời</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gian</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không</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gian</a:t>
            </a:r>
            <a:r>
              <a:rPr lang="en-US" sz="2400" dirty="0">
                <a:solidFill>
                  <a:schemeClr val="tx2"/>
                </a:solidFill>
                <a:latin typeface="Arial" pitchFamily="34" charset="0"/>
                <a:cs typeface="Arial" pitchFamily="34" charset="0"/>
              </a:rPr>
              <a:t>. </a:t>
            </a:r>
          </a:p>
          <a:p>
            <a:pPr marL="457200" indent="-457200">
              <a:buClr>
                <a:srgbClr val="0000FF"/>
              </a:buClr>
              <a:buFont typeface="Wingdings" pitchFamily="2" charset="2"/>
              <a:buChar char="Ü"/>
            </a:pPr>
            <a:endParaRPr lang="en-US" sz="800" dirty="0">
              <a:solidFill>
                <a:schemeClr val="tx2"/>
              </a:solidFill>
              <a:latin typeface="Arial" pitchFamily="34" charset="0"/>
              <a:cs typeface="Arial" pitchFamily="34" charset="0"/>
            </a:endParaRPr>
          </a:p>
          <a:p>
            <a:pPr marL="457200" indent="-457200">
              <a:buClr>
                <a:srgbClr val="0000FF"/>
              </a:buClr>
              <a:buFont typeface="Wingdings" pitchFamily="2" charset="2"/>
              <a:buChar char="Ü"/>
            </a:pPr>
            <a:r>
              <a:rPr lang="en-US" sz="2400" dirty="0">
                <a:solidFill>
                  <a:srgbClr val="0000CC"/>
                </a:solidFill>
                <a:latin typeface="Arial" pitchFamily="34" charset="0"/>
                <a:cs typeface="Arial" pitchFamily="34" charset="0"/>
              </a:rPr>
              <a:t>GIỚI do </a:t>
            </a:r>
            <a:r>
              <a:rPr lang="en-US" sz="2400" dirty="0" err="1">
                <a:solidFill>
                  <a:srgbClr val="0000CC"/>
                </a:solidFill>
                <a:latin typeface="Arial" pitchFamily="34" charset="0"/>
                <a:cs typeface="Arial" pitchFamily="34" charset="0"/>
              </a:rPr>
              <a:t>giáo</a:t>
            </a:r>
            <a:r>
              <a:rPr lang="en-US" sz="2400" dirty="0">
                <a:solidFill>
                  <a:srgbClr val="0000CC"/>
                </a:solidFill>
                <a:latin typeface="Arial" pitchFamily="34" charset="0"/>
                <a:cs typeface="Arial" pitchFamily="34" charset="0"/>
              </a:rPr>
              <a:t> </a:t>
            </a:r>
            <a:r>
              <a:rPr lang="en-US" sz="2400" dirty="0" err="1">
                <a:solidFill>
                  <a:srgbClr val="0000CC"/>
                </a:solidFill>
                <a:latin typeface="Arial" pitchFamily="34" charset="0"/>
                <a:cs typeface="Arial" pitchFamily="34" charset="0"/>
              </a:rPr>
              <a:t>dục</a:t>
            </a:r>
            <a:r>
              <a:rPr lang="en-US" sz="2400" dirty="0">
                <a:solidFill>
                  <a:srgbClr val="0000CC"/>
                </a:solidFill>
                <a:latin typeface="Arial" pitchFamily="34" charset="0"/>
                <a:cs typeface="Arial" pitchFamily="34" charset="0"/>
              </a:rPr>
              <a:t> </a:t>
            </a:r>
            <a:r>
              <a:rPr lang="en-US" sz="2400" dirty="0" err="1">
                <a:solidFill>
                  <a:srgbClr val="0000CC"/>
                </a:solidFill>
                <a:latin typeface="Arial" pitchFamily="34" charset="0"/>
                <a:cs typeface="Arial" pitchFamily="34" charset="0"/>
              </a:rPr>
              <a:t>và</a:t>
            </a:r>
            <a:r>
              <a:rPr lang="en-US" sz="2400" dirty="0">
                <a:solidFill>
                  <a:srgbClr val="0000CC"/>
                </a:solidFill>
                <a:latin typeface="Arial" pitchFamily="34" charset="0"/>
                <a:cs typeface="Arial" pitchFamily="34" charset="0"/>
              </a:rPr>
              <a:t> </a:t>
            </a:r>
            <a:r>
              <a:rPr lang="en-US" sz="2400" dirty="0" err="1">
                <a:solidFill>
                  <a:srgbClr val="0000CC"/>
                </a:solidFill>
                <a:latin typeface="Arial" pitchFamily="34" charset="0"/>
                <a:cs typeface="Arial" pitchFamily="34" charset="0"/>
              </a:rPr>
              <a:t>học</a:t>
            </a:r>
            <a:r>
              <a:rPr lang="en-US" sz="2400" dirty="0">
                <a:solidFill>
                  <a:srgbClr val="0000CC"/>
                </a:solidFill>
                <a:latin typeface="Arial" pitchFamily="34" charset="0"/>
                <a:cs typeface="Arial" pitchFamily="34" charset="0"/>
              </a:rPr>
              <a:t> </a:t>
            </a:r>
            <a:r>
              <a:rPr lang="en-US" sz="2400" dirty="0" err="1">
                <a:solidFill>
                  <a:srgbClr val="0000CC"/>
                </a:solidFill>
                <a:latin typeface="Arial" pitchFamily="34" charset="0"/>
                <a:cs typeface="Arial" pitchFamily="34" charset="0"/>
              </a:rPr>
              <a:t>hỏi</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Các</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đặc</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điểm</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giới</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được</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hình</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thành</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trong</a:t>
            </a:r>
            <a:r>
              <a:rPr lang="en-US" sz="2400" dirty="0">
                <a:solidFill>
                  <a:schemeClr val="tx2"/>
                </a:solidFill>
                <a:latin typeface="Arial" pitchFamily="34" charset="0"/>
                <a:cs typeface="Arial" pitchFamily="34" charset="0"/>
              </a:rPr>
              <a:t> các mối quan hệ xã hội, thay đổi theo thời gian và có thể không giống nhau trong các xã hội </a:t>
            </a:r>
            <a:r>
              <a:rPr lang="en-US" sz="2400" dirty="0" err="1">
                <a:solidFill>
                  <a:schemeClr val="tx2"/>
                </a:solidFill>
                <a:latin typeface="Arial" pitchFamily="34" charset="0"/>
                <a:cs typeface="Arial" pitchFamily="34" charset="0"/>
              </a:rPr>
              <a:t>khác</a:t>
            </a:r>
            <a:r>
              <a:rPr lang="en-US" sz="2400" dirty="0">
                <a:solidFill>
                  <a:schemeClr val="tx2"/>
                </a:solidFill>
                <a:latin typeface="Arial" pitchFamily="34" charset="0"/>
                <a:cs typeface="Arial" pitchFamily="34" charset="0"/>
              </a:rPr>
              <a:t> </a:t>
            </a:r>
            <a:r>
              <a:rPr lang="en-US" sz="2400" dirty="0" err="1">
                <a:solidFill>
                  <a:schemeClr val="tx2"/>
                </a:solidFill>
                <a:latin typeface="Arial" pitchFamily="34" charset="0"/>
                <a:cs typeface="Arial" pitchFamily="34" charset="0"/>
              </a:rPr>
              <a:t>nhau</a:t>
            </a:r>
            <a:r>
              <a:rPr lang="en-US" sz="2400" dirty="0">
                <a:solidFill>
                  <a:schemeClr val="tx2"/>
                </a:solidFill>
                <a:latin typeface="Arial" pitchFamily="34" charset="0"/>
                <a:cs typeface="Arial" pitchFamily="34" charset="0"/>
              </a:rPr>
              <a:t>.</a:t>
            </a:r>
          </a:p>
          <a:p>
            <a:pPr marL="457200" indent="-457200">
              <a:buClr>
                <a:srgbClr val="0000FF"/>
              </a:buClr>
              <a:buFont typeface="Wingdings" pitchFamily="2" charset="2"/>
              <a:buChar char="Ü"/>
            </a:pPr>
            <a:endParaRPr lang="en-US" sz="800" dirty="0">
              <a:solidFill>
                <a:schemeClr val="tx2"/>
              </a:solidFill>
              <a:latin typeface="Arial" pitchFamily="34" charset="0"/>
              <a:cs typeface="Arial" pitchFamily="34" charset="0"/>
            </a:endParaRPr>
          </a:p>
          <a:p>
            <a:pPr marL="457200" indent="-457200">
              <a:buClr>
                <a:srgbClr val="0000FF"/>
              </a:buClr>
              <a:buFont typeface="Wingdings" pitchFamily="2" charset="2"/>
              <a:buChar char="Ü"/>
            </a:pPr>
            <a:r>
              <a:rPr lang="en-US" altLang="en-US" sz="2400" dirty="0" err="1">
                <a:solidFill>
                  <a:srgbClr val="000000"/>
                </a:solidFill>
              </a:rPr>
              <a:t>Trong</a:t>
            </a:r>
            <a:r>
              <a:rPr lang="en-US" altLang="en-US" sz="2400" dirty="0">
                <a:solidFill>
                  <a:srgbClr val="000000"/>
                </a:solidFill>
              </a:rPr>
              <a:t> </a:t>
            </a:r>
            <a:r>
              <a:rPr lang="en-US" altLang="en-US" sz="2400" dirty="0" err="1">
                <a:solidFill>
                  <a:srgbClr val="000000"/>
                </a:solidFill>
              </a:rPr>
              <a:t>quá</a:t>
            </a:r>
            <a:r>
              <a:rPr lang="en-US" altLang="en-US" sz="2400" dirty="0">
                <a:solidFill>
                  <a:srgbClr val="000000"/>
                </a:solidFill>
              </a:rPr>
              <a:t> </a:t>
            </a:r>
            <a:r>
              <a:rPr lang="en-US" altLang="en-US" sz="2400" dirty="0" err="1">
                <a:solidFill>
                  <a:srgbClr val="000000"/>
                </a:solidFill>
              </a:rPr>
              <a:t>trình</a:t>
            </a:r>
            <a:r>
              <a:rPr lang="en-US" altLang="en-US" sz="2400" dirty="0">
                <a:solidFill>
                  <a:srgbClr val="000000"/>
                </a:solidFill>
              </a:rPr>
              <a:t> </a:t>
            </a:r>
            <a:r>
              <a:rPr lang="en-US" altLang="en-US" sz="2400" dirty="0" err="1">
                <a:solidFill>
                  <a:srgbClr val="000000"/>
                </a:solidFill>
              </a:rPr>
              <a:t>xã</a:t>
            </a:r>
            <a:r>
              <a:rPr lang="en-US" altLang="en-US" sz="2400" dirty="0">
                <a:solidFill>
                  <a:srgbClr val="000000"/>
                </a:solidFill>
              </a:rPr>
              <a:t> </a:t>
            </a:r>
            <a:r>
              <a:rPr lang="en-US" altLang="en-US" sz="2400" dirty="0" err="1">
                <a:solidFill>
                  <a:srgbClr val="000000"/>
                </a:solidFill>
              </a:rPr>
              <a:t>hội</a:t>
            </a:r>
            <a:r>
              <a:rPr lang="en-US" altLang="en-US" sz="2400" dirty="0">
                <a:solidFill>
                  <a:srgbClr val="000000"/>
                </a:solidFill>
              </a:rPr>
              <a:t> </a:t>
            </a:r>
            <a:r>
              <a:rPr lang="en-US" altLang="en-US" sz="2400" dirty="0" err="1">
                <a:solidFill>
                  <a:srgbClr val="000000"/>
                </a:solidFill>
              </a:rPr>
              <a:t>hóa</a:t>
            </a:r>
            <a:r>
              <a:rPr lang="en-US" altLang="en-US" sz="2400" dirty="0">
                <a:solidFill>
                  <a:srgbClr val="000000"/>
                </a:solidFill>
              </a:rPr>
              <a:t>, </a:t>
            </a:r>
            <a:r>
              <a:rPr lang="en-US" altLang="en-US" sz="2400" dirty="0" err="1">
                <a:solidFill>
                  <a:srgbClr val="000000"/>
                </a:solidFill>
              </a:rPr>
              <a:t>khuôn</a:t>
            </a:r>
            <a:r>
              <a:rPr lang="en-US" altLang="en-US" sz="2400" dirty="0">
                <a:solidFill>
                  <a:srgbClr val="000000"/>
                </a:solidFill>
              </a:rPr>
              <a:t> </a:t>
            </a:r>
            <a:r>
              <a:rPr lang="en-US" altLang="en-US" sz="2400" dirty="0" err="1">
                <a:solidFill>
                  <a:srgbClr val="000000"/>
                </a:solidFill>
              </a:rPr>
              <a:t>mẫu</a:t>
            </a:r>
            <a:r>
              <a:rPr lang="en-US" altLang="en-US" sz="2400" dirty="0">
                <a:solidFill>
                  <a:srgbClr val="000000"/>
                </a:solidFill>
              </a:rPr>
              <a:t> </a:t>
            </a:r>
            <a:r>
              <a:rPr lang="en-US" altLang="en-US" sz="2400" dirty="0" err="1">
                <a:solidFill>
                  <a:srgbClr val="000000"/>
                </a:solidFill>
              </a:rPr>
              <a:t>giới</a:t>
            </a:r>
            <a:r>
              <a:rPr lang="en-US" altLang="en-US" sz="2400" dirty="0">
                <a:solidFill>
                  <a:srgbClr val="000000"/>
                </a:solidFill>
              </a:rPr>
              <a:t> đ</a:t>
            </a:r>
            <a:r>
              <a:rPr lang="vi-VN" altLang="en-US" sz="2400" dirty="0">
                <a:solidFill>
                  <a:srgbClr val="000000"/>
                </a:solidFill>
              </a:rPr>
              <a:t>ịnh hướng </a:t>
            </a:r>
            <a:r>
              <a:rPr lang="vi-VN" altLang="en-US" sz="2400" dirty="0">
                <a:solidFill>
                  <a:srgbClr val="FF0000"/>
                </a:solidFill>
              </a:rPr>
              <a:t>thái độ và các kỳ vọng </a:t>
            </a:r>
            <a:r>
              <a:rPr lang="vi-VN" altLang="en-US" sz="2400" dirty="0">
                <a:solidFill>
                  <a:srgbClr val="000000"/>
                </a:solidFill>
              </a:rPr>
              <a:t>về vai trò, giá trị </a:t>
            </a:r>
            <a:r>
              <a:rPr lang="en-US" altLang="en-US" sz="2400" dirty="0" err="1">
                <a:solidFill>
                  <a:srgbClr val="000000"/>
                </a:solidFill>
              </a:rPr>
              <a:t>khác</a:t>
            </a:r>
            <a:r>
              <a:rPr lang="en-US" altLang="en-US" sz="2400" dirty="0">
                <a:solidFill>
                  <a:srgbClr val="000000"/>
                </a:solidFill>
              </a:rPr>
              <a:t> </a:t>
            </a:r>
            <a:r>
              <a:rPr lang="en-US" altLang="en-US" sz="2400" dirty="0" err="1">
                <a:solidFill>
                  <a:srgbClr val="000000"/>
                </a:solidFill>
              </a:rPr>
              <a:t>nhau</a:t>
            </a:r>
            <a:r>
              <a:rPr lang="en-US" altLang="en-US" sz="2400" dirty="0">
                <a:solidFill>
                  <a:srgbClr val="000000"/>
                </a:solidFill>
              </a:rPr>
              <a:t> </a:t>
            </a:r>
            <a:r>
              <a:rPr lang="vi-VN" altLang="en-US" sz="2400" dirty="0">
                <a:solidFill>
                  <a:srgbClr val="000000"/>
                </a:solidFill>
              </a:rPr>
              <a:t>của nam </a:t>
            </a:r>
            <a:r>
              <a:rPr lang="en-US" altLang="en-US" sz="2400" dirty="0" err="1">
                <a:solidFill>
                  <a:srgbClr val="000000"/>
                </a:solidFill>
              </a:rPr>
              <a:t>và</a:t>
            </a:r>
            <a:r>
              <a:rPr lang="vi-VN" altLang="en-US" sz="2400" dirty="0">
                <a:solidFill>
                  <a:srgbClr val="000000"/>
                </a:solidFill>
              </a:rPr>
              <a:t> nữ</a:t>
            </a:r>
            <a:r>
              <a:rPr lang="en-US" altLang="en-US" sz="2400" dirty="0">
                <a:solidFill>
                  <a:srgbClr val="000000"/>
                </a:solidFill>
              </a:rPr>
              <a:t>; </a:t>
            </a:r>
            <a:r>
              <a:rPr lang="en-US" altLang="en-US" sz="2400" dirty="0" err="1">
                <a:solidFill>
                  <a:srgbClr val="000000"/>
                </a:solidFill>
              </a:rPr>
              <a:t>dẫn</a:t>
            </a:r>
            <a:r>
              <a:rPr lang="en-US" altLang="en-US" sz="2400" dirty="0">
                <a:solidFill>
                  <a:srgbClr val="000000"/>
                </a:solidFill>
              </a:rPr>
              <a:t> </a:t>
            </a:r>
            <a:r>
              <a:rPr lang="en-US" altLang="en-US" sz="2400" dirty="0" err="1">
                <a:solidFill>
                  <a:srgbClr val="000000"/>
                </a:solidFill>
              </a:rPr>
              <a:t>đến</a:t>
            </a:r>
            <a:r>
              <a:rPr lang="en-US" altLang="en-US" sz="2400" dirty="0">
                <a:solidFill>
                  <a:srgbClr val="000000"/>
                </a:solidFill>
              </a:rPr>
              <a:t> </a:t>
            </a:r>
            <a:r>
              <a:rPr lang="en-US" altLang="en-US" sz="2400" b="1" dirty="0" err="1">
                <a:solidFill>
                  <a:srgbClr val="FF0000"/>
                </a:solidFill>
              </a:rPr>
              <a:t>cách</a:t>
            </a:r>
            <a:r>
              <a:rPr lang="en-US" altLang="en-US" sz="2400" b="1" dirty="0">
                <a:solidFill>
                  <a:srgbClr val="FF0000"/>
                </a:solidFill>
              </a:rPr>
              <a:t> </a:t>
            </a:r>
            <a:r>
              <a:rPr lang="en-US" altLang="en-US" sz="2400" b="1" dirty="0" err="1">
                <a:solidFill>
                  <a:srgbClr val="FF0000"/>
                </a:solidFill>
              </a:rPr>
              <a:t>nhìn</a:t>
            </a:r>
            <a:r>
              <a:rPr lang="en-US" altLang="en-US" sz="2400" b="1" dirty="0">
                <a:solidFill>
                  <a:srgbClr val="FF0000"/>
                </a:solidFill>
              </a:rPr>
              <a:t> </a:t>
            </a:r>
            <a:r>
              <a:rPr lang="en-US" altLang="en-US" sz="2400" b="1" dirty="0" err="1">
                <a:solidFill>
                  <a:srgbClr val="FF0000"/>
                </a:solidFill>
              </a:rPr>
              <a:t>sai</a:t>
            </a:r>
            <a:r>
              <a:rPr lang="en-US" altLang="en-US" sz="2400" b="1" dirty="0">
                <a:solidFill>
                  <a:srgbClr val="FF0000"/>
                </a:solidFill>
              </a:rPr>
              <a:t> </a:t>
            </a:r>
            <a:r>
              <a:rPr lang="en-US" altLang="en-US" sz="2400" b="1" dirty="0" err="1">
                <a:solidFill>
                  <a:srgbClr val="FF0000"/>
                </a:solidFill>
              </a:rPr>
              <a:t>lệch</a:t>
            </a:r>
            <a:r>
              <a:rPr lang="en-US" altLang="en-US" sz="2400" b="1" dirty="0">
                <a:solidFill>
                  <a:srgbClr val="FF0000"/>
                </a:solidFill>
              </a:rPr>
              <a:t> </a:t>
            </a:r>
            <a:r>
              <a:rPr lang="en-US" altLang="en-US" sz="2400" b="1" dirty="0" err="1">
                <a:solidFill>
                  <a:srgbClr val="FF0000"/>
                </a:solidFill>
              </a:rPr>
              <a:t>về</a:t>
            </a:r>
            <a:r>
              <a:rPr lang="en-US" altLang="en-US" sz="2400" b="1" dirty="0">
                <a:solidFill>
                  <a:srgbClr val="FF0000"/>
                </a:solidFill>
              </a:rPr>
              <a:t> </a:t>
            </a:r>
            <a:r>
              <a:rPr lang="en-US" altLang="en-US" sz="2400" b="1" dirty="0" err="1">
                <a:solidFill>
                  <a:srgbClr val="FF0000"/>
                </a:solidFill>
              </a:rPr>
              <a:t>giới</a:t>
            </a:r>
            <a:r>
              <a:rPr lang="en-US" altLang="en-US" sz="2400" b="1" dirty="0">
                <a:solidFill>
                  <a:srgbClr val="FF0000"/>
                </a:solidFill>
              </a:rPr>
              <a:t>, </a:t>
            </a:r>
            <a:r>
              <a:rPr lang="en-US" altLang="en-US" sz="2400" dirty="0" err="1">
                <a:solidFill>
                  <a:srgbClr val="000000"/>
                </a:solidFill>
              </a:rPr>
              <a:t>hình</a:t>
            </a:r>
            <a:r>
              <a:rPr lang="en-US" altLang="en-US" sz="2400" dirty="0">
                <a:solidFill>
                  <a:srgbClr val="000000"/>
                </a:solidFill>
              </a:rPr>
              <a:t> </a:t>
            </a:r>
            <a:r>
              <a:rPr lang="en-US" altLang="en-US" sz="2400" dirty="0" err="1">
                <a:solidFill>
                  <a:srgbClr val="000000"/>
                </a:solidFill>
              </a:rPr>
              <a:t>thành</a:t>
            </a:r>
            <a:r>
              <a:rPr lang="en-US" altLang="en-US" sz="2400" dirty="0">
                <a:solidFill>
                  <a:srgbClr val="000000"/>
                </a:solidFill>
              </a:rPr>
              <a:t> </a:t>
            </a:r>
            <a:r>
              <a:rPr lang="en-US" altLang="en-US" sz="2400" dirty="0" err="1">
                <a:solidFill>
                  <a:srgbClr val="000000"/>
                </a:solidFill>
              </a:rPr>
              <a:t>nên</a:t>
            </a:r>
            <a:r>
              <a:rPr lang="en-US" altLang="en-US" sz="2400" dirty="0">
                <a:solidFill>
                  <a:srgbClr val="000000"/>
                </a:solidFill>
              </a:rPr>
              <a:t> </a:t>
            </a:r>
            <a:r>
              <a:rPr lang="en-US" altLang="en-US" sz="2400" dirty="0" err="1">
                <a:solidFill>
                  <a:srgbClr val="000000"/>
                </a:solidFill>
              </a:rPr>
              <a:t>những</a:t>
            </a:r>
            <a:r>
              <a:rPr lang="en-US" altLang="en-US" sz="2400" dirty="0">
                <a:solidFill>
                  <a:srgbClr val="000000"/>
                </a:solidFill>
              </a:rPr>
              <a:t> </a:t>
            </a:r>
            <a:r>
              <a:rPr lang="en-US" altLang="en-US" sz="2400" dirty="0" err="1">
                <a:solidFill>
                  <a:srgbClr val="000000"/>
                </a:solidFill>
              </a:rPr>
              <a:t>định</a:t>
            </a:r>
            <a:r>
              <a:rPr lang="en-US" altLang="en-US" sz="2400" dirty="0">
                <a:solidFill>
                  <a:srgbClr val="000000"/>
                </a:solidFill>
              </a:rPr>
              <a:t> </a:t>
            </a:r>
            <a:r>
              <a:rPr lang="en-US" altLang="en-US" sz="2400" dirty="0" err="1">
                <a:solidFill>
                  <a:srgbClr val="000000"/>
                </a:solidFill>
              </a:rPr>
              <a:t>kiến</a:t>
            </a:r>
            <a:r>
              <a:rPr lang="en-US" altLang="en-US" sz="2400" dirty="0">
                <a:solidFill>
                  <a:srgbClr val="000000"/>
                </a:solidFill>
              </a:rPr>
              <a:t> </a:t>
            </a:r>
            <a:r>
              <a:rPr lang="en-US" altLang="en-US" sz="2400" dirty="0" err="1">
                <a:solidFill>
                  <a:srgbClr val="000000"/>
                </a:solidFill>
              </a:rPr>
              <a:t>giới</a:t>
            </a:r>
            <a:r>
              <a:rPr lang="en-US" altLang="en-US" sz="2400" dirty="0">
                <a:solidFill>
                  <a:srgbClr val="000000"/>
                </a:solidFill>
              </a:rPr>
              <a:t>.</a:t>
            </a:r>
            <a:endParaRPr lang="en-US" sz="2400" dirty="0">
              <a:solidFill>
                <a:schemeClr val="tx2"/>
              </a:solidFill>
              <a:latin typeface="Arial" pitchFamily="34" charset="0"/>
              <a:cs typeface="Arial" pitchFamily="34" charset="0"/>
            </a:endParaRPr>
          </a:p>
          <a:p>
            <a:pPr>
              <a:buClr>
                <a:srgbClr val="0000FF"/>
              </a:buClr>
            </a:pPr>
            <a:endParaRPr lang="en-CA" sz="800" dirty="0">
              <a:latin typeface="Arial" pitchFamily="34" charset="0"/>
              <a:cs typeface="Arial" pitchFamily="34" charset="0"/>
            </a:endParaRPr>
          </a:p>
          <a:p>
            <a:pPr marL="457200" indent="-457200">
              <a:buClr>
                <a:srgbClr val="0000FF"/>
              </a:buClr>
              <a:buFont typeface="Wingdings" pitchFamily="2" charset="2"/>
              <a:buChar char="Ü"/>
            </a:pPr>
            <a:r>
              <a:rPr lang="en-US" sz="2400" b="1" dirty="0" err="1">
                <a:solidFill>
                  <a:srgbClr val="0000FF"/>
                </a:solidFill>
                <a:latin typeface="Arial" pitchFamily="34" charset="0"/>
                <a:cs typeface="Arial" pitchFamily="34" charset="0"/>
              </a:rPr>
              <a:t>Phân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biệt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được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sự</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khác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nhau</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giữa</a:t>
            </a:r>
            <a:r>
              <a:rPr lang="en-US" sz="2400" b="1" dirty="0">
                <a:solidFill>
                  <a:srgbClr val="0000FF"/>
                </a:solidFill>
                <a:latin typeface="Arial" pitchFamily="34" charset="0"/>
                <a:cs typeface="Arial" pitchFamily="34" charset="0"/>
              </a:rPr>
              <a:t> GIỚI TÍNH </a:t>
            </a:r>
            <a:r>
              <a:rPr lang="en-US" sz="2400" b="1" dirty="0" err="1">
                <a:solidFill>
                  <a:srgbClr val="0000FF"/>
                </a:solidFill>
                <a:latin typeface="Arial" pitchFamily="34" charset="0"/>
                <a:cs typeface="Arial" pitchFamily="34" charset="0"/>
              </a:rPr>
              <a:t>và</a:t>
            </a:r>
            <a:r>
              <a:rPr lang="en-US" sz="2400" b="1" dirty="0">
                <a:solidFill>
                  <a:srgbClr val="0000FF"/>
                </a:solidFill>
                <a:latin typeface="Arial" pitchFamily="34" charset="0"/>
                <a:cs typeface="Arial" pitchFamily="34" charset="0"/>
              </a:rPr>
              <a:t> GIỚI </a:t>
            </a:r>
            <a:r>
              <a:rPr lang="en-US" sz="2400" b="1" dirty="0" err="1">
                <a:solidFill>
                  <a:srgbClr val="0000FF"/>
                </a:solidFill>
                <a:latin typeface="Arial" pitchFamily="34" charset="0"/>
                <a:cs typeface="Arial" pitchFamily="34" charset="0"/>
              </a:rPr>
              <a:t>giúp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thấy</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rõ</a:t>
            </a:r>
            <a:r>
              <a:rPr lang="en-US" sz="2400" b="1" dirty="0">
                <a:solidFill>
                  <a:srgbClr val="0000FF"/>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nguyên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nhân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gây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ra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bất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bình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đẳng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giới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a:t>
            </a:r>
            <a:r>
              <a:rPr lang="en-US" sz="2400" b="1" dirty="0">
                <a:solidFill>
                  <a:srgbClr val="FF0000"/>
                </a:solidFill>
                <a:latin typeface="Arial" pitchFamily="34" charset="0"/>
                <a:cs typeface="Arial" pitchFamily="34" charset="0"/>
              </a:rPr>
              <a:t> do </a:t>
            </a:r>
            <a:r>
              <a:rPr lang="en-US" sz="2400" b="1" dirty="0" err="1">
                <a:solidFill>
                  <a:srgbClr val="FF0000"/>
                </a:solidFill>
                <a:latin typeface="Arial" pitchFamily="34" charset="0"/>
                <a:cs typeface="Arial" pitchFamily="34" charset="0"/>
              </a:rPr>
              <a:t>khác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biệt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giới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tạo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nên</a:t>
            </a:r>
            <a:r>
              <a:rPr lang="en-US" sz="2400" b="1" dirty="0">
                <a:solidFill>
                  <a:srgbClr val="0000FF"/>
                </a:solidFill>
                <a:latin typeface="Arial" pitchFamily="34" charset="0"/>
                <a:cs typeface="Arial" pitchFamily="34" charset="0"/>
              </a:rPr>
              <a:t>. </a:t>
            </a:r>
          </a:p>
        </p:txBody>
      </p:sp>
      <p:sp>
        <p:nvSpPr>
          <p:cNvPr id="5" name="AutoShape 15"/>
          <p:cNvSpPr>
            <a:spLocks noChangeArrowheads="1"/>
          </p:cNvSpPr>
          <p:nvPr/>
        </p:nvSpPr>
        <p:spPr bwMode="auto">
          <a:xfrm>
            <a:off x="1241946" y="96884"/>
            <a:ext cx="6837529" cy="558206"/>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200" b="1" dirty="0">
                <a:solidFill>
                  <a:srgbClr val="000000"/>
                </a:solidFill>
                <a:cs typeface="Arial" pitchFamily="34" charset="0"/>
              </a:rPr>
              <a:t>THÔNG ĐIỆP CHÍNH</a:t>
            </a:r>
          </a:p>
        </p:txBody>
      </p:sp>
    </p:spTree>
    <p:extLst>
      <p:ext uri="{BB962C8B-B14F-4D97-AF65-F5344CB8AC3E}">
        <p14:creationId xmlns:p14="http://schemas.microsoft.com/office/powerpoint/2010/main" val="299019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600200"/>
            <a:ext cx="9144000" cy="5257800"/>
          </a:xfrm>
          <a:prstGeom prst="rect">
            <a:avLst/>
          </a:prstGeom>
          <a:gradFill rotWithShape="1">
            <a:gsLst>
              <a:gs pos="0">
                <a:schemeClr val="bg1"/>
              </a:gs>
              <a:gs pos="100000">
                <a:srgbClr val="33CC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Calibri" pitchFamily="34" charset="0"/>
            </a:endParaRPr>
          </a:p>
        </p:txBody>
      </p:sp>
      <p:sp>
        <p:nvSpPr>
          <p:cNvPr id="36868" name="Oval 4"/>
          <p:cNvSpPr>
            <a:spLocks noChangeArrowheads="1"/>
          </p:cNvSpPr>
          <p:nvPr/>
        </p:nvSpPr>
        <p:spPr bwMode="auto">
          <a:xfrm>
            <a:off x="0" y="1524000"/>
            <a:ext cx="533400" cy="304800"/>
          </a:xfrm>
          <a:prstGeom prst="ellipse">
            <a:avLst/>
          </a:prstGeom>
          <a:gradFill rotWithShape="1">
            <a:gsLst>
              <a:gs pos="0">
                <a:srgbClr val="F8F8F8"/>
              </a:gs>
              <a:gs pos="100000">
                <a:schemeClr val="accent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Calibri" pitchFamily="34" charset="0"/>
            </a:endParaRPr>
          </a:p>
        </p:txBody>
      </p:sp>
      <p:pic>
        <p:nvPicPr>
          <p:cNvPr id="20484" name="Picture 6" descr="farmer_drive_tractor_h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0200"/>
            <a:ext cx="2971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black_woman_rocking_b_a_h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00500"/>
            <a:ext cx="19939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0"/>
          <p:cNvSpPr>
            <a:spLocks noChangeArrowheads="1"/>
          </p:cNvSpPr>
          <p:nvPr/>
        </p:nvSpPr>
        <p:spPr bwMode="auto">
          <a:xfrm>
            <a:off x="228600" y="241300"/>
            <a:ext cx="936625" cy="1054100"/>
          </a:xfrm>
          <a:prstGeom prst="ellipse">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4000" b="1" dirty="0">
                <a:solidFill>
                  <a:srgbClr val="FF0000"/>
                </a:solidFill>
              </a:rPr>
              <a:t>2</a:t>
            </a:r>
          </a:p>
        </p:txBody>
      </p:sp>
      <p:sp>
        <p:nvSpPr>
          <p:cNvPr id="8" name="AutoShape 19"/>
          <p:cNvSpPr>
            <a:spLocks noChangeArrowheads="1"/>
          </p:cNvSpPr>
          <p:nvPr/>
        </p:nvSpPr>
        <p:spPr bwMode="auto">
          <a:xfrm>
            <a:off x="1143000" y="152400"/>
            <a:ext cx="7620000" cy="114300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b="1" dirty="0">
                <a:solidFill>
                  <a:srgbClr val="FF0000"/>
                </a:solidFill>
              </a:rPr>
              <a:t>VAI TRÒ GIỚI, ĐỊNH KIẾN GIỚI </a:t>
            </a:r>
          </a:p>
          <a:p>
            <a:pPr algn="ctr"/>
            <a:r>
              <a:rPr lang="en-US" altLang="en-US" sz="3200" b="1" dirty="0">
                <a:solidFill>
                  <a:srgbClr val="FF0000"/>
                </a:solidFill>
              </a:rPr>
              <a:t>VÀ PHÂN BIỆT ĐỐI XỬ VỀ GIỚI</a:t>
            </a:r>
          </a:p>
        </p:txBody>
      </p:sp>
      <p:sp>
        <p:nvSpPr>
          <p:cNvPr id="20488" name="Content Placeholder 2"/>
          <p:cNvSpPr txBox="1">
            <a:spLocks/>
          </p:cNvSpPr>
          <p:nvPr/>
        </p:nvSpPr>
        <p:spPr bwMode="auto">
          <a:xfrm>
            <a:off x="152400" y="1697038"/>
            <a:ext cx="5715000"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buFont typeface="Arial" pitchFamily="34" charset="0"/>
              <a:buNone/>
            </a:pPr>
            <a:r>
              <a:rPr lang="en-US" sz="3200" b="1" dirty="0"/>
              <a:t>CÁC ĐIỂM CHÍNH</a:t>
            </a:r>
          </a:p>
          <a:p>
            <a:pPr marL="857250" indent="-857250">
              <a:spcBef>
                <a:spcPct val="20000"/>
              </a:spcBef>
            </a:pPr>
            <a:r>
              <a:rPr lang="en-US" sz="3200" b="1" dirty="0"/>
              <a:t>2.1. </a:t>
            </a:r>
            <a:r>
              <a:rPr lang="en-US" sz="3200" b="1" dirty="0" err="1"/>
              <a:t>Vai</a:t>
            </a:r>
            <a:r>
              <a:rPr lang="en-US" sz="3200" b="1" dirty="0"/>
              <a:t> </a:t>
            </a:r>
            <a:r>
              <a:rPr lang="en-US" sz="3200" b="1" dirty="0" err="1"/>
              <a:t>trò</a:t>
            </a:r>
            <a:r>
              <a:rPr lang="en-US" sz="3200" b="1" dirty="0"/>
              <a:t> </a:t>
            </a:r>
            <a:r>
              <a:rPr lang="en-US" sz="3200" b="1" dirty="0" err="1"/>
              <a:t>giới</a:t>
            </a:r>
            <a:endParaRPr lang="en-US" sz="3200" dirty="0"/>
          </a:p>
          <a:p>
            <a:pPr marL="857250" indent="-857250">
              <a:spcBef>
                <a:spcPct val="20000"/>
              </a:spcBef>
            </a:pPr>
            <a:r>
              <a:rPr lang="en-US" sz="3200" b="1" dirty="0"/>
              <a:t>2.2. </a:t>
            </a:r>
            <a:r>
              <a:rPr lang="en-US" sz="3200" b="1" dirty="0" err="1"/>
              <a:t>Định</a:t>
            </a:r>
            <a:r>
              <a:rPr lang="en-US" sz="3200" b="1" dirty="0"/>
              <a:t> </a:t>
            </a:r>
            <a:r>
              <a:rPr lang="en-US" sz="3200" b="1" dirty="0" err="1"/>
              <a:t>kiến</a:t>
            </a:r>
            <a:r>
              <a:rPr lang="en-US" sz="3200" b="1" dirty="0"/>
              <a:t> </a:t>
            </a:r>
            <a:r>
              <a:rPr lang="en-US" sz="3200" b="1" dirty="0" err="1"/>
              <a:t>giới</a:t>
            </a:r>
            <a:r>
              <a:rPr lang="en-US" sz="3200" b="1" dirty="0"/>
              <a:t> </a:t>
            </a:r>
            <a:r>
              <a:rPr lang="en-US" sz="3200" b="1" dirty="0" err="1"/>
              <a:t>và</a:t>
            </a:r>
            <a:r>
              <a:rPr lang="en-US" sz="3200" b="1" dirty="0"/>
              <a:t> </a:t>
            </a:r>
            <a:r>
              <a:rPr lang="en-US" sz="3200" b="1" dirty="0" err="1"/>
              <a:t>phân</a:t>
            </a:r>
            <a:r>
              <a:rPr lang="en-US" sz="3200" b="1" dirty="0"/>
              <a:t> </a:t>
            </a:r>
            <a:r>
              <a:rPr lang="en-US" sz="3200" b="1" dirty="0" err="1"/>
              <a:t>biệt</a:t>
            </a:r>
            <a:r>
              <a:rPr lang="en-US" sz="3200" b="1" dirty="0"/>
              <a:t> </a:t>
            </a:r>
            <a:r>
              <a:rPr lang="en-US" sz="3200" b="1" dirty="0" err="1"/>
              <a:t>đối</a:t>
            </a:r>
            <a:r>
              <a:rPr lang="en-US" sz="3200" b="1" dirty="0"/>
              <a:t> </a:t>
            </a:r>
            <a:r>
              <a:rPr lang="en-US" sz="3200" b="1" dirty="0" err="1"/>
              <a:t>xử</a:t>
            </a:r>
            <a:r>
              <a:rPr lang="en-US" sz="3200" b="1" dirty="0"/>
              <a:t> </a:t>
            </a:r>
            <a:r>
              <a:rPr lang="en-US" sz="3200" b="1" dirty="0" err="1"/>
              <a:t>về</a:t>
            </a:r>
            <a:r>
              <a:rPr lang="en-US" sz="3200" b="1" dirty="0"/>
              <a:t> </a:t>
            </a:r>
            <a:r>
              <a:rPr lang="en-US" sz="3200" b="1" dirty="0" err="1"/>
              <a:t>giới</a:t>
            </a:r>
            <a:r>
              <a:rPr lang="en-US" sz="3200" b="1" dirty="0"/>
              <a:t> </a:t>
            </a:r>
          </a:p>
          <a:p>
            <a:pPr marL="857250" indent="-857250">
              <a:spcBef>
                <a:spcPct val="20000"/>
              </a:spcBef>
            </a:pPr>
            <a:r>
              <a:rPr lang="en-US" sz="3200" b="1" dirty="0"/>
              <a:t>2.3. </a:t>
            </a:r>
            <a:r>
              <a:rPr lang="en-US" sz="3200" b="1" dirty="0" err="1"/>
              <a:t>Hệ</a:t>
            </a:r>
            <a:r>
              <a:rPr lang="en-US" sz="3200" b="1" dirty="0"/>
              <a:t> </a:t>
            </a:r>
            <a:r>
              <a:rPr lang="en-US" sz="3200" b="1" dirty="0" err="1"/>
              <a:t>quả</a:t>
            </a:r>
            <a:r>
              <a:rPr lang="en-US" sz="3200" b="1" dirty="0"/>
              <a:t> </a:t>
            </a:r>
            <a:r>
              <a:rPr lang="en-US" sz="3200" b="1" dirty="0" err="1"/>
              <a:t>của</a:t>
            </a:r>
            <a:r>
              <a:rPr lang="en-US" sz="3200" b="1" dirty="0"/>
              <a:t> </a:t>
            </a:r>
            <a:r>
              <a:rPr lang="en-US" sz="3200" b="1" dirty="0" err="1"/>
              <a:t>định</a:t>
            </a:r>
            <a:r>
              <a:rPr lang="en-US" sz="3200" b="1" dirty="0"/>
              <a:t> </a:t>
            </a:r>
            <a:r>
              <a:rPr lang="en-US" sz="3200" b="1" dirty="0" err="1"/>
              <a:t>kiến</a:t>
            </a:r>
            <a:r>
              <a:rPr lang="en-US" sz="3200" b="1" dirty="0"/>
              <a:t> </a:t>
            </a:r>
            <a:r>
              <a:rPr lang="en-US" sz="3200" b="1" dirty="0" err="1"/>
              <a:t>giới</a:t>
            </a:r>
            <a:r>
              <a:rPr lang="en-US" sz="3200" b="1" dirty="0"/>
              <a:t> </a:t>
            </a:r>
            <a:r>
              <a:rPr lang="en-US" sz="3200" b="1" dirty="0" err="1"/>
              <a:t>và</a:t>
            </a:r>
            <a:r>
              <a:rPr lang="en-US" sz="3200" b="1" dirty="0"/>
              <a:t> </a:t>
            </a:r>
            <a:r>
              <a:rPr lang="en-US" sz="3200" b="1" dirty="0" err="1"/>
              <a:t>phân</a:t>
            </a:r>
            <a:r>
              <a:rPr lang="en-US" sz="3200" b="1" dirty="0"/>
              <a:t> </a:t>
            </a:r>
            <a:r>
              <a:rPr lang="en-US" sz="3200" b="1" dirty="0" err="1"/>
              <a:t>biệt</a:t>
            </a:r>
            <a:r>
              <a:rPr lang="en-US" sz="3200" b="1" dirty="0"/>
              <a:t> </a:t>
            </a:r>
            <a:r>
              <a:rPr lang="en-US" sz="3200" b="1" dirty="0" err="1"/>
              <a:t>đối</a:t>
            </a:r>
            <a:r>
              <a:rPr lang="en-US" sz="3200" b="1" dirty="0"/>
              <a:t> </a:t>
            </a:r>
            <a:r>
              <a:rPr lang="en-US" sz="3200" b="1" dirty="0" err="1"/>
              <a:t>xử</a:t>
            </a:r>
            <a:r>
              <a:rPr lang="en-US" sz="3200" b="1" dirty="0"/>
              <a:t> </a:t>
            </a:r>
            <a:r>
              <a:rPr lang="en-US" sz="3200" b="1" dirty="0" err="1"/>
              <a:t>về</a:t>
            </a:r>
            <a:r>
              <a:rPr lang="en-US" sz="3200" b="1" dirty="0"/>
              <a:t> </a:t>
            </a:r>
            <a:r>
              <a:rPr lang="en-US" sz="3200" b="1" dirty="0" err="1"/>
              <a:t>giới</a:t>
            </a:r>
            <a:endParaRPr lang="en-US" sz="3200" b="1" dirty="0"/>
          </a:p>
          <a:p>
            <a:pPr>
              <a:spcBef>
                <a:spcPct val="20000"/>
              </a:spcBef>
              <a:buFont typeface="Arial" pitchFamily="34" charset="0"/>
              <a:buNone/>
            </a:pPr>
            <a:endParaRPr lang="en-US" sz="32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withEffect">
                                  <p:stCondLst>
                                    <p:cond delay="0"/>
                                  </p:stCondLst>
                                  <p:childTnLst>
                                    <p:animMotion origin="layout" path="M 5.55112E-17 3.3526E-6 L 0.65417 3.3526E-6 " pathEditMode="relative" rAng="0" ptsTypes="AA">
                                      <p:cBhvr>
                                        <p:cTn id="6" dur="2000" fill="hold"/>
                                        <p:tgtEl>
                                          <p:spTgt spid="36868"/>
                                        </p:tgtEl>
                                        <p:attrNameLst>
                                          <p:attrName>ppt_x</p:attrName>
                                          <p:attrName>ppt_y</p:attrName>
                                        </p:attrNameLst>
                                      </p:cBhvr>
                                      <p:rCtr x="32700" y="0"/>
                                    </p:animMotion>
                                  </p:childTnLst>
                                  <p:subTnLst>
                                    <p:set>
                                      <p:cBhvr override="childStyle">
                                        <p:cTn dur="1" fill="hold" display="0" masterRel="sameClick" afterEffect="1">
                                          <p:stCondLst>
                                            <p:cond evt="end" delay="0">
                                              <p:tn val="5"/>
                                            </p:cond>
                                          </p:stCondLst>
                                        </p:cTn>
                                        <p:tgtEl>
                                          <p:spTgt spid="3686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0488"/>
                                        </p:tgtEl>
                                        <p:attrNameLst>
                                          <p:attrName>style.visibility</p:attrName>
                                        </p:attrNameLst>
                                      </p:cBhvr>
                                      <p:to>
                                        <p:strVal val="visible"/>
                                      </p:to>
                                    </p:set>
                                    <p:animEffect transition="in" filter="circle(in)">
                                      <p:cBhvr>
                                        <p:cTn id="21" dur="20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7" grpId="0" animBg="1"/>
      <p:bldP spid="8" grpId="0" animBg="1"/>
      <p:bldP spid="2048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22358ADC-BCD0-4959-9492-1A6063A5506B}" type="slidenum">
              <a:rPr lang="en-US" altLang="en-US" smtClean="0">
                <a:solidFill>
                  <a:srgbClr val="898989"/>
                </a:solidFill>
                <a:latin typeface="Calibri" pitchFamily="34" charset="0"/>
              </a:rPr>
              <a:pPr eaLnBrk="1" hangingPunct="1"/>
              <a:t>29</a:t>
            </a:fld>
            <a:endParaRPr lang="en-US" altLang="en-US">
              <a:solidFill>
                <a:srgbClr val="898989"/>
              </a:solidFill>
              <a:latin typeface="Calibri" pitchFamily="34" charset="0"/>
            </a:endParaRPr>
          </a:p>
        </p:txBody>
      </p:sp>
      <p:sp>
        <p:nvSpPr>
          <p:cNvPr id="21508" name="Rectangle 2"/>
          <p:cNvSpPr>
            <a:spLocks noGrp="1" noChangeArrowheads="1"/>
          </p:cNvSpPr>
          <p:nvPr>
            <p:ph type="title"/>
          </p:nvPr>
        </p:nvSpPr>
        <p:spPr>
          <a:xfrm>
            <a:off x="0" y="914400"/>
            <a:ext cx="8763000" cy="3352800"/>
          </a:xfrm>
        </p:spPr>
        <p:txBody>
          <a:bodyPr/>
          <a:lstStyle/>
          <a:p>
            <a:r>
              <a:rPr lang="vi-VN" altLang="en-US" sz="2600" b="1" dirty="0">
                <a:solidFill>
                  <a:srgbClr val="0000FF"/>
                </a:solidFill>
                <a:latin typeface="Arial" pitchFamily="34" charset="0"/>
                <a:cs typeface="Arial" pitchFamily="34" charset="0"/>
              </a:rPr>
              <a:t/>
            </a:r>
            <a:br>
              <a:rPr lang="vi-VN" altLang="en-US" sz="2600" b="1" dirty="0">
                <a:solidFill>
                  <a:srgbClr val="0000FF"/>
                </a:solidFill>
                <a:latin typeface="Arial" pitchFamily="34" charset="0"/>
                <a:cs typeface="Arial" pitchFamily="34" charset="0"/>
              </a:rPr>
            </a:br>
            <a:r>
              <a:rPr lang="vi-VN" altLang="en-US" sz="2600" b="1" dirty="0">
                <a:solidFill>
                  <a:srgbClr val="0000FF"/>
                </a:solidFill>
                <a:latin typeface="Arial" pitchFamily="34" charset="0"/>
                <a:cs typeface="Arial" pitchFamily="34" charset="0"/>
              </a:rPr>
              <a:t/>
            </a:r>
            <a:br>
              <a:rPr lang="vi-VN" altLang="en-US" sz="2600" b="1" dirty="0">
                <a:solidFill>
                  <a:srgbClr val="0000FF"/>
                </a:solidFill>
                <a:latin typeface="Arial" pitchFamily="34" charset="0"/>
                <a:cs typeface="Arial" pitchFamily="34" charset="0"/>
              </a:rPr>
            </a:br>
            <a:r>
              <a:rPr lang="vi-VN" altLang="en-US" sz="2600" b="1" dirty="0">
                <a:solidFill>
                  <a:srgbClr val="0000FF"/>
                </a:solidFill>
                <a:latin typeface="Arial" pitchFamily="34" charset="0"/>
                <a:cs typeface="Arial" pitchFamily="34" charset="0"/>
              </a:rPr>
              <a:t>Ho</a:t>
            </a:r>
            <a:r>
              <a:rPr lang="en-US" altLang="en-US" sz="2600" b="1" dirty="0" err="1">
                <a:solidFill>
                  <a:srgbClr val="0000FF"/>
                </a:solidFill>
                <a:latin typeface="Arial" pitchFamily="34" charset="0"/>
                <a:cs typeface="Arial" pitchFamily="34" charset="0"/>
              </a:rPr>
              <a:t>ạt</a:t>
            </a:r>
            <a:r>
              <a:rPr lang="en-US" altLang="en-US" sz="2600" b="1" dirty="0">
                <a:solidFill>
                  <a:srgbClr val="0000FF"/>
                </a:solidFill>
                <a:latin typeface="Arial" pitchFamily="34" charset="0"/>
                <a:cs typeface="Arial" pitchFamily="34" charset="0"/>
              </a:rPr>
              <a:t> </a:t>
            </a:r>
            <a:r>
              <a:rPr lang="en-US" altLang="en-US" sz="2600" b="1" dirty="0" err="1">
                <a:solidFill>
                  <a:srgbClr val="0000FF"/>
                </a:solidFill>
                <a:latin typeface="Arial" pitchFamily="34" charset="0"/>
                <a:cs typeface="Arial" pitchFamily="34" charset="0"/>
              </a:rPr>
              <a:t>động</a:t>
            </a:r>
            <a:r>
              <a:rPr lang="en-US" altLang="en-US" sz="2600" b="1" dirty="0">
                <a:solidFill>
                  <a:srgbClr val="0000FF"/>
                </a:solidFill>
                <a:latin typeface="Arial" pitchFamily="34" charset="0"/>
                <a:cs typeface="Arial" pitchFamily="34" charset="0"/>
              </a:rPr>
              <a:t> 4: </a:t>
            </a:r>
            <a:br>
              <a:rPr lang="en-US" altLang="en-US" sz="2600" b="1" dirty="0">
                <a:solidFill>
                  <a:srgbClr val="0000FF"/>
                </a:solidFill>
                <a:latin typeface="Arial" pitchFamily="34" charset="0"/>
                <a:cs typeface="Arial" pitchFamily="34" charset="0"/>
              </a:rPr>
            </a:br>
            <a:r>
              <a:rPr lang="en-US" altLang="en-US" sz="2600" b="1" dirty="0" err="1">
                <a:solidFill>
                  <a:srgbClr val="0000FF"/>
                </a:solidFill>
                <a:latin typeface="Arial" pitchFamily="34" charset="0"/>
                <a:cs typeface="Arial" pitchFamily="34" charset="0"/>
              </a:rPr>
              <a:t>Tìm</a:t>
            </a:r>
            <a:r>
              <a:rPr lang="en-US" altLang="en-US" sz="2600" b="1" dirty="0">
                <a:solidFill>
                  <a:srgbClr val="0000FF"/>
                </a:solidFill>
                <a:latin typeface="Arial" pitchFamily="34" charset="0"/>
                <a:cs typeface="Arial" pitchFamily="34" charset="0"/>
              </a:rPr>
              <a:t> </a:t>
            </a:r>
            <a:r>
              <a:rPr lang="en-US" altLang="en-US" sz="2600" b="1" dirty="0" err="1">
                <a:solidFill>
                  <a:srgbClr val="0000FF"/>
                </a:solidFill>
                <a:latin typeface="Arial" pitchFamily="34" charset="0"/>
                <a:cs typeface="Arial" pitchFamily="34" charset="0"/>
              </a:rPr>
              <a:t>hiểu</a:t>
            </a:r>
            <a:r>
              <a:rPr lang="en-US" altLang="en-US" sz="2600" b="1" dirty="0">
                <a:solidFill>
                  <a:srgbClr val="0000FF"/>
                </a:solidFill>
                <a:latin typeface="Arial" pitchFamily="34" charset="0"/>
                <a:cs typeface="Arial" pitchFamily="34" charset="0"/>
              </a:rPr>
              <a:t> </a:t>
            </a:r>
            <a:r>
              <a:rPr lang="en-US" sz="2600" b="1" dirty="0"/>
              <a:t>“</a:t>
            </a:r>
            <a:r>
              <a:rPr lang="en-US" sz="2600" b="1" dirty="0" err="1"/>
              <a:t>Phân</a:t>
            </a:r>
            <a:r>
              <a:rPr lang="en-US" sz="2600" b="1" dirty="0"/>
              <a:t> </a:t>
            </a:r>
            <a:r>
              <a:rPr lang="en-US" sz="2600" b="1" dirty="0" err="1"/>
              <a:t>công</a:t>
            </a:r>
            <a:r>
              <a:rPr lang="en-US" sz="2600" b="1" dirty="0"/>
              <a:t> lao </a:t>
            </a:r>
            <a:r>
              <a:rPr lang="en-US" sz="2600" b="1" dirty="0" err="1"/>
              <a:t>động</a:t>
            </a:r>
            <a:r>
              <a:rPr lang="en-US" sz="2600" b="1" dirty="0"/>
              <a:t> </a:t>
            </a:r>
            <a:r>
              <a:rPr lang="en-US" sz="2600" b="1" dirty="0" err="1"/>
              <a:t>của</a:t>
            </a:r>
            <a:r>
              <a:rPr lang="en-US" sz="2600" b="1" dirty="0"/>
              <a:t> </a:t>
            </a:r>
            <a:r>
              <a:rPr lang="en-US" sz="2600" b="1" dirty="0" err="1"/>
              <a:t>một</a:t>
            </a:r>
            <a:r>
              <a:rPr lang="en-US" sz="2600" b="1" dirty="0"/>
              <a:t> </a:t>
            </a:r>
            <a:r>
              <a:rPr lang="en-US" sz="2600" b="1" dirty="0" err="1"/>
              <a:t>gia</a:t>
            </a:r>
            <a:r>
              <a:rPr lang="en-US" sz="2600" b="1" dirty="0"/>
              <a:t> </a:t>
            </a:r>
            <a:r>
              <a:rPr lang="en-US" sz="2600" b="1" dirty="0" err="1"/>
              <a:t>đình</a:t>
            </a:r>
            <a:r>
              <a:rPr lang="en-US" sz="2600" b="1" dirty="0"/>
              <a:t> </a:t>
            </a:r>
            <a:r>
              <a:rPr lang="en-US" sz="2600" b="1" dirty="0" err="1"/>
              <a:t>trong</a:t>
            </a:r>
            <a:r>
              <a:rPr lang="en-US" sz="2600" b="1" dirty="0"/>
              <a:t> 24h </a:t>
            </a:r>
            <a:r>
              <a:rPr lang="en-US" sz="2600" b="1" dirty="0" err="1"/>
              <a:t>với</a:t>
            </a:r>
            <a:r>
              <a:rPr lang="en-US" sz="2600" b="1" dirty="0"/>
              <a:t> </a:t>
            </a:r>
            <a:r>
              <a:rPr lang="en-US" sz="2600" b="1" dirty="0" err="1"/>
              <a:t>câu</a:t>
            </a:r>
            <a:r>
              <a:rPr lang="en-US" sz="2600" b="1" dirty="0"/>
              <a:t> </a:t>
            </a:r>
            <a:r>
              <a:rPr lang="en-US" sz="2600" b="1" dirty="0" err="1"/>
              <a:t>chuyện</a:t>
            </a:r>
            <a:r>
              <a:rPr lang="en-US" sz="2600" b="1" dirty="0"/>
              <a:t> </a:t>
            </a:r>
            <a:r>
              <a:rPr lang="en-US" sz="2600" b="1" i="1" dirty="0"/>
              <a:t>“</a:t>
            </a:r>
            <a:r>
              <a:rPr lang="en-US" sz="2600" b="1" i="1" dirty="0" err="1"/>
              <a:t>giấc</a:t>
            </a:r>
            <a:r>
              <a:rPr lang="en-US" sz="2600" b="1" i="1" dirty="0"/>
              <a:t> </a:t>
            </a:r>
            <a:r>
              <a:rPr lang="en-US" sz="2600" b="1" i="1" dirty="0" err="1"/>
              <a:t>mơ</a:t>
            </a:r>
            <a:r>
              <a:rPr lang="en-US" sz="2600" b="1" i="1" dirty="0"/>
              <a:t> </a:t>
            </a:r>
            <a:r>
              <a:rPr lang="en-US" sz="2600" b="1" i="1" dirty="0" err="1"/>
              <a:t>không</a:t>
            </a:r>
            <a:r>
              <a:rPr lang="en-US" sz="2600" b="1" i="1" dirty="0"/>
              <a:t> </a:t>
            </a:r>
            <a:r>
              <a:rPr lang="en-US" sz="2600" b="1" i="1" dirty="0" err="1"/>
              <a:t>tưởng</a:t>
            </a:r>
            <a:r>
              <a:rPr lang="en-US" sz="2600" b="1" dirty="0"/>
              <a:t>”</a:t>
            </a:r>
            <a:r>
              <a:rPr lang="vi-VN" sz="2600" b="1" dirty="0"/>
              <a:t> </a:t>
            </a:r>
            <a:br>
              <a:rPr lang="vi-VN" sz="2600" b="1" dirty="0"/>
            </a:br>
            <a:r>
              <a:rPr lang="vi-VN" sz="2600" b="1" dirty="0"/>
              <a:t>(XEM </a:t>
            </a:r>
            <a:r>
              <a:rPr lang="vi-VN" sz="2600" b="1" dirty="0">
                <a:hlinkClick r:id="rId2" action="ppaction://hlinkfile"/>
              </a:rPr>
              <a:t>CLIP</a:t>
            </a:r>
            <a:r>
              <a:rPr lang="vi-VN" sz="2600" b="1" dirty="0"/>
              <a:t> “IMPOSSIBLE DREAM)</a:t>
            </a:r>
            <a:endParaRPr lang="en-US" altLang="en-US" sz="2600" b="1" dirty="0">
              <a:solidFill>
                <a:srgbClr val="0000FF"/>
              </a:solidFill>
              <a:latin typeface="Arial" pitchFamily="34" charset="0"/>
              <a:cs typeface="Arial" pitchFamily="34" charset="0"/>
            </a:endParaRPr>
          </a:p>
        </p:txBody>
      </p:sp>
    </p:spTree>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28600"/>
            <a:ext cx="8229600" cy="715962"/>
          </a:xfrm>
        </p:spPr>
        <p:txBody>
          <a:bodyPr/>
          <a:lstStyle/>
          <a:p>
            <a:r>
              <a:rPr lang="en-GB" sz="3600" b="1" dirty="0">
                <a:solidFill>
                  <a:srgbClr val="0000FF"/>
                </a:solidFill>
                <a:latin typeface="Arial" pitchFamily="34" charset="0"/>
                <a:cs typeface="Arial" pitchFamily="34" charset="0"/>
              </a:rPr>
              <a:t>MỤC TIÊU KHÓA TẬP HUẤN</a:t>
            </a:r>
            <a:endParaRPr lang="en-US" sz="3600" dirty="0"/>
          </a:p>
        </p:txBody>
      </p:sp>
      <p:sp>
        <p:nvSpPr>
          <p:cNvPr id="5123" name="Content Placeholder 2"/>
          <p:cNvSpPr>
            <a:spLocks noGrp="1"/>
          </p:cNvSpPr>
          <p:nvPr>
            <p:ph idx="1"/>
          </p:nvPr>
        </p:nvSpPr>
        <p:spPr>
          <a:xfrm>
            <a:off x="152400" y="914400"/>
            <a:ext cx="8763000" cy="5943600"/>
          </a:xfrm>
        </p:spPr>
        <p:txBody>
          <a:bodyPr/>
          <a:lstStyle/>
          <a:p>
            <a:pPr marL="457200" lvl="0" indent="-457200" algn="just">
              <a:buClr>
                <a:srgbClr val="0000FF"/>
              </a:buClr>
              <a:buFont typeface="Wingdings" pitchFamily="2" charset="2"/>
              <a:buChar char="Ü"/>
            </a:pPr>
            <a:r>
              <a:rPr lang="vi-VN" sz="2400" b="1" dirty="0">
                <a:latin typeface="Arial" pitchFamily="34" charset="0"/>
                <a:cs typeface="Arial" pitchFamily="34" charset="0"/>
              </a:rPr>
              <a:t>C</a:t>
            </a:r>
            <a:r>
              <a:rPr lang="da-DK" sz="2400" b="1" dirty="0">
                <a:latin typeface="Arial" pitchFamily="34" charset="0"/>
                <a:cs typeface="Arial" pitchFamily="34" charset="0"/>
              </a:rPr>
              <a:t>ác kiến thức cơ bản về giới, B</a:t>
            </a:r>
            <a:r>
              <a:rPr lang="vi-VN" sz="2400" b="1" dirty="0">
                <a:latin typeface="Arial" pitchFamily="34" charset="0"/>
                <a:cs typeface="Arial" pitchFamily="34" charset="0"/>
              </a:rPr>
              <a:t>ạo lực trên cơ sở giới (BLTCSG); </a:t>
            </a:r>
            <a:r>
              <a:rPr lang="da-DK" sz="2400" b="1" dirty="0">
                <a:latin typeface="Arial" pitchFamily="34" charset="0"/>
                <a:cs typeface="Arial" pitchFamily="34" charset="0"/>
              </a:rPr>
              <a:t>Nguyên nhân và hậu quả của </a:t>
            </a:r>
            <a:r>
              <a:rPr lang="vi-VN" sz="2400" b="1" dirty="0">
                <a:latin typeface="Arial" pitchFamily="34" charset="0"/>
                <a:cs typeface="Arial" pitchFamily="34" charset="0"/>
              </a:rPr>
              <a:t>Bất bình đẳng giới (BBĐG)</a:t>
            </a:r>
            <a:r>
              <a:rPr lang="da-DK" sz="2400" b="1" dirty="0">
                <a:latin typeface="Arial" pitchFamily="34" charset="0"/>
                <a:cs typeface="Arial" pitchFamily="34" charset="0"/>
              </a:rPr>
              <a:t>.</a:t>
            </a:r>
            <a:endParaRPr lang="en-US" sz="2400" b="1" dirty="0">
              <a:latin typeface="Arial" pitchFamily="34" charset="0"/>
              <a:cs typeface="Arial" pitchFamily="34" charset="0"/>
            </a:endParaRPr>
          </a:p>
          <a:p>
            <a:pPr marL="457200" lvl="0" indent="-457200" algn="just">
              <a:buClr>
                <a:srgbClr val="0000FF"/>
              </a:buClr>
              <a:buFont typeface="Wingdings" pitchFamily="2" charset="2"/>
              <a:buChar char="Ü"/>
            </a:pPr>
            <a:r>
              <a:rPr lang="vi-VN" sz="2400" b="1" dirty="0">
                <a:latin typeface="Arial" pitchFamily="34" charset="0"/>
                <a:cs typeface="Arial" pitchFamily="34" charset="0"/>
              </a:rPr>
              <a:t>N</a:t>
            </a:r>
            <a:r>
              <a:rPr lang="da-DK" sz="2400" b="1" dirty="0">
                <a:latin typeface="Arial" pitchFamily="34" charset="0"/>
                <a:cs typeface="Arial" pitchFamily="34" charset="0"/>
              </a:rPr>
              <a:t>hận diện được các hành vi </a:t>
            </a:r>
            <a:r>
              <a:rPr lang="vi-VN" sz="2400" b="1" dirty="0">
                <a:latin typeface="Arial" pitchFamily="34" charset="0"/>
                <a:cs typeface="Arial" pitchFamily="34" charset="0"/>
              </a:rPr>
              <a:t>Bạo lực học đường trên cơ sở giới (BLHĐTCSG); </a:t>
            </a:r>
            <a:r>
              <a:rPr lang="da-DK" sz="2400" b="1" dirty="0">
                <a:latin typeface="Arial" pitchFamily="34" charset="0"/>
                <a:cs typeface="Arial" pitchFamily="34" charset="0"/>
              </a:rPr>
              <a:t>và vấn đề an toàn của HS trong trường học.</a:t>
            </a:r>
            <a:endParaRPr lang="en-US" sz="2400" b="1" dirty="0">
              <a:latin typeface="Arial" pitchFamily="34" charset="0"/>
              <a:cs typeface="Arial" pitchFamily="34" charset="0"/>
            </a:endParaRPr>
          </a:p>
          <a:p>
            <a:pPr marL="457200" lvl="0" indent="-457200" algn="just">
              <a:buClr>
                <a:srgbClr val="0000FF"/>
              </a:buClr>
              <a:buFont typeface="Wingdings" pitchFamily="2" charset="2"/>
              <a:buChar char="Ü"/>
            </a:pPr>
            <a:r>
              <a:rPr lang="vi-VN" sz="2400" b="1" dirty="0">
                <a:latin typeface="Arial" pitchFamily="34" charset="0"/>
                <a:cs typeface="Arial" pitchFamily="34" charset="0"/>
              </a:rPr>
              <a:t>P</a:t>
            </a:r>
            <a:r>
              <a:rPr lang="da-DK" sz="2400" b="1" dirty="0">
                <a:latin typeface="Arial" pitchFamily="34" charset="0"/>
                <a:cs typeface="Arial" pitchFamily="34" charset="0"/>
              </a:rPr>
              <a:t>hân tích được ảnh hưởng của các khuôn mẫu/</a:t>
            </a:r>
            <a:r>
              <a:rPr lang="vi-VN" sz="2400" b="1" dirty="0">
                <a:latin typeface="Arial" pitchFamily="34" charset="0"/>
                <a:cs typeface="Arial" pitchFamily="34" charset="0"/>
              </a:rPr>
              <a:t>định kiến giới</a:t>
            </a:r>
            <a:r>
              <a:rPr lang="da-DK" sz="2400" b="1" dirty="0">
                <a:latin typeface="Arial" pitchFamily="34" charset="0"/>
                <a:cs typeface="Arial" pitchFamily="34" charset="0"/>
              </a:rPr>
              <a:t>, sự </a:t>
            </a:r>
            <a:r>
              <a:rPr lang="vi-VN" sz="2400" b="1" dirty="0">
                <a:latin typeface="Arial" pitchFamily="34" charset="0"/>
                <a:cs typeface="Arial" pitchFamily="34" charset="0"/>
              </a:rPr>
              <a:t>phân biệt đối xử về giới (</a:t>
            </a:r>
            <a:r>
              <a:rPr lang="da-DK" sz="2400" b="1" dirty="0">
                <a:latin typeface="Arial" pitchFamily="34" charset="0"/>
                <a:cs typeface="Arial" pitchFamily="34" charset="0"/>
              </a:rPr>
              <a:t>PBĐXVG</a:t>
            </a:r>
            <a:r>
              <a:rPr lang="vi-VN" sz="2400" b="1" dirty="0">
                <a:latin typeface="Arial" pitchFamily="34" charset="0"/>
                <a:cs typeface="Arial" pitchFamily="34" charset="0"/>
              </a:rPr>
              <a:t>)</a:t>
            </a:r>
            <a:r>
              <a:rPr lang="da-DK" sz="2400" b="1" dirty="0">
                <a:latin typeface="Arial" pitchFamily="34" charset="0"/>
                <a:cs typeface="Arial" pitchFamily="34" charset="0"/>
              </a:rPr>
              <a:t> để có biện pháp đáp ứng giới phù hợp</a:t>
            </a:r>
            <a:r>
              <a:rPr lang="vi-VN" sz="2400" b="1" dirty="0">
                <a:latin typeface="Arial" pitchFamily="34" charset="0"/>
                <a:cs typeface="Arial" pitchFamily="34" charset="0"/>
              </a:rPr>
              <a:t>, </a:t>
            </a:r>
            <a:r>
              <a:rPr lang="da-DK" sz="2400" b="1" dirty="0">
                <a:latin typeface="Arial" pitchFamily="34" charset="0"/>
                <a:cs typeface="Arial" pitchFamily="34" charset="0"/>
              </a:rPr>
              <a:t>thay đổi mối quan hệ giới tích cực và hình thành các hành vi thúc đẩy BĐG trong lớp/nhà trường.</a:t>
            </a:r>
            <a:endParaRPr lang="en-US" sz="2400" b="1" dirty="0">
              <a:latin typeface="Arial" pitchFamily="34" charset="0"/>
              <a:cs typeface="Arial" pitchFamily="34" charset="0"/>
            </a:endParaRPr>
          </a:p>
          <a:p>
            <a:pPr marL="457200" lvl="0" indent="-457200" algn="just">
              <a:buClr>
                <a:srgbClr val="0000FF"/>
              </a:buClr>
              <a:buFont typeface="Wingdings" pitchFamily="2" charset="2"/>
              <a:buChar char="Ü"/>
            </a:pPr>
            <a:r>
              <a:rPr lang="vi-VN" sz="2400" b="1" dirty="0">
                <a:latin typeface="Arial" pitchFamily="34" charset="0"/>
                <a:cs typeface="Arial" pitchFamily="34" charset="0"/>
              </a:rPr>
              <a:t>Xác định một số định hướng lồng ghép giới (</a:t>
            </a:r>
            <a:r>
              <a:rPr lang="da-DK" sz="2400" b="1" dirty="0">
                <a:latin typeface="Arial" pitchFamily="34" charset="0"/>
                <a:cs typeface="Arial" pitchFamily="34" charset="0"/>
              </a:rPr>
              <a:t>LGG</a:t>
            </a:r>
            <a:r>
              <a:rPr lang="vi-VN" sz="2400" b="1" dirty="0">
                <a:latin typeface="Arial" pitchFamily="34" charset="0"/>
                <a:cs typeface="Arial" pitchFamily="34" charset="0"/>
              </a:rPr>
              <a:t>)</a:t>
            </a:r>
            <a:r>
              <a:rPr lang="da-DK" sz="2400" b="1" dirty="0">
                <a:latin typeface="Arial" pitchFamily="34" charset="0"/>
                <a:cs typeface="Arial" pitchFamily="34" charset="0"/>
              </a:rPr>
              <a:t> trong QLGD HS của GVCN</a:t>
            </a:r>
            <a:r>
              <a:rPr lang="vi-VN" sz="2400" b="1" dirty="0">
                <a:latin typeface="Arial" pitchFamily="34" charset="0"/>
                <a:cs typeface="Arial" pitchFamily="34" charset="0"/>
              </a:rPr>
              <a:t>, </a:t>
            </a:r>
            <a:r>
              <a:rPr lang="da-DK" sz="2400" b="1" dirty="0">
                <a:latin typeface="Arial" pitchFamily="34" charset="0"/>
                <a:cs typeface="Arial" pitchFamily="34" charset="0"/>
              </a:rPr>
              <a:t>nhằm xây dựng môi trường họ</a:t>
            </a:r>
            <a:r>
              <a:rPr lang="vi-VN" sz="2400" b="1" dirty="0">
                <a:latin typeface="Arial" pitchFamily="34" charset="0"/>
                <a:cs typeface="Arial" pitchFamily="34" charset="0"/>
              </a:rPr>
              <a:t>c đường </a:t>
            </a:r>
            <a:r>
              <a:rPr lang="da-DK" sz="2400" b="1" dirty="0">
                <a:latin typeface="Arial" pitchFamily="34" charset="0"/>
                <a:cs typeface="Arial" pitchFamily="34" charset="0"/>
              </a:rPr>
              <a:t>an toàn, thân thiện, bình đẳng với mọi học sinh.</a:t>
            </a:r>
            <a:endParaRPr lang="en-US" sz="2400" b="1" dirty="0">
              <a:latin typeface="Arial" pitchFamily="34" charset="0"/>
              <a:cs typeface="Arial" pitchFamily="34" charset="0"/>
            </a:endParaRPr>
          </a:p>
          <a:p>
            <a:pPr marL="457200" indent="-457200" algn="just">
              <a:buClr>
                <a:srgbClr val="0000FF"/>
              </a:buClr>
              <a:buFont typeface="Wingdings" pitchFamily="2" charset="2"/>
              <a:buChar char="Ü"/>
            </a:pPr>
            <a:endParaRPr lang="en-US" altLang="en-US" sz="2800" dirty="0">
              <a:latin typeface="Arial" pitchFamily="34" charset="0"/>
              <a:cs typeface="Arial" pitchFamily="34" charset="0"/>
            </a:endParaRPr>
          </a:p>
        </p:txBody>
      </p:sp>
    </p:spTree>
    <p:extLst>
      <p:ext uri="{BB962C8B-B14F-4D97-AF65-F5344CB8AC3E}">
        <p14:creationId xmlns:p14="http://schemas.microsoft.com/office/powerpoint/2010/main" val="133241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arn(inVertic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arn(inVertical)">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arn(inVertical)">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arn(inVertical)">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lstStyle/>
          <a:p>
            <a:pPr marL="457200" indent="-457200">
              <a:buClr>
                <a:srgbClr val="0000FF"/>
              </a:buClr>
              <a:buFont typeface="Wingdings 2" pitchFamily="18" charset="2"/>
              <a:buChar char="E"/>
            </a:pPr>
            <a:r>
              <a:rPr lang="en-US" sz="2800" b="1" i="1">
                <a:solidFill>
                  <a:srgbClr val="0000FF"/>
                </a:solidFill>
                <a:latin typeface="Arial" pitchFamily="34" charset="0"/>
                <a:cs typeface="Arial" pitchFamily="34" charset="0"/>
              </a:rPr>
              <a:t>Sau khi xem xong clip, bạn hãy suy ngẫm các câu hỏi dưới đây :</a:t>
            </a:r>
          </a:p>
          <a:p>
            <a:pPr marL="457200" indent="-457200">
              <a:buFont typeface="Calibri" pitchFamily="34" charset="0"/>
              <a:buAutoNum type="arabicPeriod"/>
            </a:pPr>
            <a:r>
              <a:rPr lang="en-US" sz="2800">
                <a:latin typeface="Arial" pitchFamily="34" charset="0"/>
                <a:cs typeface="Arial" pitchFamily="34" charset="0"/>
              </a:rPr>
              <a:t>Trong clip mô tả người vợ/con gái và Người chồng/con trai như thế nào? Vì sao lại như vậy?</a:t>
            </a:r>
          </a:p>
          <a:p>
            <a:pPr marL="457200" indent="-457200">
              <a:buFont typeface="Calibri" pitchFamily="34" charset="0"/>
              <a:buAutoNum type="arabicPeriod"/>
            </a:pPr>
            <a:r>
              <a:rPr lang="en-US" sz="2800">
                <a:latin typeface="Arial" pitchFamily="34" charset="0"/>
                <a:cs typeface="Arial" pitchFamily="34" charset="0"/>
              </a:rPr>
              <a:t>Nếu giấc mơ về phân công lao động này không thành hiện thực thì nó có thể dẫn đến những hệ quả gì?</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228600" y="990600"/>
            <a:ext cx="8686800" cy="5867400"/>
          </a:xfrm>
        </p:spPr>
        <p:txBody>
          <a:bodyPr/>
          <a:lstStyle/>
          <a:p>
            <a:pPr>
              <a:buFont typeface="Wingdings" pitchFamily="2" charset="2"/>
              <a:buChar char="v"/>
            </a:pPr>
            <a:r>
              <a:rPr lang="en-US" sz="2800" b="1" i="1" dirty="0" err="1">
                <a:solidFill>
                  <a:srgbClr val="0000FF"/>
                </a:solidFill>
              </a:rPr>
              <a:t>Vai</a:t>
            </a:r>
            <a:r>
              <a:rPr lang="en-US" sz="2800" b="1" i="1" dirty="0">
                <a:solidFill>
                  <a:srgbClr val="0000FF"/>
                </a:solidFill>
              </a:rPr>
              <a:t> </a:t>
            </a:r>
            <a:r>
              <a:rPr lang="en-US" sz="2800" b="1" i="1" dirty="0" err="1">
                <a:solidFill>
                  <a:srgbClr val="0000FF"/>
                </a:solidFill>
              </a:rPr>
              <a:t>trò</a:t>
            </a:r>
            <a:r>
              <a:rPr lang="en-US" sz="2800" b="1" i="1" dirty="0">
                <a:solidFill>
                  <a:srgbClr val="0000FF"/>
                </a:solidFill>
              </a:rPr>
              <a:t> </a:t>
            </a:r>
            <a:r>
              <a:rPr lang="en-US" sz="2800" b="1" i="1" dirty="0" err="1">
                <a:solidFill>
                  <a:srgbClr val="0000FF"/>
                </a:solidFill>
              </a:rPr>
              <a:t>giới</a:t>
            </a:r>
            <a:r>
              <a:rPr lang="en-US" sz="2800" b="1" i="1" dirty="0">
                <a:solidFill>
                  <a:srgbClr val="0000FF"/>
                </a:solidFill>
              </a:rPr>
              <a:t> </a:t>
            </a:r>
            <a:r>
              <a:rPr lang="en-US" sz="2800" b="1" i="1" dirty="0" err="1"/>
              <a:t>là</a:t>
            </a:r>
            <a:r>
              <a:rPr lang="en-US" sz="2800" b="1" i="1" dirty="0"/>
              <a:t> </a:t>
            </a:r>
            <a:r>
              <a:rPr lang="en-US" sz="2800" b="1" i="1" dirty="0" err="1"/>
              <a:t>những</a:t>
            </a:r>
            <a:r>
              <a:rPr lang="en-US" sz="2800" b="1" i="1" dirty="0"/>
              <a:t> </a:t>
            </a:r>
            <a:r>
              <a:rPr lang="en-US" sz="2800" b="1" i="1" dirty="0" err="1"/>
              <a:t>hoạt</a:t>
            </a:r>
            <a:r>
              <a:rPr lang="en-US" sz="2800" b="1" i="1" dirty="0"/>
              <a:t> </a:t>
            </a:r>
            <a:r>
              <a:rPr lang="en-US" sz="2800" b="1" i="1" dirty="0" err="1"/>
              <a:t>động</a:t>
            </a:r>
            <a:r>
              <a:rPr lang="en-US" sz="2800" b="1" i="1" dirty="0"/>
              <a:t> </a:t>
            </a:r>
            <a:r>
              <a:rPr lang="en-US" sz="2800" b="1" i="1" dirty="0" err="1"/>
              <a:t>mà</a:t>
            </a:r>
            <a:r>
              <a:rPr lang="en-US" sz="2800" b="1" i="1" dirty="0"/>
              <a:t> PN&amp;NG </a:t>
            </a:r>
            <a:r>
              <a:rPr lang="en-US" sz="2800" b="1" i="1" dirty="0" err="1"/>
              <a:t>được</a:t>
            </a:r>
            <a:r>
              <a:rPr lang="en-US" sz="2800" b="1" i="1" dirty="0"/>
              <a:t> </a:t>
            </a:r>
            <a:r>
              <a:rPr lang="en-US" sz="2800" b="1" i="1" dirty="0" err="1"/>
              <a:t>kỳ</a:t>
            </a:r>
            <a:r>
              <a:rPr lang="en-US" sz="2800" b="1" i="1" dirty="0"/>
              <a:t> </a:t>
            </a:r>
            <a:r>
              <a:rPr lang="en-US" sz="2800" b="1" i="1" dirty="0" err="1"/>
              <a:t>vọng</a:t>
            </a:r>
            <a:r>
              <a:rPr lang="en-US" sz="2800" b="1" i="1" dirty="0"/>
              <a:t> </a:t>
            </a:r>
            <a:r>
              <a:rPr lang="en-US" sz="2800" b="1" i="1" dirty="0" err="1"/>
              <a:t>thực</a:t>
            </a:r>
            <a:r>
              <a:rPr lang="en-US" sz="2800" b="1" i="1" dirty="0"/>
              <a:t> </a:t>
            </a:r>
            <a:r>
              <a:rPr lang="en-US" sz="2800" b="1" i="1" dirty="0" err="1"/>
              <a:t>hiện</a:t>
            </a:r>
            <a:r>
              <a:rPr lang="en-US" sz="2800" b="1" i="1" dirty="0"/>
              <a:t> </a:t>
            </a:r>
            <a:r>
              <a:rPr lang="en-US" sz="2800" b="1" i="1" dirty="0" err="1"/>
              <a:t>trong</a:t>
            </a:r>
            <a:r>
              <a:rPr lang="en-US" sz="2800" b="1" i="1" dirty="0"/>
              <a:t> </a:t>
            </a:r>
            <a:r>
              <a:rPr lang="en-US" sz="2800" b="1" i="1" dirty="0" err="1"/>
              <a:t>gia</a:t>
            </a:r>
            <a:r>
              <a:rPr lang="en-US" sz="2800" b="1" i="1" dirty="0"/>
              <a:t> </a:t>
            </a:r>
            <a:r>
              <a:rPr lang="en-US" sz="2800" b="1" i="1" dirty="0" err="1"/>
              <a:t>đình</a:t>
            </a:r>
            <a:r>
              <a:rPr lang="en-US" sz="2800" b="1" i="1" dirty="0"/>
              <a:t> hay </a:t>
            </a:r>
            <a:r>
              <a:rPr lang="en-US" sz="2800" b="1" i="1" dirty="0" err="1"/>
              <a:t>cộng</a:t>
            </a:r>
            <a:r>
              <a:rPr lang="en-US" sz="2800" b="1" i="1" dirty="0"/>
              <a:t> </a:t>
            </a:r>
            <a:r>
              <a:rPr lang="en-US" sz="2800" b="1" i="1" dirty="0" err="1"/>
              <a:t>đồng</a:t>
            </a:r>
            <a:endParaRPr lang="en-US" sz="2800" b="1" i="1" dirty="0"/>
          </a:p>
          <a:p>
            <a:pPr>
              <a:buFont typeface="Wingdings" pitchFamily="2" charset="2"/>
              <a:buChar char="v"/>
            </a:pPr>
            <a:r>
              <a:rPr lang="en-US" sz="2400" b="1" dirty="0" err="1">
                <a:latin typeface="Arial" pitchFamily="34" charset="0"/>
                <a:cs typeface="Arial" pitchFamily="34" charset="0"/>
              </a:rPr>
              <a:t>Có</a:t>
            </a:r>
            <a:r>
              <a:rPr lang="en-US" sz="2400" b="1" dirty="0">
                <a:latin typeface="Arial" pitchFamily="34" charset="0"/>
                <a:cs typeface="Arial" pitchFamily="34" charset="0"/>
              </a:rPr>
              <a:t> </a:t>
            </a:r>
            <a:r>
              <a:rPr lang="en-US" sz="2400" b="1" dirty="0" err="1">
                <a:latin typeface="Arial" pitchFamily="34" charset="0"/>
                <a:cs typeface="Arial" pitchFamily="34" charset="0"/>
              </a:rPr>
              <a:t>ba</a:t>
            </a:r>
            <a:r>
              <a:rPr lang="en-US" sz="2400" b="1" dirty="0">
                <a:latin typeface="Arial" pitchFamily="34" charset="0"/>
                <a:cs typeface="Arial" pitchFamily="34" charset="0"/>
              </a:rPr>
              <a:t> </a:t>
            </a:r>
            <a:r>
              <a:rPr lang="en-US" sz="2400" b="1" dirty="0" err="1">
                <a:latin typeface="Arial" pitchFamily="34" charset="0"/>
                <a:cs typeface="Arial" pitchFamily="34" charset="0"/>
              </a:rPr>
              <a:t>loại</a:t>
            </a:r>
            <a:r>
              <a:rPr lang="en-US" sz="2400" b="1" dirty="0">
                <a:latin typeface="Arial" pitchFamily="34" charset="0"/>
                <a:cs typeface="Arial" pitchFamily="34" charset="0"/>
              </a:rPr>
              <a:t> </a:t>
            </a:r>
            <a:r>
              <a:rPr lang="en-US" sz="2400" b="1" dirty="0" err="1">
                <a:latin typeface="Arial" pitchFamily="34" charset="0"/>
                <a:cs typeface="Arial" pitchFamily="34" charset="0"/>
              </a:rPr>
              <a:t>vai</a:t>
            </a:r>
            <a:r>
              <a:rPr lang="en-US" sz="2400" b="1" dirty="0">
                <a:latin typeface="Arial" pitchFamily="34" charset="0"/>
                <a:cs typeface="Arial" pitchFamily="34" charset="0"/>
              </a:rPr>
              <a:t> </a:t>
            </a:r>
            <a:r>
              <a:rPr lang="en-US" sz="2400" b="1" dirty="0" err="1">
                <a:latin typeface="Arial" pitchFamily="34" charset="0"/>
                <a:cs typeface="Arial" pitchFamily="34" charset="0"/>
              </a:rPr>
              <a:t>trò</a:t>
            </a:r>
            <a:r>
              <a:rPr lang="en-US" sz="2400" b="1" dirty="0">
                <a:latin typeface="Arial" pitchFamily="34" charset="0"/>
                <a:cs typeface="Arial" pitchFamily="34" charset="0"/>
              </a:rPr>
              <a:t> </a:t>
            </a:r>
            <a:r>
              <a:rPr lang="en-US" sz="2400" b="1" dirty="0" err="1">
                <a:latin typeface="Arial" pitchFamily="34" charset="0"/>
                <a:cs typeface="Arial" pitchFamily="34" charset="0"/>
              </a:rPr>
              <a:t>giới</a:t>
            </a:r>
            <a:r>
              <a:rPr lang="en-US" sz="2400" b="1" dirty="0">
                <a:latin typeface="Arial" pitchFamily="34" charset="0"/>
                <a:cs typeface="Arial" pitchFamily="34" charset="0"/>
              </a:rPr>
              <a:t>:</a:t>
            </a:r>
          </a:p>
          <a:p>
            <a:pPr>
              <a:buFont typeface="Wingdings" pitchFamily="2" charset="2"/>
              <a:buChar char="§"/>
            </a:pPr>
            <a:r>
              <a:rPr lang="en-US" sz="2400" b="1" i="1" dirty="0" err="1">
                <a:latin typeface="Arial" pitchFamily="34" charset="0"/>
                <a:cs typeface="Arial" pitchFamily="34" charset="0"/>
              </a:rPr>
              <a:t>Vai</a:t>
            </a:r>
            <a:r>
              <a:rPr lang="en-US" sz="2400" b="1" i="1" dirty="0">
                <a:latin typeface="Arial" pitchFamily="34" charset="0"/>
                <a:cs typeface="Arial" pitchFamily="34" charset="0"/>
              </a:rPr>
              <a:t> </a:t>
            </a:r>
            <a:r>
              <a:rPr lang="en-US" sz="2400" b="1" i="1" dirty="0" err="1">
                <a:latin typeface="Arial" pitchFamily="34" charset="0"/>
                <a:cs typeface="Arial" pitchFamily="34" charset="0"/>
              </a:rPr>
              <a:t>trò</a:t>
            </a:r>
            <a:r>
              <a:rPr lang="en-US" sz="2400" b="1" i="1" dirty="0">
                <a:latin typeface="Arial" pitchFamily="34" charset="0"/>
                <a:cs typeface="Arial" pitchFamily="34" charset="0"/>
              </a:rPr>
              <a:t> </a:t>
            </a:r>
            <a:r>
              <a:rPr lang="en-US" sz="2400" b="1" i="1" dirty="0" err="1">
                <a:latin typeface="Arial" pitchFamily="34" charset="0"/>
                <a:cs typeface="Arial" pitchFamily="34" charset="0"/>
              </a:rPr>
              <a:t>sản</a:t>
            </a:r>
            <a:r>
              <a:rPr lang="en-US" sz="2400" b="1" i="1" dirty="0">
                <a:latin typeface="Arial" pitchFamily="34" charset="0"/>
                <a:cs typeface="Arial" pitchFamily="34" charset="0"/>
              </a:rPr>
              <a:t> </a:t>
            </a:r>
            <a:r>
              <a:rPr lang="en-US" sz="2400" b="1" i="1" dirty="0" err="1">
                <a:latin typeface="Arial" pitchFamily="34" charset="0"/>
                <a:cs typeface="Arial" pitchFamily="34" charset="0"/>
              </a:rPr>
              <a:t>xuất</a:t>
            </a:r>
            <a:r>
              <a:rPr lang="en-US" sz="2400" dirty="0">
                <a:latin typeface="Arial" pitchFamily="34" charset="0"/>
                <a:cs typeface="Arial" pitchFamily="34" charset="0"/>
              </a:rPr>
              <a:t> </a:t>
            </a:r>
            <a:r>
              <a:rPr lang="en-US" sz="2400" dirty="0" err="1">
                <a:latin typeface="Arial" pitchFamily="34" charset="0"/>
                <a:cs typeface="Arial" pitchFamily="34" charset="0"/>
              </a:rPr>
              <a:t>bao</a:t>
            </a:r>
            <a:r>
              <a:rPr lang="en-US" sz="2400" dirty="0">
                <a:latin typeface="Arial" pitchFamily="34" charset="0"/>
                <a:cs typeface="Arial" pitchFamily="34" charset="0"/>
              </a:rPr>
              <a:t> </a:t>
            </a:r>
            <a:r>
              <a:rPr lang="en-US" sz="2400" dirty="0" err="1">
                <a:latin typeface="Arial" pitchFamily="34" charset="0"/>
                <a:cs typeface="Arial" pitchFamily="34" charset="0"/>
              </a:rPr>
              <a:t>gồm</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nhằm</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 </a:t>
            </a:r>
            <a:r>
              <a:rPr lang="en-US" sz="2400" dirty="0" err="1">
                <a:latin typeface="Arial" pitchFamily="34" charset="0"/>
                <a:cs typeface="Arial" pitchFamily="34" charset="0"/>
              </a:rPr>
              <a:t>thu</a:t>
            </a:r>
            <a:r>
              <a:rPr lang="en-US" sz="2400" dirty="0">
                <a:latin typeface="Arial" pitchFamily="34" charset="0"/>
                <a:cs typeface="Arial" pitchFamily="34" charset="0"/>
              </a:rPr>
              <a:t> </a:t>
            </a:r>
            <a:r>
              <a:rPr lang="en-US" sz="2400" dirty="0" err="1">
                <a:latin typeface="Arial" pitchFamily="34" charset="0"/>
                <a:cs typeface="Arial" pitchFamily="34" charset="0"/>
              </a:rPr>
              <a:t>nhập</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sự</a:t>
            </a:r>
            <a:r>
              <a:rPr lang="en-US" sz="2400" dirty="0">
                <a:latin typeface="Arial" pitchFamily="34" charset="0"/>
                <a:cs typeface="Arial" pitchFamily="34" charset="0"/>
              </a:rPr>
              <a:t> </a:t>
            </a:r>
            <a:r>
              <a:rPr lang="en-US" sz="2400" dirty="0" err="1">
                <a:latin typeface="Arial" pitchFamily="34" charset="0"/>
                <a:cs typeface="Arial" pitchFamily="34" charset="0"/>
              </a:rPr>
              <a:t>thịnh</a:t>
            </a:r>
            <a:r>
              <a:rPr lang="en-US" sz="2400" dirty="0">
                <a:latin typeface="Arial" pitchFamily="34" charset="0"/>
                <a:cs typeface="Arial" pitchFamily="34" charset="0"/>
              </a:rPr>
              <a:t> </a:t>
            </a:r>
            <a:r>
              <a:rPr lang="en-US" sz="2400" dirty="0" err="1">
                <a:latin typeface="Arial" pitchFamily="34" charset="0"/>
                <a:cs typeface="Arial" pitchFamily="34" charset="0"/>
              </a:rPr>
              <a:t>vượng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phát</a:t>
            </a:r>
            <a:r>
              <a:rPr lang="en-US" sz="2400" dirty="0">
                <a:latin typeface="Arial" pitchFamily="34" charset="0"/>
                <a:cs typeface="Arial" pitchFamily="34" charset="0"/>
              </a:rPr>
              <a:t> </a:t>
            </a:r>
            <a:r>
              <a:rPr lang="en-US" sz="2400" dirty="0" err="1">
                <a:latin typeface="Arial" pitchFamily="34" charset="0"/>
                <a:cs typeface="Arial" pitchFamily="34" charset="0"/>
              </a:rPr>
              <a:t>triển</a:t>
            </a:r>
            <a:r>
              <a:rPr lang="en-US" sz="2400" dirty="0">
                <a:latin typeface="Arial" pitchFamily="34" charset="0"/>
                <a:cs typeface="Arial" pitchFamily="34" charset="0"/>
              </a:rPr>
              <a:t> </a:t>
            </a:r>
            <a:r>
              <a:rPr lang="en-US" sz="2400" dirty="0" err="1">
                <a:latin typeface="Arial" pitchFamily="34" charset="0"/>
                <a:cs typeface="Arial" pitchFamily="34" charset="0"/>
              </a:rPr>
              <a:t>kinh</a:t>
            </a:r>
            <a:r>
              <a:rPr lang="en-US" sz="2400" dirty="0">
                <a:latin typeface="Arial" pitchFamily="34" charset="0"/>
                <a:cs typeface="Arial" pitchFamily="34" charset="0"/>
              </a:rPr>
              <a:t> </a:t>
            </a:r>
            <a:r>
              <a:rPr lang="en-US" sz="2400" dirty="0" err="1">
                <a:latin typeface="Arial" pitchFamily="34" charset="0"/>
                <a:cs typeface="Arial" pitchFamily="34" charset="0"/>
              </a:rPr>
              <a:t>tế</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GĐ&amp;XH. </a:t>
            </a:r>
            <a:r>
              <a:rPr lang="en-US" sz="2000" dirty="0" err="1">
                <a:latin typeface="Arial" pitchFamily="34" charset="0"/>
                <a:cs typeface="Arial" pitchFamily="34" charset="0"/>
              </a:rPr>
              <a:t>Ví</a:t>
            </a:r>
            <a:r>
              <a:rPr lang="en-US" sz="2000" dirty="0">
                <a:latin typeface="Arial" pitchFamily="34" charset="0"/>
                <a:cs typeface="Arial" pitchFamily="34" charset="0"/>
              </a:rPr>
              <a:t> </a:t>
            </a:r>
            <a:r>
              <a:rPr lang="en-US" sz="2000" dirty="0" err="1">
                <a:latin typeface="Arial" pitchFamily="34" charset="0"/>
                <a:cs typeface="Arial" pitchFamily="34" charset="0"/>
              </a:rPr>
              <a:t>dụ</a:t>
            </a:r>
            <a:r>
              <a:rPr lang="en-US" sz="2000" dirty="0">
                <a:latin typeface="Arial" pitchFamily="34" charset="0"/>
                <a:cs typeface="Arial" pitchFamily="34" charset="0"/>
              </a:rPr>
              <a:t>: </a:t>
            </a:r>
            <a:r>
              <a:rPr lang="en-US" sz="2000" dirty="0" err="1">
                <a:latin typeface="Arial" pitchFamily="34" charset="0"/>
                <a:cs typeface="Arial" pitchFamily="34" charset="0"/>
              </a:rPr>
              <a:t>đi</a:t>
            </a:r>
            <a:r>
              <a:rPr lang="en-US" sz="2000" dirty="0">
                <a:latin typeface="Arial" pitchFamily="34" charset="0"/>
                <a:cs typeface="Arial" pitchFamily="34" charset="0"/>
              </a:rPr>
              <a:t> </a:t>
            </a:r>
            <a:r>
              <a:rPr lang="en-US" sz="2000" dirty="0" err="1">
                <a:latin typeface="Arial" pitchFamily="34" charset="0"/>
                <a:cs typeface="Arial" pitchFamily="34" charset="0"/>
              </a:rPr>
              <a:t>cày</a:t>
            </a:r>
            <a:r>
              <a:rPr lang="en-US" sz="2000" dirty="0">
                <a:latin typeface="Arial" pitchFamily="34" charset="0"/>
                <a:cs typeface="Arial" pitchFamily="34" charset="0"/>
              </a:rPr>
              <a:t>, </a:t>
            </a:r>
            <a:r>
              <a:rPr lang="en-US" sz="2000" dirty="0" err="1">
                <a:latin typeface="Arial" pitchFamily="34" charset="0"/>
                <a:cs typeface="Arial" pitchFamily="34" charset="0"/>
              </a:rPr>
              <a:t>cấy</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nhân</a:t>
            </a:r>
            <a:r>
              <a:rPr lang="en-US" sz="2000" dirty="0">
                <a:latin typeface="Arial" pitchFamily="34" charset="0"/>
                <a:cs typeface="Arial" pitchFamily="34" charset="0"/>
              </a:rPr>
              <a:t>, </a:t>
            </a:r>
            <a:r>
              <a:rPr lang="en-US" sz="2000" dirty="0" err="1">
                <a:latin typeface="Arial" pitchFamily="34" charset="0"/>
                <a:cs typeface="Arial" pitchFamily="34" charset="0"/>
              </a:rPr>
              <a:t>kinh</a:t>
            </a:r>
            <a:r>
              <a:rPr lang="en-US" sz="2000" dirty="0">
                <a:latin typeface="Arial" pitchFamily="34" charset="0"/>
                <a:cs typeface="Arial" pitchFamily="34" charset="0"/>
              </a:rPr>
              <a:t> </a:t>
            </a:r>
            <a:r>
              <a:rPr lang="en-US" sz="2000" dirty="0" err="1">
                <a:latin typeface="Arial" pitchFamily="34" charset="0"/>
                <a:cs typeface="Arial" pitchFamily="34" charset="0"/>
              </a:rPr>
              <a:t>doanh</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chức</a:t>
            </a:r>
            <a:r>
              <a:rPr lang="en-US" sz="2000" dirty="0">
                <a:latin typeface="Arial" pitchFamily="34" charset="0"/>
                <a:cs typeface="Arial" pitchFamily="34" charset="0"/>
              </a:rPr>
              <a:t>, vv..</a:t>
            </a:r>
          </a:p>
          <a:p>
            <a:pPr>
              <a:buFont typeface="Wingdings" pitchFamily="2" charset="2"/>
              <a:buChar char="§"/>
            </a:pPr>
            <a:r>
              <a:rPr lang="en-US" sz="2400" b="1" i="1" dirty="0" err="1">
                <a:latin typeface="Arial" pitchFamily="34" charset="0"/>
                <a:cs typeface="Arial" pitchFamily="34" charset="0"/>
              </a:rPr>
              <a:t>Vai</a:t>
            </a:r>
            <a:r>
              <a:rPr lang="en-US" sz="2400" b="1" i="1" dirty="0">
                <a:latin typeface="Arial" pitchFamily="34" charset="0"/>
                <a:cs typeface="Arial" pitchFamily="34" charset="0"/>
              </a:rPr>
              <a:t> </a:t>
            </a:r>
            <a:r>
              <a:rPr lang="en-US" sz="2400" b="1" i="1" dirty="0" err="1">
                <a:latin typeface="Arial" pitchFamily="34" charset="0"/>
                <a:cs typeface="Arial" pitchFamily="34" charset="0"/>
              </a:rPr>
              <a:t>trò</a:t>
            </a:r>
            <a:r>
              <a:rPr lang="en-US" sz="2400" b="1" i="1" dirty="0">
                <a:latin typeface="Arial" pitchFamily="34" charset="0"/>
                <a:cs typeface="Arial" pitchFamily="34" charset="0"/>
              </a:rPr>
              <a:t> </a:t>
            </a:r>
            <a:r>
              <a:rPr lang="en-US" sz="2400" b="1" i="1" dirty="0" err="1">
                <a:latin typeface="Arial" pitchFamily="34" charset="0"/>
                <a:cs typeface="Arial" pitchFamily="34" charset="0"/>
              </a:rPr>
              <a:t>gia</a:t>
            </a:r>
            <a:r>
              <a:rPr lang="en-US" sz="2400" b="1" i="1" dirty="0">
                <a:latin typeface="Arial" pitchFamily="34" charset="0"/>
                <a:cs typeface="Arial" pitchFamily="34" charset="0"/>
              </a:rPr>
              <a:t> </a:t>
            </a:r>
            <a:r>
              <a:rPr lang="en-US" sz="2400" b="1" i="1" dirty="0" err="1">
                <a:latin typeface="Arial" pitchFamily="34" charset="0"/>
                <a:cs typeface="Arial" pitchFamily="34" charset="0"/>
              </a:rPr>
              <a:t>đình</a:t>
            </a:r>
            <a:r>
              <a:rPr lang="en-US" sz="2400" dirty="0">
                <a:latin typeface="Arial" pitchFamily="34" charset="0"/>
                <a:cs typeface="Arial" pitchFamily="34" charset="0"/>
              </a:rPr>
              <a:t> </a:t>
            </a:r>
            <a:r>
              <a:rPr lang="en-US" sz="2400" dirty="0" err="1">
                <a:latin typeface="Arial" pitchFamily="34" charset="0"/>
                <a:cs typeface="Arial" pitchFamily="34" charset="0"/>
              </a:rPr>
              <a:t>bao</a:t>
            </a:r>
            <a:r>
              <a:rPr lang="en-US" sz="2400" dirty="0">
                <a:latin typeface="Arial" pitchFamily="34" charset="0"/>
                <a:cs typeface="Arial" pitchFamily="34" charset="0"/>
              </a:rPr>
              <a:t> </a:t>
            </a:r>
            <a:r>
              <a:rPr lang="en-US" sz="2400" dirty="0" err="1">
                <a:latin typeface="Arial" pitchFamily="34" charset="0"/>
                <a:cs typeface="Arial" pitchFamily="34" charset="0"/>
              </a:rPr>
              <a:t>gồm</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a:t>
            </a:r>
            <a:r>
              <a:rPr lang="en-US" sz="2400" dirty="0" err="1">
                <a:latin typeface="Arial" pitchFamily="34" charset="0"/>
                <a:cs typeface="Arial" pitchFamily="34" charset="0"/>
              </a:rPr>
              <a:t>duy</a:t>
            </a:r>
            <a:r>
              <a:rPr lang="en-US" sz="2400" dirty="0">
                <a:latin typeface="Arial" pitchFamily="34" charset="0"/>
                <a:cs typeface="Arial" pitchFamily="34" charset="0"/>
              </a:rPr>
              <a:t> </a:t>
            </a:r>
            <a:r>
              <a:rPr lang="en-US" sz="2400" dirty="0" err="1">
                <a:latin typeface="Arial" pitchFamily="34" charset="0"/>
                <a:cs typeface="Arial" pitchFamily="34" charset="0"/>
              </a:rPr>
              <a:t>trì</a:t>
            </a:r>
            <a:r>
              <a:rPr lang="en-US" sz="2400" dirty="0">
                <a:latin typeface="Arial" pitchFamily="34" charset="0"/>
                <a:cs typeface="Arial" pitchFamily="34" charset="0"/>
              </a:rPr>
              <a:t> </a:t>
            </a:r>
            <a:r>
              <a:rPr lang="en-US" sz="2400" dirty="0" err="1">
                <a:latin typeface="Arial" pitchFamily="34" charset="0"/>
                <a:cs typeface="Arial" pitchFamily="34" charset="0"/>
              </a:rPr>
              <a:t>nòi</a:t>
            </a:r>
            <a:r>
              <a:rPr lang="en-US" sz="2400" dirty="0">
                <a:latin typeface="Arial" pitchFamily="34" charset="0"/>
                <a:cs typeface="Arial" pitchFamily="34" charset="0"/>
              </a:rPr>
              <a:t> </a:t>
            </a:r>
            <a:r>
              <a:rPr lang="en-US" sz="2400" dirty="0" err="1">
                <a:latin typeface="Arial" pitchFamily="34" charset="0"/>
                <a:cs typeface="Arial" pitchFamily="34" charset="0"/>
              </a:rPr>
              <a:t>giống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chăm</a:t>
            </a:r>
            <a:r>
              <a:rPr lang="en-US" sz="2400" dirty="0">
                <a:latin typeface="Arial" pitchFamily="34" charset="0"/>
                <a:cs typeface="Arial" pitchFamily="34" charset="0"/>
              </a:rPr>
              <a:t> </a:t>
            </a:r>
            <a:r>
              <a:rPr lang="en-US" sz="2400" dirty="0" err="1">
                <a:latin typeface="Arial" pitchFamily="34" charset="0"/>
                <a:cs typeface="Arial" pitchFamily="34" charset="0"/>
              </a:rPr>
              <a:t>sóc</a:t>
            </a:r>
            <a:r>
              <a:rPr lang="en-US" sz="2400" dirty="0">
                <a:latin typeface="Arial" pitchFamily="34" charset="0"/>
                <a:cs typeface="Arial" pitchFamily="34" charset="0"/>
              </a:rPr>
              <a:t>, </a:t>
            </a:r>
            <a:r>
              <a:rPr lang="en-US" sz="2400" dirty="0" err="1">
                <a:latin typeface="Arial" pitchFamily="34" charset="0"/>
                <a:cs typeface="Arial" pitchFamily="34" charset="0"/>
              </a:rPr>
              <a:t>tái</a:t>
            </a:r>
            <a:r>
              <a:rPr lang="en-US" sz="2400" dirty="0">
                <a:latin typeface="Arial" pitchFamily="34" charset="0"/>
                <a:cs typeface="Arial" pitchFamily="34" charset="0"/>
              </a:rPr>
              <a:t> </a:t>
            </a:r>
            <a:r>
              <a:rPr lang="en-US" sz="2400" dirty="0" err="1">
                <a:latin typeface="Arial" pitchFamily="34" charset="0"/>
                <a:cs typeface="Arial" pitchFamily="34" charset="0"/>
              </a:rPr>
              <a:t>tạo</a:t>
            </a:r>
            <a:r>
              <a:rPr lang="en-US" sz="2400" dirty="0">
                <a:latin typeface="Arial" pitchFamily="34" charset="0"/>
                <a:cs typeface="Arial" pitchFamily="34" charset="0"/>
              </a:rPr>
              <a:t> </a:t>
            </a:r>
            <a:r>
              <a:rPr lang="en-US" sz="2400" dirty="0" err="1">
                <a:latin typeface="Arial" pitchFamily="34" charset="0"/>
                <a:cs typeface="Arial" pitchFamily="34" charset="0"/>
              </a:rPr>
              <a:t>sức</a:t>
            </a:r>
            <a:r>
              <a:rPr lang="en-US" sz="2400" dirty="0">
                <a:latin typeface="Arial" pitchFamily="34" charset="0"/>
                <a:cs typeface="Arial" pitchFamily="34" charset="0"/>
              </a:rPr>
              <a:t> </a:t>
            </a:r>
            <a:r>
              <a:rPr lang="en-US" sz="2400" dirty="0" err="1">
                <a:latin typeface="Arial" pitchFamily="34" charset="0"/>
                <a:cs typeface="Arial" pitchFamily="34" charset="0"/>
              </a:rPr>
              <a:t>lao</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000" dirty="0" err="1">
                <a:latin typeface="Arial" pitchFamily="34" charset="0"/>
                <a:cs typeface="Arial" pitchFamily="34" charset="0"/>
              </a:rPr>
              <a:t>Ví</a:t>
            </a:r>
            <a:r>
              <a:rPr lang="en-US" sz="2000" dirty="0">
                <a:latin typeface="Arial" pitchFamily="34" charset="0"/>
                <a:cs typeface="Arial" pitchFamily="34" charset="0"/>
              </a:rPr>
              <a:t> </a:t>
            </a:r>
            <a:r>
              <a:rPr lang="en-US" sz="2000" dirty="0" err="1">
                <a:latin typeface="Arial" pitchFamily="34" charset="0"/>
                <a:cs typeface="Arial" pitchFamily="34" charset="0"/>
              </a:rPr>
              <a:t>dụ</a:t>
            </a:r>
            <a:r>
              <a:rPr lang="en-US" sz="2000" dirty="0">
                <a:latin typeface="Arial" pitchFamily="34" charset="0"/>
                <a:cs typeface="Arial" pitchFamily="34" charset="0"/>
              </a:rPr>
              <a:t>: </a:t>
            </a:r>
            <a:r>
              <a:rPr lang="en-US" sz="2000" dirty="0" err="1">
                <a:latin typeface="Arial" pitchFamily="34" charset="0"/>
                <a:cs typeface="Arial" pitchFamily="34" charset="0"/>
              </a:rPr>
              <a:t>sinh</a:t>
            </a:r>
            <a:r>
              <a:rPr lang="en-US" sz="2000" dirty="0">
                <a:latin typeface="Arial" pitchFamily="34" charset="0"/>
                <a:cs typeface="Arial" pitchFamily="34" charset="0"/>
              </a:rPr>
              <a:t> con, </a:t>
            </a:r>
            <a:r>
              <a:rPr lang="en-US" sz="2000" dirty="0" err="1">
                <a:latin typeface="Arial" pitchFamily="34" charset="0"/>
                <a:cs typeface="Arial" pitchFamily="34" charset="0"/>
              </a:rPr>
              <a:t>nuôi</a:t>
            </a:r>
            <a:r>
              <a:rPr lang="en-US" sz="2000" dirty="0">
                <a:latin typeface="Arial" pitchFamily="34" charset="0"/>
                <a:cs typeface="Arial" pitchFamily="34" charset="0"/>
              </a:rPr>
              <a:t> </a:t>
            </a:r>
            <a:r>
              <a:rPr lang="en-US" sz="2000" dirty="0" err="1">
                <a:latin typeface="Arial" pitchFamily="34" charset="0"/>
                <a:cs typeface="Arial" pitchFamily="34" charset="0"/>
              </a:rPr>
              <a:t>dạy</a:t>
            </a:r>
            <a:r>
              <a:rPr lang="en-US" sz="2000" dirty="0">
                <a:latin typeface="Arial" pitchFamily="34" charset="0"/>
                <a:cs typeface="Arial" pitchFamily="34" charset="0"/>
              </a:rPr>
              <a:t> con </a:t>
            </a:r>
            <a:r>
              <a:rPr lang="en-US" sz="2000" dirty="0" err="1">
                <a:latin typeface="Arial" pitchFamily="34" charset="0"/>
                <a:cs typeface="Arial" pitchFamily="34" charset="0"/>
              </a:rPr>
              <a:t>cái</a:t>
            </a:r>
            <a:r>
              <a:rPr lang="en-US" sz="2000" dirty="0">
                <a:latin typeface="Arial" pitchFamily="34" charset="0"/>
                <a:cs typeface="Arial" pitchFamily="34" charset="0"/>
              </a:rPr>
              <a:t>, </a:t>
            </a:r>
            <a:r>
              <a:rPr lang="en-US" sz="2000" dirty="0" err="1">
                <a:latin typeface="Arial" pitchFamily="34" charset="0"/>
                <a:cs typeface="Arial" pitchFamily="34" charset="0"/>
              </a:rPr>
              <a:t>nội</a:t>
            </a:r>
            <a:r>
              <a:rPr lang="en-US" sz="2000" dirty="0">
                <a:latin typeface="Arial" pitchFamily="34" charset="0"/>
                <a:cs typeface="Arial" pitchFamily="34" charset="0"/>
              </a:rPr>
              <a:t> </a:t>
            </a:r>
            <a:r>
              <a:rPr lang="en-US" sz="2000" dirty="0" err="1">
                <a:latin typeface="Arial" pitchFamily="34" charset="0"/>
                <a:cs typeface="Arial" pitchFamily="34" charset="0"/>
              </a:rPr>
              <a:t>trợ</a:t>
            </a:r>
            <a:r>
              <a:rPr lang="en-US" sz="2000" dirty="0">
                <a:latin typeface="Arial" pitchFamily="34" charset="0"/>
                <a:cs typeface="Arial" pitchFamily="34" charset="0"/>
              </a:rPr>
              <a:t>, </a:t>
            </a:r>
            <a:r>
              <a:rPr lang="en-US" sz="2000" dirty="0" err="1">
                <a:latin typeface="Arial" pitchFamily="34" charset="0"/>
                <a:cs typeface="Arial" pitchFamily="34" charset="0"/>
              </a:rPr>
              <a:t>chăm</a:t>
            </a:r>
            <a:r>
              <a:rPr lang="en-US" sz="2000" dirty="0">
                <a:latin typeface="Arial" pitchFamily="34" charset="0"/>
                <a:cs typeface="Arial" pitchFamily="34" charset="0"/>
              </a:rPr>
              <a:t> </a:t>
            </a:r>
            <a:r>
              <a:rPr lang="en-US" sz="2000" dirty="0" err="1">
                <a:latin typeface="Arial" pitchFamily="34" charset="0"/>
                <a:cs typeface="Arial" pitchFamily="34" charset="0"/>
              </a:rPr>
              <a:t>sóc</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thành</a:t>
            </a:r>
            <a:r>
              <a:rPr lang="en-US" sz="2000" dirty="0">
                <a:latin typeface="Arial" pitchFamily="34" charset="0"/>
                <a:cs typeface="Arial" pitchFamily="34" charset="0"/>
              </a:rPr>
              <a:t> </a:t>
            </a:r>
            <a:r>
              <a:rPr lang="en-US" sz="2000" dirty="0" err="1">
                <a:latin typeface="Arial" pitchFamily="34" charset="0"/>
                <a:cs typeface="Arial" pitchFamily="34" charset="0"/>
              </a:rPr>
              <a:t>viên</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a:t>
            </a:r>
            <a:r>
              <a:rPr lang="en-US" sz="2000" dirty="0" err="1">
                <a:latin typeface="Arial" pitchFamily="34" charset="0"/>
                <a:cs typeface="Arial" pitchFamily="34" charset="0"/>
              </a:rPr>
              <a:t>đình,vv</a:t>
            </a:r>
            <a:r>
              <a:rPr lang="en-US" sz="2000" dirty="0">
                <a:latin typeface="Arial" pitchFamily="34" charset="0"/>
                <a:cs typeface="Arial" pitchFamily="34" charset="0"/>
              </a:rPr>
              <a:t>..</a:t>
            </a:r>
            <a:r>
              <a:rPr lang="en-US" sz="2400" dirty="0">
                <a:latin typeface="Arial" pitchFamily="34" charset="0"/>
                <a:cs typeface="Arial" pitchFamily="34" charset="0"/>
              </a:rPr>
              <a:t>. </a:t>
            </a:r>
            <a:r>
              <a:rPr lang="en-US" sz="2400" i="1" dirty="0" err="1">
                <a:solidFill>
                  <a:srgbClr val="C00000"/>
                </a:solidFill>
                <a:latin typeface="Arial" pitchFamily="34" charset="0"/>
                <a:cs typeface="Arial" pitchFamily="34" charset="0"/>
              </a:rPr>
              <a:t>Những</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công</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việc</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này</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thường</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không</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được</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trả</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công</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và</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chưa</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được</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coi</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trọng</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trong</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xã</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hội</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Việt</a:t>
            </a:r>
            <a:r>
              <a:rPr lang="en-US" sz="2400" i="1" dirty="0">
                <a:solidFill>
                  <a:srgbClr val="C00000"/>
                </a:solidFill>
                <a:latin typeface="Arial" pitchFamily="34" charset="0"/>
                <a:cs typeface="Arial" pitchFamily="34" charset="0"/>
              </a:rPr>
              <a:t> Nam.</a:t>
            </a:r>
            <a:endParaRPr lang="en-US" sz="2400" dirty="0">
              <a:solidFill>
                <a:srgbClr val="C00000"/>
              </a:solidFill>
              <a:latin typeface="Arial" pitchFamily="34" charset="0"/>
              <a:cs typeface="Arial" pitchFamily="34" charset="0"/>
            </a:endParaRPr>
          </a:p>
          <a:p>
            <a:pPr>
              <a:buFont typeface="Wingdings" pitchFamily="2" charset="2"/>
              <a:buChar char="§"/>
            </a:pPr>
            <a:r>
              <a:rPr lang="en-US" sz="2400" b="1" i="1" dirty="0" err="1">
                <a:latin typeface="Arial" pitchFamily="34" charset="0"/>
                <a:cs typeface="Arial" pitchFamily="34" charset="0"/>
              </a:rPr>
              <a:t>Vai</a:t>
            </a:r>
            <a:r>
              <a:rPr lang="en-US" sz="2400" b="1" i="1" dirty="0">
                <a:latin typeface="Arial" pitchFamily="34" charset="0"/>
                <a:cs typeface="Arial" pitchFamily="34" charset="0"/>
              </a:rPr>
              <a:t> </a:t>
            </a:r>
            <a:r>
              <a:rPr lang="en-US" sz="2400" b="1" i="1" dirty="0" err="1">
                <a:latin typeface="Arial" pitchFamily="34" charset="0"/>
                <a:cs typeface="Arial" pitchFamily="34" charset="0"/>
              </a:rPr>
              <a:t>trò</a:t>
            </a:r>
            <a:r>
              <a:rPr lang="en-US" sz="2400" b="1" i="1" dirty="0">
                <a:latin typeface="Arial" pitchFamily="34" charset="0"/>
                <a:cs typeface="Arial" pitchFamily="34" charset="0"/>
              </a:rPr>
              <a:t> </a:t>
            </a:r>
            <a:r>
              <a:rPr lang="en-US" sz="2400" b="1" i="1" dirty="0" err="1">
                <a:latin typeface="Arial" pitchFamily="34" charset="0"/>
                <a:cs typeface="Arial" pitchFamily="34" charset="0"/>
              </a:rPr>
              <a:t>cộng</a:t>
            </a:r>
            <a:r>
              <a:rPr lang="en-US" sz="2400" b="1" i="1" dirty="0">
                <a:latin typeface="Arial" pitchFamily="34" charset="0"/>
                <a:cs typeface="Arial" pitchFamily="34" charset="0"/>
              </a:rPr>
              <a:t> </a:t>
            </a:r>
            <a:r>
              <a:rPr lang="en-US" sz="2400" b="1" i="1" dirty="0" err="1">
                <a:latin typeface="Arial" pitchFamily="34" charset="0"/>
                <a:cs typeface="Arial" pitchFamily="34" charset="0"/>
              </a:rPr>
              <a:t>đồng</a:t>
            </a:r>
            <a:r>
              <a:rPr lang="en-US" sz="2400" i="1" dirty="0">
                <a:latin typeface="Arial" pitchFamily="34" charset="0"/>
                <a:cs typeface="Arial" pitchFamily="34" charset="0"/>
              </a:rPr>
              <a:t> </a:t>
            </a:r>
            <a:r>
              <a:rPr lang="en-US" sz="2400" dirty="0" err="1">
                <a:latin typeface="Arial" pitchFamily="34" charset="0"/>
                <a:cs typeface="Arial" pitchFamily="34" charset="0"/>
              </a:rPr>
              <a:t>bao</a:t>
            </a:r>
            <a:r>
              <a:rPr lang="en-US" sz="2400" dirty="0">
                <a:latin typeface="Arial" pitchFamily="34" charset="0"/>
                <a:cs typeface="Arial" pitchFamily="34" charset="0"/>
              </a:rPr>
              <a:t> </a:t>
            </a:r>
            <a:r>
              <a:rPr lang="en-US" sz="2400" dirty="0" err="1">
                <a:latin typeface="Arial" pitchFamily="34" charset="0"/>
                <a:cs typeface="Arial" pitchFamily="34" charset="0"/>
              </a:rPr>
              <a:t>gồm</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diễn</a:t>
            </a:r>
            <a:r>
              <a:rPr lang="en-US" sz="2400" dirty="0">
                <a:latin typeface="Arial" pitchFamily="34" charset="0"/>
                <a:cs typeface="Arial" pitchFamily="34" charset="0"/>
              </a:rPr>
              <a:t> </a:t>
            </a:r>
            <a:r>
              <a:rPr lang="en-US" sz="2400" dirty="0" err="1">
                <a:latin typeface="Arial" pitchFamily="34" charset="0"/>
                <a:cs typeface="Arial" pitchFamily="34" charset="0"/>
              </a:rPr>
              <a:t>ra</a:t>
            </a:r>
            <a:r>
              <a:rPr lang="en-US" sz="2400" dirty="0">
                <a:latin typeface="Arial" pitchFamily="34" charset="0"/>
                <a:cs typeface="Arial" pitchFamily="34" charset="0"/>
              </a:rPr>
              <a:t> </a:t>
            </a:r>
            <a:r>
              <a:rPr lang="en-US" sz="2400" dirty="0" err="1">
                <a:latin typeface="Arial" pitchFamily="34" charset="0"/>
                <a:cs typeface="Arial" pitchFamily="34" charset="0"/>
              </a:rPr>
              <a:t>ngoài</a:t>
            </a:r>
            <a:r>
              <a:rPr lang="en-US" sz="2400" dirty="0">
                <a:latin typeface="Arial" pitchFamily="34" charset="0"/>
                <a:cs typeface="Arial" pitchFamily="34" charset="0"/>
              </a:rPr>
              <a:t> </a:t>
            </a:r>
            <a:r>
              <a:rPr lang="en-US" sz="2400" dirty="0" err="1">
                <a:latin typeface="Arial" pitchFamily="34" charset="0"/>
                <a:cs typeface="Arial" pitchFamily="34" charset="0"/>
              </a:rPr>
              <a:t>phạm</a:t>
            </a:r>
            <a:r>
              <a:rPr lang="en-US" sz="2400" dirty="0">
                <a:latin typeface="Arial" pitchFamily="34" charset="0"/>
                <a:cs typeface="Arial" pitchFamily="34" charset="0"/>
              </a:rPr>
              <a:t> vi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đình</a:t>
            </a:r>
            <a:r>
              <a:rPr lang="en-US" sz="2400" dirty="0">
                <a:latin typeface="Arial" pitchFamily="34" charset="0"/>
                <a:cs typeface="Arial" pitchFamily="34" charset="0"/>
              </a:rPr>
              <a:t> </a:t>
            </a:r>
            <a:r>
              <a:rPr lang="en-US" sz="2400" dirty="0" err="1">
                <a:latin typeface="Arial" pitchFamily="34" charset="0"/>
                <a:cs typeface="Arial" pitchFamily="34" charset="0"/>
              </a:rPr>
              <a:t>nhằm</a:t>
            </a:r>
            <a:r>
              <a:rPr lang="en-US" sz="2400" dirty="0">
                <a:latin typeface="Arial" pitchFamily="34" charset="0"/>
                <a:cs typeface="Arial" pitchFamily="34" charset="0"/>
              </a:rPr>
              <a:t> </a:t>
            </a:r>
            <a:r>
              <a:rPr lang="en-US" sz="2400" dirty="0" err="1">
                <a:latin typeface="Arial" pitchFamily="34" charset="0"/>
                <a:cs typeface="Arial" pitchFamily="34" charset="0"/>
              </a:rPr>
              <a:t>đáp</a:t>
            </a:r>
            <a:r>
              <a:rPr lang="en-US" sz="2400" dirty="0">
                <a:latin typeface="Arial" pitchFamily="34" charset="0"/>
                <a:cs typeface="Arial" pitchFamily="34" charset="0"/>
              </a:rPr>
              <a:t> </a:t>
            </a:r>
            <a:r>
              <a:rPr lang="en-US" sz="2400" dirty="0" err="1">
                <a:latin typeface="Arial" pitchFamily="34" charset="0"/>
                <a:cs typeface="Arial" pitchFamily="34" charset="0"/>
              </a:rPr>
              <a:t>ứng</a:t>
            </a:r>
            <a:r>
              <a:rPr lang="en-US" sz="2400" dirty="0">
                <a:latin typeface="Arial" pitchFamily="34" charset="0"/>
                <a:cs typeface="Arial" pitchFamily="34" charset="0"/>
              </a:rPr>
              <a:t> </a:t>
            </a:r>
            <a:r>
              <a:rPr lang="en-US" sz="2400" dirty="0" err="1">
                <a:latin typeface="Arial" pitchFamily="34" charset="0"/>
                <a:cs typeface="Arial" pitchFamily="34" charset="0"/>
              </a:rPr>
              <a:t>nhu</a:t>
            </a:r>
            <a:r>
              <a:rPr lang="en-US" sz="2400" dirty="0">
                <a:latin typeface="Arial" pitchFamily="34" charset="0"/>
                <a:cs typeface="Arial" pitchFamily="34" charset="0"/>
              </a:rPr>
              <a:t> </a:t>
            </a:r>
            <a:r>
              <a:rPr lang="en-US" sz="2400" dirty="0" err="1">
                <a:latin typeface="Arial" pitchFamily="34" charset="0"/>
                <a:cs typeface="Arial" pitchFamily="34" charset="0"/>
              </a:rPr>
              <a:t>cầu</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cộng</a:t>
            </a:r>
            <a:r>
              <a:rPr lang="en-US" sz="2400" dirty="0">
                <a:latin typeface="Arial" pitchFamily="34" charset="0"/>
                <a:cs typeface="Arial" pitchFamily="34" charset="0"/>
              </a:rPr>
              <a:t> </a:t>
            </a:r>
            <a:r>
              <a:rPr lang="en-US" sz="2400" dirty="0" err="1">
                <a:latin typeface="Arial" pitchFamily="34" charset="0"/>
                <a:cs typeface="Arial" pitchFamily="34" charset="0"/>
              </a:rPr>
              <a:t>đồng</a:t>
            </a:r>
            <a:r>
              <a:rPr lang="en-US" sz="2400" dirty="0">
                <a:latin typeface="Arial" pitchFamily="34" charset="0"/>
                <a:cs typeface="Arial" pitchFamily="34" charset="0"/>
              </a:rPr>
              <a:t>. </a:t>
            </a:r>
            <a:r>
              <a:rPr lang="en-US" sz="2000" dirty="0" err="1">
                <a:latin typeface="Arial" pitchFamily="34" charset="0"/>
                <a:cs typeface="Arial" pitchFamily="34" charset="0"/>
              </a:rPr>
              <a:t>Ví</a:t>
            </a:r>
            <a:r>
              <a:rPr lang="en-US" sz="2000" dirty="0">
                <a:latin typeface="Arial" pitchFamily="34" charset="0"/>
                <a:cs typeface="Arial" pitchFamily="34" charset="0"/>
              </a:rPr>
              <a:t> </a:t>
            </a:r>
            <a:r>
              <a:rPr lang="en-US" sz="2000" dirty="0" err="1">
                <a:latin typeface="Arial" pitchFamily="34" charset="0"/>
                <a:cs typeface="Arial" pitchFamily="34" charset="0"/>
              </a:rPr>
              <a:t>dụ</a:t>
            </a:r>
            <a:r>
              <a:rPr lang="en-US" sz="2000" dirty="0">
                <a:latin typeface="Arial" pitchFamily="34" charset="0"/>
                <a:cs typeface="Arial" pitchFamily="34" charset="0"/>
              </a:rPr>
              <a:t>: </a:t>
            </a:r>
            <a:r>
              <a:rPr lang="en-US" sz="2000" dirty="0" err="1">
                <a:latin typeface="Arial" pitchFamily="34" charset="0"/>
                <a:cs typeface="Arial" pitchFamily="34" charset="0"/>
              </a:rPr>
              <a:t>Họp</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dân</a:t>
            </a:r>
            <a:r>
              <a:rPr lang="en-US" sz="2000" dirty="0">
                <a:latin typeface="Arial" pitchFamily="34" charset="0"/>
                <a:cs typeface="Arial" pitchFamily="34" charset="0"/>
              </a:rPr>
              <a:t> </a:t>
            </a:r>
            <a:r>
              <a:rPr lang="en-US" sz="2000" dirty="0" err="1">
                <a:latin typeface="Arial" pitchFamily="34" charset="0"/>
                <a:cs typeface="Arial" pitchFamily="34" charset="0"/>
              </a:rPr>
              <a:t>phố</a:t>
            </a:r>
            <a:r>
              <a:rPr lang="en-US" sz="2000" dirty="0">
                <a:latin typeface="Arial" pitchFamily="34" charset="0"/>
                <a:cs typeface="Arial" pitchFamily="34" charset="0"/>
              </a:rPr>
              <a:t>, </a:t>
            </a:r>
            <a:r>
              <a:rPr lang="en-US" sz="2000" dirty="0" err="1">
                <a:latin typeface="Arial" pitchFamily="34" charset="0"/>
                <a:cs typeface="Arial" pitchFamily="34" charset="0"/>
              </a:rPr>
              <a:t>tham</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tổ</a:t>
            </a:r>
            <a:r>
              <a:rPr lang="en-US" sz="2000" dirty="0">
                <a:latin typeface="Arial" pitchFamily="34" charset="0"/>
                <a:cs typeface="Arial" pitchFamily="34" charset="0"/>
              </a:rPr>
              <a:t> </a:t>
            </a:r>
            <a:r>
              <a:rPr lang="en-US" sz="2000" dirty="0" err="1">
                <a:latin typeface="Arial" pitchFamily="34" charset="0"/>
                <a:cs typeface="Arial" pitchFamily="34" charset="0"/>
              </a:rPr>
              <a:t>chức</a:t>
            </a:r>
            <a:r>
              <a:rPr lang="en-US" sz="2000" dirty="0">
                <a:latin typeface="Arial" pitchFamily="34" charset="0"/>
                <a:cs typeface="Arial" pitchFamily="34" charset="0"/>
              </a:rPr>
              <a:t> </a:t>
            </a:r>
            <a:r>
              <a:rPr lang="en-US" sz="2000" dirty="0" err="1">
                <a:latin typeface="Arial" pitchFamily="34" charset="0"/>
                <a:cs typeface="Arial" pitchFamily="34" charset="0"/>
              </a:rPr>
              <a:t>đoàn</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a:t>
            </a:r>
            <a:r>
              <a:rPr lang="en-US" sz="2000" dirty="0" err="1">
                <a:latin typeface="Arial" pitchFamily="34" charset="0"/>
                <a:cs typeface="Arial" pitchFamily="34" charset="0"/>
              </a:rPr>
              <a:t>tham</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câu</a:t>
            </a:r>
            <a:r>
              <a:rPr lang="en-US" sz="2000" dirty="0">
                <a:latin typeface="Arial" pitchFamily="34" charset="0"/>
                <a:cs typeface="Arial" pitchFamily="34" charset="0"/>
              </a:rPr>
              <a:t> </a:t>
            </a:r>
            <a:r>
              <a:rPr lang="en-US" sz="2000" dirty="0" err="1">
                <a:latin typeface="Arial" pitchFamily="34" charset="0"/>
                <a:cs typeface="Arial" pitchFamily="34" charset="0"/>
              </a:rPr>
              <a:t>lạc</a:t>
            </a:r>
            <a:r>
              <a:rPr lang="en-US" sz="2000" dirty="0">
                <a:latin typeface="Arial" pitchFamily="34" charset="0"/>
                <a:cs typeface="Arial" pitchFamily="34" charset="0"/>
              </a:rPr>
              <a:t> </a:t>
            </a:r>
            <a:r>
              <a:rPr lang="en-US" sz="2000" dirty="0" err="1">
                <a:latin typeface="Arial" pitchFamily="34" charset="0"/>
                <a:cs typeface="Arial" pitchFamily="34" charset="0"/>
              </a:rPr>
              <a:t>bộ</a:t>
            </a:r>
            <a:r>
              <a:rPr lang="en-US" sz="2000" dirty="0">
                <a:latin typeface="Arial" pitchFamily="34" charset="0"/>
                <a:cs typeface="Arial" pitchFamily="34" charset="0"/>
              </a:rPr>
              <a:t>, </a:t>
            </a:r>
            <a:r>
              <a:rPr lang="en-US" sz="2000" dirty="0" err="1">
                <a:latin typeface="Arial" pitchFamily="34" charset="0"/>
                <a:cs typeface="Arial" pitchFamily="34" charset="0"/>
              </a:rPr>
              <a:t>trao</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thông</a:t>
            </a:r>
            <a:r>
              <a:rPr lang="en-US" sz="2000" dirty="0">
                <a:latin typeface="Arial" pitchFamily="34" charset="0"/>
                <a:cs typeface="Arial" pitchFamily="34" charset="0"/>
              </a:rPr>
              <a:t> tin, </a:t>
            </a:r>
            <a:r>
              <a:rPr lang="en-US" sz="2000" dirty="0" err="1">
                <a:latin typeface="Arial" pitchFamily="34" charset="0"/>
                <a:cs typeface="Arial" pitchFamily="34" charset="0"/>
              </a:rPr>
              <a:t>tham</a:t>
            </a:r>
            <a:r>
              <a:rPr lang="en-US" sz="2000" dirty="0">
                <a:latin typeface="Arial" pitchFamily="34" charset="0"/>
                <a:cs typeface="Arial" pitchFamily="34" charset="0"/>
              </a:rPr>
              <a:t> </a:t>
            </a:r>
            <a:r>
              <a:rPr lang="en-US" sz="2000" dirty="0" err="1">
                <a:latin typeface="Arial" pitchFamily="34" charset="0"/>
                <a:cs typeface="Arial" pitchFamily="34" charset="0"/>
              </a:rPr>
              <a:t>dự</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lễ</a:t>
            </a:r>
            <a:r>
              <a:rPr lang="en-US" sz="2000" dirty="0">
                <a:latin typeface="Arial" pitchFamily="34" charset="0"/>
                <a:cs typeface="Arial" pitchFamily="34" charset="0"/>
              </a:rPr>
              <a:t> </a:t>
            </a:r>
            <a:r>
              <a:rPr lang="en-US" sz="2000" dirty="0" err="1">
                <a:latin typeface="Arial" pitchFamily="34" charset="0"/>
                <a:cs typeface="Arial" pitchFamily="34" charset="0"/>
              </a:rPr>
              <a:t>hội,vv</a:t>
            </a:r>
            <a:r>
              <a:rPr lang="en-US" sz="2000" dirty="0">
                <a:latin typeface="Arial" pitchFamily="34" charset="0"/>
                <a:cs typeface="Arial" pitchFamily="34" charset="0"/>
              </a:rPr>
              <a:t>...</a:t>
            </a:r>
          </a:p>
        </p:txBody>
      </p:sp>
      <p:sp>
        <p:nvSpPr>
          <p:cNvPr id="5" name="AutoShape 19"/>
          <p:cNvSpPr>
            <a:spLocks noChangeArrowheads="1"/>
          </p:cNvSpPr>
          <p:nvPr/>
        </p:nvSpPr>
        <p:spPr bwMode="auto">
          <a:xfrm>
            <a:off x="533400" y="152400"/>
            <a:ext cx="7620000" cy="68580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514350" indent="-514350" algn="ctr"/>
            <a:r>
              <a:rPr lang="en-US" altLang="en-US" sz="3600" b="1">
                <a:solidFill>
                  <a:srgbClr val="0000FF"/>
                </a:solidFill>
              </a:rPr>
              <a:t>CÁC VAI TRÒ GIỚI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530">
                                            <p:txEl>
                                              <p:pRg st="0" end="0"/>
                                            </p:txEl>
                                          </p:spTgt>
                                        </p:tgtEl>
                                        <p:attrNameLst>
                                          <p:attrName>style.visibility</p:attrName>
                                        </p:attrNameLst>
                                      </p:cBhvr>
                                      <p:to>
                                        <p:strVal val="visible"/>
                                      </p:to>
                                    </p:set>
                                    <p:animEffect transition="in" filter="fade">
                                      <p:cBhvr>
                                        <p:cTn id="13" dur="1000"/>
                                        <p:tgtEl>
                                          <p:spTgt spid="22530">
                                            <p:txEl>
                                              <p:pRg st="0" end="0"/>
                                            </p:txEl>
                                          </p:spTgt>
                                        </p:tgtEl>
                                      </p:cBhvr>
                                    </p:animEffect>
                                    <p:anim calcmode="lin" valueType="num">
                                      <p:cBhvr>
                                        <p:cTn id="14"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25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2530">
                                            <p:txEl>
                                              <p:pRg st="1" end="1"/>
                                            </p:txEl>
                                          </p:spTgt>
                                        </p:tgtEl>
                                        <p:attrNameLst>
                                          <p:attrName>style.visibility</p:attrName>
                                        </p:attrNameLst>
                                      </p:cBhvr>
                                      <p:to>
                                        <p:strVal val="visible"/>
                                      </p:to>
                                    </p:set>
                                    <p:animEffect transition="in" filter="fade">
                                      <p:cBhvr>
                                        <p:cTn id="20" dur="1000"/>
                                        <p:tgtEl>
                                          <p:spTgt spid="22530">
                                            <p:txEl>
                                              <p:pRg st="1" end="1"/>
                                            </p:txEl>
                                          </p:spTgt>
                                        </p:tgtEl>
                                      </p:cBhvr>
                                    </p:animEffect>
                                    <p:anim calcmode="lin" valueType="num">
                                      <p:cBhvr>
                                        <p:cTn id="21" dur="10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25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530">
                                            <p:txEl>
                                              <p:pRg st="2" end="2"/>
                                            </p:txEl>
                                          </p:spTgt>
                                        </p:tgtEl>
                                        <p:attrNameLst>
                                          <p:attrName>style.visibility</p:attrName>
                                        </p:attrNameLst>
                                      </p:cBhvr>
                                      <p:to>
                                        <p:strVal val="visible"/>
                                      </p:to>
                                    </p:set>
                                    <p:animEffect transition="in" filter="fade">
                                      <p:cBhvr>
                                        <p:cTn id="27" dur="1000"/>
                                        <p:tgtEl>
                                          <p:spTgt spid="22530">
                                            <p:txEl>
                                              <p:pRg st="2" end="2"/>
                                            </p:txEl>
                                          </p:spTgt>
                                        </p:tgtEl>
                                      </p:cBhvr>
                                    </p:animEffect>
                                    <p:anim calcmode="lin" valueType="num">
                                      <p:cBhvr>
                                        <p:cTn id="28" dur="10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25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2530">
                                            <p:txEl>
                                              <p:pRg st="3" end="3"/>
                                            </p:txEl>
                                          </p:spTgt>
                                        </p:tgtEl>
                                        <p:attrNameLst>
                                          <p:attrName>style.visibility</p:attrName>
                                        </p:attrNameLst>
                                      </p:cBhvr>
                                      <p:to>
                                        <p:strVal val="visible"/>
                                      </p:to>
                                    </p:set>
                                    <p:animEffect transition="in" filter="fade">
                                      <p:cBhvr>
                                        <p:cTn id="34" dur="1000"/>
                                        <p:tgtEl>
                                          <p:spTgt spid="22530">
                                            <p:txEl>
                                              <p:pRg st="3" end="3"/>
                                            </p:txEl>
                                          </p:spTgt>
                                        </p:tgtEl>
                                      </p:cBhvr>
                                    </p:animEffect>
                                    <p:anim calcmode="lin" valueType="num">
                                      <p:cBhvr>
                                        <p:cTn id="35" dur="1000" fill="hold"/>
                                        <p:tgtEl>
                                          <p:spTgt spid="2253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25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530">
                                            <p:txEl>
                                              <p:pRg st="4" end="4"/>
                                            </p:txEl>
                                          </p:spTgt>
                                        </p:tgtEl>
                                        <p:attrNameLst>
                                          <p:attrName>style.visibility</p:attrName>
                                        </p:attrNameLst>
                                      </p:cBhvr>
                                      <p:to>
                                        <p:strVal val="visible"/>
                                      </p:to>
                                    </p:set>
                                    <p:animEffect transition="in" filter="fade">
                                      <p:cBhvr>
                                        <p:cTn id="41" dur="1000"/>
                                        <p:tgtEl>
                                          <p:spTgt spid="22530">
                                            <p:txEl>
                                              <p:pRg st="4" end="4"/>
                                            </p:txEl>
                                          </p:spTgt>
                                        </p:tgtEl>
                                      </p:cBhvr>
                                    </p:animEffect>
                                    <p:anim calcmode="lin" valueType="num">
                                      <p:cBhvr>
                                        <p:cTn id="42" dur="10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25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BD3BBE4-D300-4B8E-8004-6367A40F522E}" type="slidenum">
              <a:rPr lang="en-US" altLang="en-US" smtClean="0">
                <a:solidFill>
                  <a:srgbClr val="898989"/>
                </a:solidFill>
                <a:latin typeface="Calibri" pitchFamily="34" charset="0"/>
              </a:rPr>
              <a:pPr eaLnBrk="1" hangingPunct="1"/>
              <a:t>32</a:t>
            </a:fld>
            <a:endParaRPr lang="en-US" altLang="en-US">
              <a:solidFill>
                <a:srgbClr val="898989"/>
              </a:solidFill>
              <a:latin typeface="Calibri" pitchFamily="34" charset="0"/>
            </a:endParaRPr>
          </a:p>
        </p:txBody>
      </p:sp>
      <p:sp>
        <p:nvSpPr>
          <p:cNvPr id="69634" name="Rectangle 2"/>
          <p:cNvSpPr>
            <a:spLocks noGrp="1" noChangeArrowheads="1"/>
          </p:cNvSpPr>
          <p:nvPr>
            <p:ph type="title"/>
          </p:nvPr>
        </p:nvSpPr>
        <p:spPr>
          <a:xfrm>
            <a:off x="152400" y="152400"/>
            <a:ext cx="8763000" cy="609600"/>
          </a:xfrm>
        </p:spPr>
        <p:txBody>
          <a:bodyPr/>
          <a:lstStyle/>
          <a:p>
            <a:r>
              <a:rPr lang="en-US" altLang="en-US" sz="2800" b="1" dirty="0">
                <a:solidFill>
                  <a:srgbClr val="0000FF"/>
                </a:solidFill>
                <a:latin typeface="Times New Roman" pitchFamily="18" charset="0"/>
                <a:cs typeface="Times New Roman" pitchFamily="18" charset="0"/>
              </a:rPr>
              <a:t>PN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NG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hiện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ba</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vai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trò</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này</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có</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như</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nhau</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không</a:t>
            </a:r>
            <a:r>
              <a:rPr lang="en-US" altLang="en-US" sz="2800" b="1" dirty="0">
                <a:solidFill>
                  <a:srgbClr val="0000FF"/>
                </a:solidFill>
                <a:latin typeface="Times New Roman" pitchFamily="18" charset="0"/>
                <a:cs typeface="Times New Roman" pitchFamily="18" charset="0"/>
              </a:rPr>
              <a:t>?</a:t>
            </a:r>
            <a:endParaRPr lang="en-US" altLang="en-US" sz="2800" dirty="0">
              <a:solidFill>
                <a:srgbClr val="0000FF"/>
              </a:solidFill>
              <a:latin typeface="Times New Roman" pitchFamily="18" charset="0"/>
              <a:cs typeface="Times New Roman" pitchFamily="18" charset="0"/>
            </a:endParaRPr>
          </a:p>
        </p:txBody>
      </p:sp>
      <p:sp>
        <p:nvSpPr>
          <p:cNvPr id="69635" name="Rectangle 3"/>
          <p:cNvSpPr>
            <a:spLocks noGrp="1" noChangeArrowheads="1"/>
          </p:cNvSpPr>
          <p:nvPr>
            <p:ph type="body" idx="1"/>
          </p:nvPr>
        </p:nvSpPr>
        <p:spPr>
          <a:xfrm>
            <a:off x="228600" y="838200"/>
            <a:ext cx="8686800" cy="5943600"/>
          </a:xfrm>
        </p:spPr>
        <p:txBody>
          <a:bodyPr/>
          <a:lstStyle/>
          <a:p>
            <a:pPr lvl="0">
              <a:buFont typeface="Wingdings" pitchFamily="2" charset="2"/>
              <a:buChar char="Ø"/>
            </a:pPr>
            <a:r>
              <a:rPr lang="en-US" sz="2600" b="1" dirty="0" err="1">
                <a:latin typeface="Calibri" pitchFamily="34" charset="0"/>
              </a:rPr>
              <a:t>Nhớ</a:t>
            </a:r>
            <a:r>
              <a:rPr lang="en-US" sz="2600" b="1" dirty="0">
                <a:latin typeface="Calibri" pitchFamily="34" charset="0"/>
              </a:rPr>
              <a:t> </a:t>
            </a:r>
            <a:r>
              <a:rPr lang="en-US" sz="2600" b="1" dirty="0" err="1">
                <a:latin typeface="Calibri" pitchFamily="34" charset="0"/>
              </a:rPr>
              <a:t>lại</a:t>
            </a:r>
            <a:r>
              <a:rPr lang="en-US" sz="2600" b="1" dirty="0">
                <a:latin typeface="Calibri" pitchFamily="34" charset="0"/>
              </a:rPr>
              <a:t> clip </a:t>
            </a:r>
            <a:r>
              <a:rPr lang="en-US" sz="2600" b="1" dirty="0" err="1">
                <a:latin typeface="Calibri" pitchFamily="34" charset="0"/>
              </a:rPr>
              <a:t>về</a:t>
            </a:r>
            <a:r>
              <a:rPr lang="en-US" sz="2600" b="1" dirty="0">
                <a:latin typeface="Calibri" pitchFamily="34" charset="0"/>
              </a:rPr>
              <a:t> </a:t>
            </a:r>
            <a:r>
              <a:rPr lang="en-US" sz="2600" b="1" dirty="0" err="1">
                <a:latin typeface="Calibri" pitchFamily="34" charset="0"/>
              </a:rPr>
              <a:t>câu</a:t>
            </a:r>
            <a:r>
              <a:rPr lang="en-US" sz="2600" b="1" dirty="0">
                <a:latin typeface="Calibri" pitchFamily="34" charset="0"/>
              </a:rPr>
              <a:t> </a:t>
            </a:r>
            <a:r>
              <a:rPr lang="en-US" sz="2600" b="1" dirty="0" err="1">
                <a:latin typeface="Calibri" pitchFamily="34" charset="0"/>
              </a:rPr>
              <a:t>chuyện</a:t>
            </a:r>
            <a:r>
              <a:rPr lang="en-US" sz="2600" b="1" dirty="0">
                <a:latin typeface="Calibri" pitchFamily="34" charset="0"/>
              </a:rPr>
              <a:t> ”</a:t>
            </a:r>
            <a:r>
              <a:rPr lang="en-US" sz="2600" b="1" dirty="0" err="1">
                <a:latin typeface="Calibri" pitchFamily="34" charset="0"/>
              </a:rPr>
              <a:t>giấc</a:t>
            </a:r>
            <a:r>
              <a:rPr lang="en-US" sz="2600" b="1" dirty="0">
                <a:latin typeface="Calibri" pitchFamily="34" charset="0"/>
              </a:rPr>
              <a:t> </a:t>
            </a:r>
            <a:r>
              <a:rPr lang="en-US" sz="2600" b="1" dirty="0" err="1">
                <a:latin typeface="Calibri" pitchFamily="34" charset="0"/>
              </a:rPr>
              <a:t>mơ</a:t>
            </a:r>
            <a:r>
              <a:rPr lang="en-US" sz="2600" b="1" dirty="0">
                <a:latin typeface="Calibri" pitchFamily="34" charset="0"/>
              </a:rPr>
              <a:t> </a:t>
            </a:r>
            <a:r>
              <a:rPr lang="en-US" sz="2600" b="1" dirty="0" err="1">
                <a:latin typeface="Calibri" pitchFamily="34" charset="0"/>
              </a:rPr>
              <a:t>không</a:t>
            </a:r>
            <a:r>
              <a:rPr lang="en-US" sz="2600" b="1" dirty="0">
                <a:latin typeface="Calibri" pitchFamily="34" charset="0"/>
              </a:rPr>
              <a:t> </a:t>
            </a:r>
            <a:r>
              <a:rPr lang="en-US" sz="2600" b="1" dirty="0" err="1">
                <a:latin typeface="Calibri" pitchFamily="34" charset="0"/>
              </a:rPr>
              <a:t>tưởng</a:t>
            </a:r>
            <a:r>
              <a:rPr lang="en-US" sz="2600" b="1" dirty="0">
                <a:latin typeface="Calibri" pitchFamily="34" charset="0"/>
              </a:rPr>
              <a:t>”, </a:t>
            </a:r>
            <a:r>
              <a:rPr lang="en-US" sz="2600" b="1" dirty="0" err="1">
                <a:latin typeface="Calibri" pitchFamily="34" charset="0"/>
              </a:rPr>
              <a:t>cho</a:t>
            </a:r>
            <a:r>
              <a:rPr lang="en-US" sz="2600" b="1" dirty="0">
                <a:latin typeface="Calibri" pitchFamily="34" charset="0"/>
              </a:rPr>
              <a:t> </a:t>
            </a:r>
            <a:r>
              <a:rPr lang="en-US" sz="2600" b="1" dirty="0" err="1">
                <a:latin typeface="Calibri" pitchFamily="34" charset="0"/>
              </a:rPr>
              <a:t>thấy</a:t>
            </a:r>
            <a:r>
              <a:rPr lang="en-US" sz="2600" b="1" dirty="0">
                <a:latin typeface="Calibri" pitchFamily="34" charset="0"/>
              </a:rPr>
              <a:t>:</a:t>
            </a:r>
          </a:p>
          <a:p>
            <a:pPr lvl="0"/>
            <a:r>
              <a:rPr lang="en-US" sz="2400" b="1" i="1" dirty="0" err="1">
                <a:solidFill>
                  <a:srgbClr val="0000FF"/>
                </a:solidFill>
                <a:latin typeface="Calibri" pitchFamily="34" charset="0"/>
              </a:rPr>
              <a:t>Sự</a:t>
            </a:r>
            <a:r>
              <a:rPr lang="en-US" sz="2400" b="1" i="1" dirty="0">
                <a:solidFill>
                  <a:srgbClr val="0000FF"/>
                </a:solidFill>
                <a:latin typeface="Calibri" pitchFamily="34" charset="0"/>
              </a:rPr>
              <a:t> PCLĐ </a:t>
            </a:r>
            <a:r>
              <a:rPr lang="en-US" sz="2400" b="1" i="1" dirty="0" err="1">
                <a:solidFill>
                  <a:srgbClr val="0000FF"/>
                </a:solidFill>
                <a:latin typeface="Calibri" pitchFamily="34" charset="0"/>
              </a:rPr>
              <a:t>theo</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giới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thực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tế</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giữa</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nam</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và</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nữ</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là</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không</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như</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nhau</a:t>
            </a:r>
            <a:endParaRPr lang="en-US" sz="2400" b="1" i="1" dirty="0">
              <a:solidFill>
                <a:srgbClr val="0000FF"/>
              </a:solidFill>
              <a:latin typeface="Calibri" pitchFamily="34" charset="0"/>
            </a:endParaRPr>
          </a:p>
          <a:p>
            <a:r>
              <a:rPr lang="en-US" sz="2400" b="1" i="1" dirty="0" err="1">
                <a:solidFill>
                  <a:srgbClr val="0000FF"/>
                </a:solidFill>
                <a:latin typeface="Calibri" pitchFamily="34" charset="0"/>
              </a:rPr>
              <a:t>Trong</a:t>
            </a:r>
            <a:r>
              <a:rPr lang="en-US" sz="2400" b="1" i="1" dirty="0">
                <a:solidFill>
                  <a:srgbClr val="0000FF"/>
                </a:solidFill>
                <a:latin typeface="Calibri" pitchFamily="34" charset="0"/>
              </a:rPr>
              <a:t> 24h/</a:t>
            </a:r>
            <a:r>
              <a:rPr lang="en-US" sz="2400" b="1" i="1" dirty="0" err="1">
                <a:solidFill>
                  <a:srgbClr val="0000FF"/>
                </a:solidFill>
                <a:latin typeface="Calibri" pitchFamily="34" charset="0"/>
              </a:rPr>
              <a:t>ngày</a:t>
            </a:r>
            <a:r>
              <a:rPr lang="en-US" sz="2400" b="1" i="1" dirty="0">
                <a:solidFill>
                  <a:srgbClr val="0000FF"/>
                </a:solidFill>
                <a:latin typeface="Calibri" pitchFamily="34" charset="0"/>
              </a:rPr>
              <a:t>: PN </a:t>
            </a:r>
            <a:r>
              <a:rPr lang="en-US" sz="2400" b="1" i="1" dirty="0" err="1">
                <a:solidFill>
                  <a:srgbClr val="0000FF"/>
                </a:solidFill>
                <a:latin typeface="Calibri" pitchFamily="34" charset="0"/>
              </a:rPr>
              <a:t>làm</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cả</a:t>
            </a:r>
            <a:r>
              <a:rPr lang="en-US" sz="2400" b="1" i="1" dirty="0">
                <a:solidFill>
                  <a:srgbClr val="0000FF"/>
                </a:solidFill>
                <a:latin typeface="Calibri" pitchFamily="34" charset="0"/>
              </a:rPr>
              <a:t> 3 </a:t>
            </a:r>
            <a:r>
              <a:rPr lang="en-US" sz="2400" b="1" i="1" dirty="0" err="1">
                <a:solidFill>
                  <a:srgbClr val="0000FF"/>
                </a:solidFill>
                <a:latin typeface="Calibri" pitchFamily="34" charset="0"/>
              </a:rPr>
              <a:t>vai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trò</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còn</a:t>
            </a:r>
            <a:r>
              <a:rPr lang="en-US" sz="2400" b="1" i="1" dirty="0">
                <a:solidFill>
                  <a:srgbClr val="0000FF"/>
                </a:solidFill>
                <a:latin typeface="Calibri" pitchFamily="34" charset="0"/>
              </a:rPr>
              <a:t> NG </a:t>
            </a:r>
            <a:r>
              <a:rPr lang="en-US" sz="2400" b="1" i="1" dirty="0" err="1">
                <a:solidFill>
                  <a:srgbClr val="0000FF"/>
                </a:solidFill>
                <a:latin typeface="Calibri" pitchFamily="34" charset="0"/>
              </a:rPr>
              <a:t>chủ</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yếu</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làm</a:t>
            </a:r>
            <a:r>
              <a:rPr lang="en-US" sz="2400" b="1" i="1" dirty="0">
                <a:solidFill>
                  <a:srgbClr val="0000FF"/>
                </a:solidFill>
                <a:latin typeface="Calibri" pitchFamily="34" charset="0"/>
              </a:rPr>
              <a:t> VTSX </a:t>
            </a:r>
            <a:r>
              <a:rPr lang="en-US" sz="2400" b="1" i="1" dirty="0" err="1">
                <a:solidFill>
                  <a:srgbClr val="0000FF"/>
                </a:solidFill>
                <a:latin typeface="Calibri" pitchFamily="34" charset="0"/>
              </a:rPr>
              <a:t>và</a:t>
            </a:r>
            <a:r>
              <a:rPr lang="en-US" sz="2400" b="1" i="1" dirty="0">
                <a:solidFill>
                  <a:srgbClr val="0000FF"/>
                </a:solidFill>
                <a:latin typeface="Calibri" pitchFamily="34" charset="0"/>
              </a:rPr>
              <a:t> VTCĐ</a:t>
            </a:r>
          </a:p>
          <a:p>
            <a:pPr lvl="0"/>
            <a:r>
              <a:rPr lang="en-US" sz="2400" b="1" i="1" dirty="0" err="1">
                <a:solidFill>
                  <a:srgbClr val="0000FF"/>
                </a:solidFill>
                <a:latin typeface="Calibri" pitchFamily="34" charset="0"/>
              </a:rPr>
              <a:t>Trong</a:t>
            </a:r>
            <a:r>
              <a:rPr lang="en-US" sz="2400" b="1" i="1" dirty="0">
                <a:solidFill>
                  <a:srgbClr val="0000FF"/>
                </a:solidFill>
                <a:latin typeface="Calibri" pitchFamily="34" charset="0"/>
              </a:rPr>
              <a:t> VTSX hay VTCĐ, NG </a:t>
            </a:r>
            <a:r>
              <a:rPr lang="en-US" sz="2400" b="1" i="1" dirty="0" err="1">
                <a:solidFill>
                  <a:srgbClr val="0000FF"/>
                </a:solidFill>
                <a:latin typeface="Calibri" pitchFamily="34" charset="0"/>
              </a:rPr>
              <a:t>thường</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là</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người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lãnh</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đạo</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làm</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chủ</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yếu</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các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công</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việc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mang</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tính</a:t>
            </a:r>
            <a:r>
              <a:rPr lang="en-US" sz="2400" b="1" i="1" dirty="0">
                <a:solidFill>
                  <a:srgbClr val="0000FF"/>
                </a:solidFill>
                <a:latin typeface="Calibri" pitchFamily="34" charset="0"/>
              </a:rPr>
              <a:t> KT, </a:t>
            </a:r>
            <a:r>
              <a:rPr lang="en-US" sz="2400" b="1" i="1" dirty="0" err="1">
                <a:solidFill>
                  <a:srgbClr val="0000FF"/>
                </a:solidFill>
                <a:latin typeface="Calibri" pitchFamily="34" charset="0"/>
              </a:rPr>
              <a:t>có</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thu</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nhập</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cao</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điều</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kiện</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làm</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việc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thoải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mái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thuận</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lợi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Còn</a:t>
            </a:r>
            <a:r>
              <a:rPr lang="en-US" sz="2400" b="1" i="1" dirty="0">
                <a:solidFill>
                  <a:srgbClr val="0000FF"/>
                </a:solidFill>
                <a:latin typeface="Calibri" pitchFamily="34" charset="0"/>
              </a:rPr>
              <a:t> PN </a:t>
            </a:r>
            <a:r>
              <a:rPr lang="en-US" sz="2400" b="1" i="1" dirty="0" err="1">
                <a:solidFill>
                  <a:srgbClr val="0000FF"/>
                </a:solidFill>
                <a:latin typeface="Calibri" pitchFamily="34" charset="0"/>
              </a:rPr>
              <a:t>thường</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là</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người</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thừa</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hành</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làm</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chủ</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yếu</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các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công</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việc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giản</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đơn</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ít</a:t>
            </a:r>
            <a:r>
              <a:rPr lang="en-US" sz="2400" b="1" i="1" dirty="0">
                <a:solidFill>
                  <a:srgbClr val="0000FF"/>
                </a:solidFill>
                <a:latin typeface="Calibri" pitchFamily="34" charset="0"/>
              </a:rPr>
              <a:t> KT, </a:t>
            </a:r>
            <a:r>
              <a:rPr lang="en-US" sz="2400" b="1" i="1" dirty="0" err="1">
                <a:solidFill>
                  <a:srgbClr val="0000FF"/>
                </a:solidFill>
                <a:latin typeface="Calibri" pitchFamily="34" charset="0"/>
              </a:rPr>
              <a:t>thu</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nhập</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thấp</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điều</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kiện</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làm</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việc</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gò</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bó</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khắt</a:t>
            </a:r>
            <a:r>
              <a:rPr lang="en-US" sz="2400" b="1" i="1" dirty="0">
                <a:solidFill>
                  <a:srgbClr val="0000FF"/>
                </a:solidFill>
                <a:latin typeface="Calibri" pitchFamily="34" charset="0"/>
              </a:rPr>
              <a:t> </a:t>
            </a:r>
            <a:r>
              <a:rPr lang="en-US" sz="2400" b="1" i="1" dirty="0" err="1">
                <a:solidFill>
                  <a:srgbClr val="0000FF"/>
                </a:solidFill>
                <a:latin typeface="Calibri" pitchFamily="34" charset="0"/>
              </a:rPr>
              <a:t>khe</a:t>
            </a:r>
            <a:r>
              <a:rPr lang="en-US" sz="2400" b="1" i="1" dirty="0">
                <a:solidFill>
                  <a:srgbClr val="0000FF"/>
                </a:solidFill>
                <a:latin typeface="Calibri" pitchFamily="34" charset="0"/>
              </a:rPr>
              <a:t>.</a:t>
            </a:r>
          </a:p>
          <a:p>
            <a:pPr lvl="0">
              <a:buClr>
                <a:srgbClr val="006600"/>
              </a:buClr>
              <a:buFont typeface="Wingdings" pitchFamily="2" charset="2"/>
              <a:buChar char="Ø"/>
            </a:pPr>
            <a:r>
              <a:rPr lang="en-US" sz="2600" b="1" dirty="0" err="1">
                <a:latin typeface="Calibri" pitchFamily="34" charset="0"/>
              </a:rPr>
              <a:t>Từ</a:t>
            </a:r>
            <a:r>
              <a:rPr lang="en-US" sz="2600" b="1" dirty="0">
                <a:latin typeface="Calibri" pitchFamily="34" charset="0"/>
              </a:rPr>
              <a:t> </a:t>
            </a:r>
            <a:r>
              <a:rPr lang="en-US" sz="2600" b="1" dirty="0" err="1">
                <a:latin typeface="Calibri" pitchFamily="34" charset="0"/>
              </a:rPr>
              <a:t>phân</a:t>
            </a:r>
            <a:r>
              <a:rPr lang="en-US" sz="2600" b="1" dirty="0">
                <a:latin typeface="Calibri" pitchFamily="34" charset="0"/>
              </a:rPr>
              <a:t> </a:t>
            </a:r>
            <a:r>
              <a:rPr lang="en-US" sz="2600" b="1" dirty="0" err="1">
                <a:latin typeface="Calibri" pitchFamily="34" charset="0"/>
              </a:rPr>
              <a:t>tích</a:t>
            </a:r>
            <a:r>
              <a:rPr lang="en-US" sz="2600" b="1" dirty="0">
                <a:latin typeface="Calibri" pitchFamily="34" charset="0"/>
              </a:rPr>
              <a:t> </a:t>
            </a:r>
            <a:r>
              <a:rPr lang="en-US" sz="2600" b="1" dirty="0" err="1">
                <a:latin typeface="Calibri" pitchFamily="34" charset="0"/>
              </a:rPr>
              <a:t>trên</a:t>
            </a:r>
            <a:r>
              <a:rPr lang="en-US" sz="2600" b="1" dirty="0">
                <a:latin typeface="Calibri" pitchFamily="34" charset="0"/>
              </a:rPr>
              <a:t> </a:t>
            </a:r>
            <a:r>
              <a:rPr lang="en-US" sz="2600" b="1" dirty="0" err="1">
                <a:latin typeface="Calibri" pitchFamily="34" charset="0"/>
              </a:rPr>
              <a:t>cho</a:t>
            </a:r>
            <a:r>
              <a:rPr lang="en-US" sz="2600" b="1" dirty="0">
                <a:latin typeface="Calibri" pitchFamily="34" charset="0"/>
              </a:rPr>
              <a:t> </a:t>
            </a:r>
            <a:r>
              <a:rPr lang="en-US" sz="2600" b="1" dirty="0" err="1">
                <a:latin typeface="Calibri" pitchFamily="34" charset="0"/>
              </a:rPr>
              <a:t>thấy</a:t>
            </a:r>
            <a:r>
              <a:rPr lang="en-US" sz="2600" b="1" dirty="0">
                <a:latin typeface="Calibri" pitchFamily="34" charset="0"/>
              </a:rPr>
              <a:t>: </a:t>
            </a:r>
            <a:r>
              <a:rPr lang="en-US" sz="2600" b="1" dirty="0" err="1">
                <a:latin typeface="Calibri" pitchFamily="34" charset="0"/>
              </a:rPr>
              <a:t>Mặc</a:t>
            </a:r>
            <a:r>
              <a:rPr lang="en-US" sz="2600" b="1" dirty="0">
                <a:latin typeface="Calibri" pitchFamily="34" charset="0"/>
              </a:rPr>
              <a:t> </a:t>
            </a:r>
            <a:r>
              <a:rPr lang="en-US" sz="2600" b="1" dirty="0" err="1">
                <a:latin typeface="Calibri" pitchFamily="34" charset="0"/>
              </a:rPr>
              <a:t>dù</a:t>
            </a:r>
            <a:r>
              <a:rPr lang="en-US" sz="2600" b="1" dirty="0">
                <a:latin typeface="Calibri" pitchFamily="34" charset="0"/>
              </a:rPr>
              <a:t> </a:t>
            </a:r>
            <a:r>
              <a:rPr lang="en-US" sz="2600" b="1" dirty="0" err="1">
                <a:latin typeface="Calibri" pitchFamily="34" charset="0"/>
              </a:rPr>
              <a:t>cả</a:t>
            </a:r>
            <a:r>
              <a:rPr lang="en-US" sz="2600" b="1" dirty="0">
                <a:latin typeface="Calibri" pitchFamily="34" charset="0"/>
              </a:rPr>
              <a:t> </a:t>
            </a:r>
            <a:r>
              <a:rPr lang="vi-VN" sz="2600" b="1" dirty="0">
                <a:latin typeface="Calibri" pitchFamily="34" charset="0"/>
              </a:rPr>
              <a:t>N</a:t>
            </a:r>
            <a:r>
              <a:rPr lang="en-US" sz="2600" b="1" dirty="0">
                <a:latin typeface="Calibri" pitchFamily="34" charset="0"/>
              </a:rPr>
              <a:t>G&amp;PN</a:t>
            </a:r>
            <a:r>
              <a:rPr lang="vi-VN" sz="2600" b="1" dirty="0">
                <a:latin typeface="Calibri" pitchFamily="34" charset="0"/>
              </a:rPr>
              <a:t> đều thực hiện </a:t>
            </a:r>
            <a:r>
              <a:rPr lang="en-US" sz="2600" b="1" dirty="0" err="1">
                <a:latin typeface="Calibri" pitchFamily="34" charset="0"/>
              </a:rPr>
              <a:t>cả</a:t>
            </a:r>
            <a:r>
              <a:rPr lang="en-US" sz="2600" b="1" dirty="0">
                <a:latin typeface="Calibri" pitchFamily="34" charset="0"/>
              </a:rPr>
              <a:t> b</a:t>
            </a:r>
            <a:r>
              <a:rPr lang="vi-VN" sz="2600" b="1" dirty="0">
                <a:latin typeface="Calibri" pitchFamily="34" charset="0"/>
              </a:rPr>
              <a:t>a </a:t>
            </a:r>
            <a:r>
              <a:rPr lang="en-US" sz="2600" b="1" dirty="0">
                <a:latin typeface="Calibri" pitchFamily="34" charset="0"/>
              </a:rPr>
              <a:t>VTG</a:t>
            </a:r>
            <a:r>
              <a:rPr lang="vi-VN" sz="2600" b="1" dirty="0">
                <a:latin typeface="Calibri" pitchFamily="34" charset="0"/>
              </a:rPr>
              <a:t>; nhưng </a:t>
            </a:r>
            <a:r>
              <a:rPr lang="en-US" sz="2600" b="1" dirty="0">
                <a:latin typeface="Calibri" pitchFamily="34" charset="0"/>
              </a:rPr>
              <a:t>PN</a:t>
            </a:r>
            <a:r>
              <a:rPr lang="vi-VN" sz="2600" b="1" dirty="0">
                <a:latin typeface="Calibri" pitchFamily="34" charset="0"/>
              </a:rPr>
              <a:t> thường </a:t>
            </a:r>
            <a:r>
              <a:rPr lang="en-US" sz="2600" b="1" dirty="0" err="1">
                <a:latin typeface="Calibri" pitchFamily="34" charset="0"/>
              </a:rPr>
              <a:t>được</a:t>
            </a:r>
            <a:r>
              <a:rPr lang="en-US" sz="2600" b="1" dirty="0">
                <a:latin typeface="Calibri" pitchFamily="34" charset="0"/>
              </a:rPr>
              <a:t> </a:t>
            </a:r>
            <a:r>
              <a:rPr lang="en-US" sz="2600" b="1" dirty="0" err="1">
                <a:latin typeface="Calibri" pitchFamily="34" charset="0"/>
              </a:rPr>
              <a:t>mong</a:t>
            </a:r>
            <a:r>
              <a:rPr lang="en-US" sz="2600" b="1" dirty="0">
                <a:latin typeface="Calibri" pitchFamily="34" charset="0"/>
              </a:rPr>
              <a:t> </a:t>
            </a:r>
            <a:r>
              <a:rPr lang="en-US" sz="2600" b="1" dirty="0" err="1">
                <a:latin typeface="Calibri" pitchFamily="34" charset="0"/>
              </a:rPr>
              <a:t>đợi</a:t>
            </a:r>
            <a:r>
              <a:rPr lang="en-US" sz="2600" b="1" dirty="0">
                <a:latin typeface="Calibri" pitchFamily="34" charset="0"/>
              </a:rPr>
              <a:t> </a:t>
            </a:r>
            <a:r>
              <a:rPr lang="en-US" sz="2600" b="1" i="1" dirty="0" err="1">
                <a:latin typeface="Calibri" pitchFamily="34" charset="0"/>
              </a:rPr>
              <a:t>làm</a:t>
            </a:r>
            <a:r>
              <a:rPr lang="en-US" sz="2600" b="1" i="1" dirty="0">
                <a:latin typeface="Calibri" pitchFamily="34" charset="0"/>
              </a:rPr>
              <a:t> </a:t>
            </a:r>
            <a:r>
              <a:rPr lang="en-US" sz="2600" b="1" i="1" dirty="0" err="1">
                <a:latin typeface="Calibri" pitchFamily="34" charset="0"/>
              </a:rPr>
              <a:t>nhiều</a:t>
            </a:r>
            <a:r>
              <a:rPr lang="en-US" sz="2600" b="1" i="1" dirty="0">
                <a:latin typeface="Calibri" pitchFamily="34" charset="0"/>
              </a:rPr>
              <a:t> </a:t>
            </a:r>
            <a:r>
              <a:rPr lang="en-US" sz="2600" b="1" i="1" dirty="0" err="1">
                <a:latin typeface="Calibri" pitchFamily="34" charset="0"/>
              </a:rPr>
              <a:t>hơn</a:t>
            </a:r>
            <a:r>
              <a:rPr lang="en-US" sz="2600" b="1" i="1" dirty="0">
                <a:latin typeface="Calibri" pitchFamily="34" charset="0"/>
              </a:rPr>
              <a:t> </a:t>
            </a:r>
            <a:r>
              <a:rPr lang="en-US" sz="2600" b="1" i="1" dirty="0" err="1">
                <a:latin typeface="Calibri" pitchFamily="34" charset="0"/>
              </a:rPr>
              <a:t>vai</a:t>
            </a:r>
            <a:r>
              <a:rPr lang="en-US" sz="2600" b="1" i="1" dirty="0">
                <a:latin typeface="Calibri" pitchFamily="34" charset="0"/>
              </a:rPr>
              <a:t> </a:t>
            </a:r>
            <a:r>
              <a:rPr lang="en-US" sz="2600" b="1" i="1" dirty="0" err="1">
                <a:latin typeface="Calibri" pitchFamily="34" charset="0"/>
              </a:rPr>
              <a:t>trò</a:t>
            </a:r>
            <a:r>
              <a:rPr lang="en-US" sz="2600" b="1" i="1" dirty="0">
                <a:latin typeface="Calibri" pitchFamily="34" charset="0"/>
              </a:rPr>
              <a:t> </a:t>
            </a:r>
            <a:r>
              <a:rPr lang="en-US" sz="2600" b="1" i="1" dirty="0" err="1">
                <a:latin typeface="Calibri" pitchFamily="34" charset="0"/>
              </a:rPr>
              <a:t>gia</a:t>
            </a:r>
            <a:r>
              <a:rPr lang="en-US" sz="2600" b="1" i="1" dirty="0">
                <a:latin typeface="Calibri" pitchFamily="34" charset="0"/>
              </a:rPr>
              <a:t> </a:t>
            </a:r>
            <a:r>
              <a:rPr lang="en-US" sz="2600" b="1" i="1" dirty="0" err="1">
                <a:latin typeface="Calibri" pitchFamily="34" charset="0"/>
              </a:rPr>
              <a:t>đình</a:t>
            </a:r>
            <a:r>
              <a:rPr lang="en-US" sz="2600" b="1" i="1" dirty="0">
                <a:latin typeface="Calibri" pitchFamily="34" charset="0"/>
              </a:rPr>
              <a:t> </a:t>
            </a:r>
            <a:r>
              <a:rPr lang="vi-VN" sz="2600" b="1" dirty="0">
                <a:latin typeface="Calibri" pitchFamily="34" charset="0"/>
              </a:rPr>
              <a:t>so với </a:t>
            </a:r>
            <a:r>
              <a:rPr lang="en-US" sz="2600" b="1" dirty="0">
                <a:latin typeface="Calibri" pitchFamily="34" charset="0"/>
              </a:rPr>
              <a:t>NG. </a:t>
            </a:r>
          </a:p>
          <a:p>
            <a:pPr lvl="0">
              <a:buClr>
                <a:srgbClr val="006600"/>
              </a:buClr>
              <a:buFont typeface="Wingdings" pitchFamily="2" charset="2"/>
              <a:buChar char="Ø"/>
            </a:pPr>
            <a:r>
              <a:rPr lang="en-US" sz="2600" b="1" dirty="0" err="1">
                <a:latin typeface="Calibri" pitchFamily="34" charset="0"/>
              </a:rPr>
              <a:t>Điều</a:t>
            </a:r>
            <a:r>
              <a:rPr lang="en-US" sz="2600" b="1" dirty="0">
                <a:latin typeface="Calibri" pitchFamily="34" charset="0"/>
              </a:rPr>
              <a:t> </a:t>
            </a:r>
            <a:r>
              <a:rPr lang="en-US" sz="2600" b="1" dirty="0" err="1">
                <a:latin typeface="Calibri" pitchFamily="34" charset="0"/>
              </a:rPr>
              <a:t>này</a:t>
            </a:r>
            <a:r>
              <a:rPr lang="en-US" sz="2600" b="1" dirty="0">
                <a:latin typeface="Calibri" pitchFamily="34" charset="0"/>
              </a:rPr>
              <a:t>, </a:t>
            </a:r>
            <a:r>
              <a:rPr lang="en-US" sz="2600" b="1" dirty="0" err="1">
                <a:latin typeface="Calibri" pitchFamily="34" charset="0"/>
              </a:rPr>
              <a:t>sẽ</a:t>
            </a:r>
            <a:r>
              <a:rPr lang="en-US" sz="2600" b="1" dirty="0">
                <a:latin typeface="Calibri" pitchFamily="34" charset="0"/>
              </a:rPr>
              <a:t> </a:t>
            </a:r>
            <a:r>
              <a:rPr lang="en-US" sz="2600" b="1" dirty="0" err="1">
                <a:latin typeface="Calibri" pitchFamily="34" charset="0"/>
              </a:rPr>
              <a:t>dẫn</a:t>
            </a:r>
            <a:r>
              <a:rPr lang="en-US" sz="2600" b="1" dirty="0">
                <a:latin typeface="Calibri" pitchFamily="34" charset="0"/>
              </a:rPr>
              <a:t> </a:t>
            </a:r>
            <a:r>
              <a:rPr lang="en-US" sz="2600" b="1" dirty="0" err="1">
                <a:latin typeface="Calibri" pitchFamily="34" charset="0"/>
              </a:rPr>
              <a:t>đến</a:t>
            </a:r>
            <a:r>
              <a:rPr lang="en-US" sz="2600" b="1" dirty="0">
                <a:latin typeface="Calibri" pitchFamily="34" charset="0"/>
              </a:rPr>
              <a:t> </a:t>
            </a:r>
            <a:r>
              <a:rPr lang="en-US" sz="2600" b="1" dirty="0" err="1">
                <a:latin typeface="Calibri" pitchFamily="34" charset="0"/>
              </a:rPr>
              <a:t>hệ</a:t>
            </a:r>
            <a:r>
              <a:rPr lang="en-US" sz="2600" b="1" dirty="0">
                <a:latin typeface="Calibri" pitchFamily="34" charset="0"/>
              </a:rPr>
              <a:t> </a:t>
            </a:r>
            <a:r>
              <a:rPr lang="en-US" sz="2600" b="1" dirty="0" err="1">
                <a:latin typeface="Calibri" pitchFamily="34" charset="0"/>
              </a:rPr>
              <a:t>quả</a:t>
            </a:r>
            <a:r>
              <a:rPr lang="en-US" sz="2600" b="1" dirty="0">
                <a:latin typeface="Calibri" pitchFamily="34" charset="0"/>
              </a:rPr>
              <a:t> </a:t>
            </a:r>
            <a:r>
              <a:rPr lang="en-US" sz="2600" b="1" dirty="0" err="1">
                <a:latin typeface="Calibri" pitchFamily="34" charset="0"/>
              </a:rPr>
              <a:t>gì</a:t>
            </a:r>
            <a:r>
              <a:rPr lang="en-US" sz="2600" b="1" dirty="0">
                <a:latin typeface="Calibri" pitchFamily="34" charset="0"/>
              </a:rPr>
              <a:t>?  </a:t>
            </a:r>
          </a:p>
          <a:p>
            <a:pPr marL="0" indent="0">
              <a:buClr>
                <a:srgbClr val="006600"/>
              </a:buClr>
              <a:buNone/>
            </a:pPr>
            <a:endParaRPr lang="en-US" altLang="en-US" sz="2400" b="1" i="1"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2850563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checkerboard(across)">
                                      <p:cBhvr>
                                        <p:cTn id="7" dur="5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 calcmode="lin" valueType="num">
                                      <p:cBhvr>
                                        <p:cTn id="12" dur="5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9635">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69635">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696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69635">
                                            <p:txEl>
                                              <p:pRg st="1" end="1"/>
                                            </p:txEl>
                                          </p:spTgt>
                                        </p:tgtEl>
                                        <p:attrNameLst>
                                          <p:attrName>style.visibility</p:attrName>
                                        </p:attrNameLst>
                                      </p:cBhvr>
                                      <p:to>
                                        <p:strVal val="visible"/>
                                      </p:to>
                                    </p:set>
                                    <p:anim calcmode="lin" valueType="num">
                                      <p:cBhvr>
                                        <p:cTn id="20" dur="500" fill="hold"/>
                                        <p:tgtEl>
                                          <p:spTgt spid="6963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69635">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69635">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6963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69635">
                                            <p:txEl>
                                              <p:pRg st="2" end="2"/>
                                            </p:txEl>
                                          </p:spTgt>
                                        </p:tgtEl>
                                        <p:attrNameLst>
                                          <p:attrName>style.visibility</p:attrName>
                                        </p:attrNameLst>
                                      </p:cBhvr>
                                      <p:to>
                                        <p:strVal val="visible"/>
                                      </p:to>
                                    </p:set>
                                    <p:anim calcmode="lin" valueType="num">
                                      <p:cBhvr>
                                        <p:cTn id="28" dur="500" fill="hold"/>
                                        <p:tgtEl>
                                          <p:spTgt spid="6963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9635">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69635">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6963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69635">
                                            <p:txEl>
                                              <p:pRg st="3" end="3"/>
                                            </p:txEl>
                                          </p:spTgt>
                                        </p:tgtEl>
                                        <p:attrNameLst>
                                          <p:attrName>style.visibility</p:attrName>
                                        </p:attrNameLst>
                                      </p:cBhvr>
                                      <p:to>
                                        <p:strVal val="visible"/>
                                      </p:to>
                                    </p:set>
                                    <p:anim calcmode="lin" valueType="num">
                                      <p:cBhvr>
                                        <p:cTn id="36" dur="500" fill="hold"/>
                                        <p:tgtEl>
                                          <p:spTgt spid="69635">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69635">
                                            <p:txEl>
                                              <p:pRg st="3" end="3"/>
                                            </p:txEl>
                                          </p:spTgt>
                                        </p:tgtEl>
                                        <p:attrNameLst>
                                          <p:attrName>ppt_h</p:attrName>
                                        </p:attrNameLst>
                                      </p:cBhvr>
                                      <p:tavLst>
                                        <p:tav tm="0">
                                          <p:val>
                                            <p:fltVal val="0"/>
                                          </p:val>
                                        </p:tav>
                                        <p:tav tm="100000">
                                          <p:val>
                                            <p:strVal val="#ppt_h"/>
                                          </p:val>
                                        </p:tav>
                                      </p:tavLst>
                                    </p:anim>
                                    <p:anim calcmode="lin" valueType="num">
                                      <p:cBhvr>
                                        <p:cTn id="38" dur="500" fill="hold"/>
                                        <p:tgtEl>
                                          <p:spTgt spid="69635">
                                            <p:txEl>
                                              <p:pRg st="3" end="3"/>
                                            </p:txEl>
                                          </p:spTgt>
                                        </p:tgtEl>
                                        <p:attrNameLst>
                                          <p:attrName>style.rotation</p:attrName>
                                        </p:attrNameLst>
                                      </p:cBhvr>
                                      <p:tavLst>
                                        <p:tav tm="0">
                                          <p:val>
                                            <p:fltVal val="360"/>
                                          </p:val>
                                        </p:tav>
                                        <p:tav tm="100000">
                                          <p:val>
                                            <p:fltVal val="0"/>
                                          </p:val>
                                        </p:tav>
                                      </p:tavLst>
                                    </p:anim>
                                    <p:animEffect transition="in" filter="fade">
                                      <p:cBhvr>
                                        <p:cTn id="39" dur="500"/>
                                        <p:tgtEl>
                                          <p:spTgt spid="6963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0"/>
                                  </p:stCondLst>
                                  <p:childTnLst>
                                    <p:set>
                                      <p:cBhvr>
                                        <p:cTn id="43" dur="1" fill="hold">
                                          <p:stCondLst>
                                            <p:cond delay="0"/>
                                          </p:stCondLst>
                                        </p:cTn>
                                        <p:tgtEl>
                                          <p:spTgt spid="69635">
                                            <p:txEl>
                                              <p:pRg st="4" end="4"/>
                                            </p:txEl>
                                          </p:spTgt>
                                        </p:tgtEl>
                                        <p:attrNameLst>
                                          <p:attrName>style.visibility</p:attrName>
                                        </p:attrNameLst>
                                      </p:cBhvr>
                                      <p:to>
                                        <p:strVal val="visible"/>
                                      </p:to>
                                    </p:set>
                                    <p:anim calcmode="lin" valueType="num">
                                      <p:cBhvr>
                                        <p:cTn id="44" dur="500" fill="hold"/>
                                        <p:tgtEl>
                                          <p:spTgt spid="69635">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69635">
                                            <p:txEl>
                                              <p:pRg st="4" end="4"/>
                                            </p:txEl>
                                          </p:spTgt>
                                        </p:tgtEl>
                                        <p:attrNameLst>
                                          <p:attrName>ppt_h</p:attrName>
                                        </p:attrNameLst>
                                      </p:cBhvr>
                                      <p:tavLst>
                                        <p:tav tm="0">
                                          <p:val>
                                            <p:fltVal val="0"/>
                                          </p:val>
                                        </p:tav>
                                        <p:tav tm="100000">
                                          <p:val>
                                            <p:strVal val="#ppt_h"/>
                                          </p:val>
                                        </p:tav>
                                      </p:tavLst>
                                    </p:anim>
                                    <p:anim calcmode="lin" valueType="num">
                                      <p:cBhvr>
                                        <p:cTn id="46" dur="500" fill="hold"/>
                                        <p:tgtEl>
                                          <p:spTgt spid="69635">
                                            <p:txEl>
                                              <p:pRg st="4" end="4"/>
                                            </p:txEl>
                                          </p:spTgt>
                                        </p:tgtEl>
                                        <p:attrNameLst>
                                          <p:attrName>style.rotation</p:attrName>
                                        </p:attrNameLst>
                                      </p:cBhvr>
                                      <p:tavLst>
                                        <p:tav tm="0">
                                          <p:val>
                                            <p:fltVal val="360"/>
                                          </p:val>
                                        </p:tav>
                                        <p:tav tm="100000">
                                          <p:val>
                                            <p:fltVal val="0"/>
                                          </p:val>
                                        </p:tav>
                                      </p:tavLst>
                                    </p:anim>
                                    <p:animEffect transition="in" filter="fade">
                                      <p:cBhvr>
                                        <p:cTn id="47" dur="500"/>
                                        <p:tgtEl>
                                          <p:spTgt spid="6963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69635">
                                            <p:txEl>
                                              <p:pRg st="5" end="5"/>
                                            </p:txEl>
                                          </p:spTgt>
                                        </p:tgtEl>
                                        <p:attrNameLst>
                                          <p:attrName>style.visibility</p:attrName>
                                        </p:attrNameLst>
                                      </p:cBhvr>
                                      <p:to>
                                        <p:strVal val="visible"/>
                                      </p:to>
                                    </p:set>
                                    <p:anim calcmode="lin" valueType="num">
                                      <p:cBhvr>
                                        <p:cTn id="52" dur="500" fill="hold"/>
                                        <p:tgtEl>
                                          <p:spTgt spid="69635">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69635">
                                            <p:txEl>
                                              <p:pRg st="5" end="5"/>
                                            </p:txEl>
                                          </p:spTgt>
                                        </p:tgtEl>
                                        <p:attrNameLst>
                                          <p:attrName>ppt_h</p:attrName>
                                        </p:attrNameLst>
                                      </p:cBhvr>
                                      <p:tavLst>
                                        <p:tav tm="0">
                                          <p:val>
                                            <p:fltVal val="0"/>
                                          </p:val>
                                        </p:tav>
                                        <p:tav tm="100000">
                                          <p:val>
                                            <p:strVal val="#ppt_h"/>
                                          </p:val>
                                        </p:tav>
                                      </p:tavLst>
                                    </p:anim>
                                    <p:anim calcmode="lin" valueType="num">
                                      <p:cBhvr>
                                        <p:cTn id="54" dur="500" fill="hold"/>
                                        <p:tgtEl>
                                          <p:spTgt spid="69635">
                                            <p:txEl>
                                              <p:pRg st="5" end="5"/>
                                            </p:txEl>
                                          </p:spTgt>
                                        </p:tgtEl>
                                        <p:attrNameLst>
                                          <p:attrName>style.rotation</p:attrName>
                                        </p:attrNameLst>
                                      </p:cBhvr>
                                      <p:tavLst>
                                        <p:tav tm="0">
                                          <p:val>
                                            <p:fltVal val="360"/>
                                          </p:val>
                                        </p:tav>
                                        <p:tav tm="100000">
                                          <p:val>
                                            <p:fltVal val="0"/>
                                          </p:val>
                                        </p:tav>
                                      </p:tavLst>
                                    </p:anim>
                                    <p:animEffect transition="in" filter="fade">
                                      <p:cBhvr>
                                        <p:cTn id="55" dur="500"/>
                                        <p:tgtEl>
                                          <p:spTgt spid="696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BD3BBE4-D300-4B8E-8004-6367A40F522E}" type="slidenum">
              <a:rPr lang="en-US" altLang="en-US" smtClean="0">
                <a:solidFill>
                  <a:srgbClr val="898989"/>
                </a:solidFill>
                <a:latin typeface="Calibri" pitchFamily="34" charset="0"/>
              </a:rPr>
              <a:pPr eaLnBrk="1" hangingPunct="1"/>
              <a:t>33</a:t>
            </a:fld>
            <a:endParaRPr lang="en-US" altLang="en-US">
              <a:solidFill>
                <a:srgbClr val="898989"/>
              </a:solidFill>
              <a:latin typeface="Calibri" pitchFamily="34" charset="0"/>
            </a:endParaRPr>
          </a:p>
        </p:txBody>
      </p:sp>
      <p:sp>
        <p:nvSpPr>
          <p:cNvPr id="69634" name="Rectangle 2"/>
          <p:cNvSpPr>
            <a:spLocks noGrp="1" noChangeArrowheads="1"/>
          </p:cNvSpPr>
          <p:nvPr>
            <p:ph type="title"/>
          </p:nvPr>
        </p:nvSpPr>
        <p:spPr>
          <a:xfrm>
            <a:off x="152400" y="0"/>
            <a:ext cx="8763000" cy="609600"/>
          </a:xfrm>
        </p:spPr>
        <p:txBody>
          <a:bodyPr/>
          <a:lstStyle/>
          <a:p>
            <a:r>
              <a:rPr lang="en-US" altLang="en-US" sz="2800" b="1">
                <a:solidFill>
                  <a:srgbClr val="0000FF"/>
                </a:solidFill>
                <a:latin typeface="Times New Roman" pitchFamily="18" charset="0"/>
                <a:cs typeface="Times New Roman" pitchFamily="18" charset="0"/>
              </a:rPr>
              <a:t>Phân tích phân công vai trò giới thực tế cho thấy?</a:t>
            </a:r>
            <a:endParaRPr lang="en-US" altLang="en-US" sz="2800">
              <a:solidFill>
                <a:srgbClr val="0000FF"/>
              </a:solidFill>
              <a:latin typeface="Times New Roman" pitchFamily="18" charset="0"/>
              <a:cs typeface="Times New Roman" pitchFamily="18" charset="0"/>
            </a:endParaRPr>
          </a:p>
        </p:txBody>
      </p:sp>
      <p:sp>
        <p:nvSpPr>
          <p:cNvPr id="69635" name="Rectangle 3"/>
          <p:cNvSpPr>
            <a:spLocks noGrp="1" noChangeArrowheads="1"/>
          </p:cNvSpPr>
          <p:nvPr>
            <p:ph type="body" idx="1"/>
          </p:nvPr>
        </p:nvSpPr>
        <p:spPr>
          <a:xfrm>
            <a:off x="228600" y="609600"/>
            <a:ext cx="8686800" cy="6172200"/>
          </a:xfrm>
        </p:spPr>
        <p:txBody>
          <a:bodyPr/>
          <a:lstStyle/>
          <a:p>
            <a:pPr marL="341313" indent="-341313">
              <a:buClr>
                <a:srgbClr val="006600"/>
              </a:buClr>
              <a:buFont typeface="Wingdings" pitchFamily="2" charset="2"/>
              <a:buChar char="Ü"/>
            </a:pPr>
            <a:r>
              <a:rPr lang="en-US" altLang="en-US" sz="2400" b="1" dirty="0" err="1">
                <a:solidFill>
                  <a:srgbClr val="006600"/>
                </a:solidFill>
                <a:cs typeface="Times New Roman" pitchFamily="18" charset="0"/>
              </a:rPr>
              <a:t>Đối</a:t>
            </a:r>
            <a:r>
              <a:rPr lang="en-US" altLang="en-US" sz="2400" b="1" dirty="0">
                <a:solidFill>
                  <a:srgbClr val="006600"/>
                </a:solidFill>
                <a:cs typeface="Times New Roman" pitchFamily="18" charset="0"/>
              </a:rPr>
              <a:t> </a:t>
            </a:r>
            <a:r>
              <a:rPr lang="en-US" altLang="en-US" sz="2400" b="1" dirty="0" err="1">
                <a:solidFill>
                  <a:srgbClr val="006600"/>
                </a:solidFill>
                <a:cs typeface="Times New Roman" pitchFamily="18" charset="0"/>
              </a:rPr>
              <a:t>với</a:t>
            </a:r>
            <a:r>
              <a:rPr lang="en-US" altLang="en-US" sz="2400" b="1" dirty="0">
                <a:solidFill>
                  <a:srgbClr val="006600"/>
                </a:solidFill>
                <a:cs typeface="Times New Roman" pitchFamily="18" charset="0"/>
              </a:rPr>
              <a:t> </a:t>
            </a:r>
            <a:r>
              <a:rPr lang="en-US" altLang="en-US" sz="2400" b="1" dirty="0" err="1">
                <a:solidFill>
                  <a:srgbClr val="006600"/>
                </a:solidFill>
                <a:cs typeface="Times New Roman" pitchFamily="18" charset="0"/>
              </a:rPr>
              <a:t>nữ</a:t>
            </a:r>
            <a:r>
              <a:rPr lang="en-US" altLang="en-US" sz="2400" b="1" dirty="0">
                <a:solidFill>
                  <a:srgbClr val="006600"/>
                </a:solidFill>
                <a:cs typeface="Times New Roman" pitchFamily="18" charset="0"/>
              </a:rPr>
              <a:t> </a:t>
            </a:r>
            <a:r>
              <a:rPr lang="en-US" altLang="en-US" sz="2400" b="1" dirty="0" err="1">
                <a:solidFill>
                  <a:srgbClr val="006600"/>
                </a:solidFill>
                <a:cs typeface="Times New Roman" pitchFamily="18" charset="0"/>
              </a:rPr>
              <a:t>giới</a:t>
            </a:r>
            <a:r>
              <a:rPr lang="en-US" altLang="en-US" sz="2400" b="1" dirty="0">
                <a:solidFill>
                  <a:srgbClr val="006600"/>
                </a:solidFill>
                <a:cs typeface="Times New Roman" pitchFamily="18" charset="0"/>
              </a:rPr>
              <a:t>:</a:t>
            </a:r>
            <a:r>
              <a:rPr lang="vi-VN" altLang="en-US" sz="2400" b="1" dirty="0">
                <a:solidFill>
                  <a:srgbClr val="006600"/>
                </a:solidFill>
                <a:cs typeface="Times New Roman" pitchFamily="18" charset="0"/>
              </a:rPr>
              <a:t> </a:t>
            </a:r>
            <a:endParaRPr lang="en-US" altLang="en-US" sz="2400" b="1" dirty="0">
              <a:solidFill>
                <a:srgbClr val="006600"/>
              </a:solidFill>
              <a:cs typeface="Times New Roman" pitchFamily="18" charset="0"/>
            </a:endParaRPr>
          </a:p>
          <a:p>
            <a:pPr marL="341313" indent="-341313">
              <a:buClr>
                <a:srgbClr val="0000FF"/>
              </a:buClr>
              <a:buFont typeface="Wingdings" pitchFamily="2" charset="2"/>
              <a:buChar char="§"/>
            </a:pPr>
            <a:r>
              <a:rPr lang="en-US" altLang="en-US" sz="2400" b="1" dirty="0">
                <a:solidFill>
                  <a:srgbClr val="0000FF"/>
                </a:solidFill>
                <a:cs typeface="Times New Roman" pitchFamily="18" charset="0"/>
              </a:rPr>
              <a:t>T</a:t>
            </a:r>
            <a:r>
              <a:rPr lang="vi-VN" altLang="en-US" sz="2400" b="1" dirty="0">
                <a:solidFill>
                  <a:srgbClr val="0000FF"/>
                </a:solidFill>
                <a:cs typeface="Times New Roman" pitchFamily="18" charset="0"/>
              </a:rPr>
              <a:t>hời gian làm việc nhiều hơn</a:t>
            </a:r>
            <a:r>
              <a:rPr lang="en-US" altLang="en-US" sz="2400" b="1" dirty="0">
                <a:solidFill>
                  <a:srgbClr val="0000FF"/>
                </a:solidFill>
                <a:cs typeface="Times New Roman" pitchFamily="18" charset="0"/>
              </a:rPr>
              <a:t>, t</a:t>
            </a:r>
            <a:r>
              <a:rPr lang="vi-VN" altLang="en-US" sz="2400" b="1" dirty="0">
                <a:solidFill>
                  <a:srgbClr val="0000FF"/>
                </a:solidFill>
                <a:cs typeface="Times New Roman" pitchFamily="18" charset="0"/>
              </a:rPr>
              <a:t>hời gian nghỉ ngơi, giải trí ít hơn</a:t>
            </a:r>
            <a:endParaRPr lang="en-US" altLang="en-US" sz="2400" b="1" dirty="0">
              <a:solidFill>
                <a:srgbClr val="0000FF"/>
              </a:solidFill>
              <a:cs typeface="Times New Roman" pitchFamily="18" charset="0"/>
            </a:endParaRPr>
          </a:p>
          <a:p>
            <a:pPr marL="341313" indent="-341313">
              <a:buClr>
                <a:srgbClr val="0000FF"/>
              </a:buClr>
              <a:buFont typeface="Wingdings" pitchFamily="2" charset="2"/>
              <a:buChar char="§"/>
            </a:pPr>
            <a:r>
              <a:rPr lang="en-US" altLang="en-US" sz="2400" b="1" dirty="0" err="1">
                <a:solidFill>
                  <a:srgbClr val="0000FF"/>
                </a:solidFill>
                <a:cs typeface="Times New Roman" pitchFamily="18" charset="0"/>
              </a:rPr>
              <a:t>Sức</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khoẻ</a:t>
            </a:r>
            <a:r>
              <a:rPr lang="en-US" altLang="en-US" sz="2400" b="1" dirty="0">
                <a:solidFill>
                  <a:srgbClr val="0000FF"/>
                </a:solidFill>
                <a:cs typeface="Times New Roman" pitchFamily="18" charset="0"/>
              </a:rPr>
              <a:t> - SKSS </a:t>
            </a:r>
            <a:r>
              <a:rPr lang="en-US" altLang="en-US" sz="2400" b="1" dirty="0" err="1">
                <a:solidFill>
                  <a:srgbClr val="0000FF"/>
                </a:solidFill>
                <a:cs typeface="Times New Roman" pitchFamily="18" charset="0"/>
              </a:rPr>
              <a:t>của</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phụ</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nữ</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bị</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giảm</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sút</a:t>
            </a:r>
            <a:endParaRPr lang="en-US" altLang="en-US" sz="2400" b="1" dirty="0">
              <a:solidFill>
                <a:srgbClr val="0000FF"/>
              </a:solidFill>
              <a:cs typeface="Times New Roman" pitchFamily="18" charset="0"/>
            </a:endParaRPr>
          </a:p>
          <a:p>
            <a:pPr marL="341313" indent="-341313">
              <a:buClr>
                <a:srgbClr val="0000FF"/>
              </a:buClr>
              <a:buFont typeface="Wingdings" pitchFamily="2" charset="2"/>
              <a:buChar char="§"/>
            </a:pPr>
            <a:r>
              <a:rPr lang="en-US" altLang="en-US" sz="2400" b="1" dirty="0">
                <a:solidFill>
                  <a:srgbClr val="0000FF"/>
                </a:solidFill>
                <a:cs typeface="Times New Roman" pitchFamily="18" charset="0"/>
              </a:rPr>
              <a:t>Í</a:t>
            </a:r>
            <a:r>
              <a:rPr lang="vi-VN" altLang="en-US" sz="2400" b="1" dirty="0">
                <a:solidFill>
                  <a:srgbClr val="0000FF"/>
                </a:solidFill>
                <a:cs typeface="Times New Roman" pitchFamily="18" charset="0"/>
              </a:rPr>
              <a:t>t có điều kiện học tập</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đào</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tạo</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nâng</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cao</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về</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chuyên</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môn</a:t>
            </a:r>
            <a:endParaRPr lang="en-US" altLang="en-US" sz="2400" b="1" dirty="0">
              <a:solidFill>
                <a:srgbClr val="0000FF"/>
              </a:solidFill>
              <a:cs typeface="Times New Roman" pitchFamily="18" charset="0"/>
            </a:endParaRPr>
          </a:p>
          <a:p>
            <a:pPr marL="341313" indent="-341313">
              <a:buClr>
                <a:srgbClr val="0000FF"/>
              </a:buClr>
              <a:buFont typeface="Wingdings" pitchFamily="2" charset="2"/>
              <a:buChar char="§"/>
            </a:pPr>
            <a:r>
              <a:rPr lang="en-US" altLang="en-US" sz="2400" b="1" dirty="0">
                <a:solidFill>
                  <a:srgbClr val="0000FF"/>
                </a:solidFill>
                <a:cs typeface="Times New Roman" pitchFamily="18" charset="0"/>
              </a:rPr>
              <a:t>Lao </a:t>
            </a:r>
            <a:r>
              <a:rPr lang="en-US" altLang="en-US" sz="2400" b="1" dirty="0" err="1">
                <a:solidFill>
                  <a:srgbClr val="0000FF"/>
                </a:solidFill>
                <a:cs typeface="Times New Roman" pitchFamily="18" charset="0"/>
              </a:rPr>
              <a:t>động</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giản</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đơn</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thu</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nhập</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thấp</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nguy</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cơ</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thất</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nghiệp</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cao</a:t>
            </a:r>
            <a:endParaRPr lang="en-US" altLang="en-US" sz="2400" b="1" dirty="0">
              <a:solidFill>
                <a:srgbClr val="0000FF"/>
              </a:solidFill>
              <a:cs typeface="Times New Roman" pitchFamily="18" charset="0"/>
            </a:endParaRPr>
          </a:p>
          <a:p>
            <a:pPr marL="341313" indent="-341313">
              <a:buClr>
                <a:srgbClr val="0000FF"/>
              </a:buClr>
              <a:buFont typeface="Wingdings" pitchFamily="2" charset="2"/>
              <a:buChar char="§"/>
            </a:pPr>
            <a:r>
              <a:rPr lang="en-US" altLang="en-US" sz="2400" b="1" dirty="0" err="1">
                <a:solidFill>
                  <a:srgbClr val="0000FF"/>
                </a:solidFill>
                <a:cs typeface="Times New Roman" pitchFamily="18" charset="0"/>
              </a:rPr>
              <a:t>Ít</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có</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cơ</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hội</a:t>
            </a:r>
            <a:r>
              <a:rPr lang="en-US" altLang="en-US" sz="2400" b="1" dirty="0">
                <a:solidFill>
                  <a:srgbClr val="0000FF"/>
                </a:solidFill>
                <a:cs typeface="Times New Roman" pitchFamily="18" charset="0"/>
              </a:rPr>
              <a:t> t</a:t>
            </a:r>
            <a:r>
              <a:rPr lang="vi-VN" altLang="en-US" sz="2400" b="1" dirty="0">
                <a:solidFill>
                  <a:srgbClr val="0000FF"/>
                </a:solidFill>
                <a:cs typeface="Times New Roman" pitchFamily="18" charset="0"/>
              </a:rPr>
              <a:t>ham gia hoạt động</a:t>
            </a:r>
            <a:r>
              <a:rPr lang="en-US" altLang="en-US" sz="2400" b="1" dirty="0">
                <a:solidFill>
                  <a:srgbClr val="0000FF"/>
                </a:solidFill>
                <a:cs typeface="Times New Roman" pitchFamily="18" charset="0"/>
              </a:rPr>
              <a:t> XH </a:t>
            </a:r>
            <a:r>
              <a:rPr lang="en-US" altLang="en-US" sz="2400" b="1" dirty="0" err="1">
                <a:solidFill>
                  <a:srgbClr val="0000FF"/>
                </a:solidFill>
                <a:cs typeface="Times New Roman" pitchFamily="18" charset="0"/>
              </a:rPr>
              <a:t>và</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thăng</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tiến</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nghề</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nghiệp</a:t>
            </a:r>
            <a:r>
              <a:rPr lang="vi-VN" altLang="en-US" sz="2400" b="1" dirty="0">
                <a:solidFill>
                  <a:srgbClr val="0000FF"/>
                </a:solidFill>
                <a:cs typeface="Times New Roman" pitchFamily="18" charset="0"/>
              </a:rPr>
              <a:t>.</a:t>
            </a:r>
            <a:endParaRPr lang="en-US" altLang="en-US" sz="2400" dirty="0">
              <a:cs typeface="Times New Roman" pitchFamily="18" charset="0"/>
            </a:endParaRPr>
          </a:p>
          <a:p>
            <a:pPr marL="341313" indent="-341313">
              <a:buClr>
                <a:srgbClr val="006600"/>
              </a:buClr>
              <a:buFont typeface="Wingdings" pitchFamily="2" charset="2"/>
              <a:buChar char="Ü"/>
            </a:pPr>
            <a:r>
              <a:rPr lang="en-US" altLang="en-US" sz="2400" b="1" dirty="0" err="1">
                <a:solidFill>
                  <a:srgbClr val="006600"/>
                </a:solidFill>
                <a:cs typeface="Times New Roman" pitchFamily="18" charset="0"/>
              </a:rPr>
              <a:t>Đối</a:t>
            </a:r>
            <a:r>
              <a:rPr lang="en-US" altLang="en-US" sz="2400" b="1" dirty="0">
                <a:solidFill>
                  <a:srgbClr val="006600"/>
                </a:solidFill>
                <a:cs typeface="Times New Roman" pitchFamily="18" charset="0"/>
              </a:rPr>
              <a:t> </a:t>
            </a:r>
            <a:r>
              <a:rPr lang="en-US" altLang="en-US" sz="2400" b="1" dirty="0" err="1">
                <a:solidFill>
                  <a:srgbClr val="006600"/>
                </a:solidFill>
                <a:cs typeface="Times New Roman" pitchFamily="18" charset="0"/>
              </a:rPr>
              <a:t>với</a:t>
            </a:r>
            <a:r>
              <a:rPr lang="en-US" altLang="en-US" sz="2400" b="1" dirty="0">
                <a:solidFill>
                  <a:srgbClr val="006600"/>
                </a:solidFill>
                <a:cs typeface="Times New Roman" pitchFamily="18" charset="0"/>
              </a:rPr>
              <a:t> </a:t>
            </a:r>
            <a:r>
              <a:rPr lang="en-US" altLang="en-US" sz="2400" b="1" dirty="0" err="1">
                <a:solidFill>
                  <a:srgbClr val="006600"/>
                </a:solidFill>
                <a:cs typeface="Times New Roman" pitchFamily="18" charset="0"/>
              </a:rPr>
              <a:t>nam</a:t>
            </a:r>
            <a:r>
              <a:rPr lang="en-US" altLang="en-US" sz="2400" b="1" dirty="0">
                <a:solidFill>
                  <a:srgbClr val="006600"/>
                </a:solidFill>
                <a:cs typeface="Times New Roman" pitchFamily="18" charset="0"/>
              </a:rPr>
              <a:t> </a:t>
            </a:r>
            <a:r>
              <a:rPr lang="en-US" altLang="en-US" sz="2400" b="1" dirty="0" err="1">
                <a:solidFill>
                  <a:srgbClr val="006600"/>
                </a:solidFill>
                <a:cs typeface="Times New Roman" pitchFamily="18" charset="0"/>
              </a:rPr>
              <a:t>giới</a:t>
            </a:r>
            <a:r>
              <a:rPr lang="en-US" altLang="en-US" sz="2400" b="1" dirty="0">
                <a:solidFill>
                  <a:srgbClr val="006600"/>
                </a:solidFill>
                <a:cs typeface="Times New Roman" pitchFamily="18" charset="0"/>
              </a:rPr>
              <a:t>:</a:t>
            </a:r>
          </a:p>
          <a:p>
            <a:pPr marL="341313" indent="-341313">
              <a:buClr>
                <a:srgbClr val="0000FF"/>
              </a:buClr>
              <a:buFont typeface="Wingdings" pitchFamily="2" charset="2"/>
              <a:buChar char="§"/>
            </a:pPr>
            <a:r>
              <a:rPr lang="en-US" altLang="en-US" sz="2400" b="1" dirty="0" err="1">
                <a:solidFill>
                  <a:srgbClr val="0000FF"/>
                </a:solidFill>
                <a:cs typeface="Times New Roman" pitchFamily="18" charset="0"/>
              </a:rPr>
              <a:t>Đối</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mặt</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với</a:t>
            </a:r>
            <a:r>
              <a:rPr lang="en-US" altLang="en-US" sz="2400" b="1" dirty="0">
                <a:solidFill>
                  <a:srgbClr val="0000FF"/>
                </a:solidFill>
                <a:cs typeface="Times New Roman" pitchFamily="18" charset="0"/>
              </a:rPr>
              <a:t> tai </a:t>
            </a:r>
            <a:r>
              <a:rPr lang="en-US" altLang="en-US" sz="2400" b="1" dirty="0" err="1">
                <a:solidFill>
                  <a:srgbClr val="0000FF"/>
                </a:solidFill>
                <a:cs typeface="Times New Roman" pitchFamily="18" charset="0"/>
              </a:rPr>
              <a:t>nạn</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nghề</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nghiệp</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cao</a:t>
            </a:r>
            <a:endParaRPr lang="en-US" altLang="en-US" sz="2400" b="1" dirty="0">
              <a:solidFill>
                <a:srgbClr val="0000FF"/>
              </a:solidFill>
              <a:cs typeface="Times New Roman" pitchFamily="18" charset="0"/>
            </a:endParaRPr>
          </a:p>
          <a:p>
            <a:pPr marL="341313" indent="-341313">
              <a:buClr>
                <a:srgbClr val="0000FF"/>
              </a:buClr>
              <a:buFont typeface="Wingdings" pitchFamily="2" charset="2"/>
              <a:buChar char="§"/>
            </a:pPr>
            <a:r>
              <a:rPr lang="en-US" altLang="en-US" sz="2400" b="1" dirty="0" err="1">
                <a:solidFill>
                  <a:srgbClr val="0000FF"/>
                </a:solidFill>
                <a:cs typeface="Times New Roman" pitchFamily="18" charset="0"/>
              </a:rPr>
              <a:t>Chịu</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áp</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lực</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của</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gánh</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nặng</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kiếm</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tiền</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cao</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hơn</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nữ</a:t>
            </a:r>
            <a:endParaRPr lang="en-US" altLang="en-US" sz="2400" b="1" dirty="0">
              <a:solidFill>
                <a:srgbClr val="0000FF"/>
              </a:solidFill>
              <a:cs typeface="Times New Roman" pitchFamily="18" charset="0"/>
            </a:endParaRPr>
          </a:p>
          <a:p>
            <a:pPr marL="341313" indent="-341313">
              <a:buFont typeface="Wingdings" pitchFamily="2" charset="2"/>
              <a:buChar char="F"/>
            </a:pPr>
            <a:r>
              <a:rPr lang="en-US" altLang="en-US" sz="2400" b="1" dirty="0" err="1">
                <a:cs typeface="Times New Roman" pitchFamily="18" charset="0"/>
              </a:rPr>
              <a:t>Trong</a:t>
            </a:r>
            <a:r>
              <a:rPr lang="en-US" altLang="en-US" sz="2400" b="1" dirty="0">
                <a:cs typeface="Times New Roman" pitchFamily="18" charset="0"/>
              </a:rPr>
              <a:t> </a:t>
            </a:r>
            <a:r>
              <a:rPr lang="en-US" altLang="en-US" sz="2400" b="1" dirty="0" err="1">
                <a:cs typeface="Times New Roman" pitchFamily="18" charset="0"/>
              </a:rPr>
              <a:t>cơ</a:t>
            </a:r>
            <a:r>
              <a:rPr lang="en-US" altLang="en-US" sz="2400" b="1" dirty="0">
                <a:cs typeface="Times New Roman" pitchFamily="18" charset="0"/>
              </a:rPr>
              <a:t> </a:t>
            </a:r>
            <a:r>
              <a:rPr lang="en-US" altLang="en-US" sz="2400" b="1" dirty="0" err="1">
                <a:cs typeface="Times New Roman" pitchFamily="18" charset="0"/>
              </a:rPr>
              <a:t>quan</a:t>
            </a:r>
            <a:r>
              <a:rPr lang="en-US" altLang="en-US" sz="2400" b="1" dirty="0">
                <a:cs typeface="Times New Roman" pitchFamily="18" charset="0"/>
              </a:rPr>
              <a:t>/</a:t>
            </a:r>
            <a:r>
              <a:rPr lang="en-US" altLang="en-US" sz="2400" b="1" dirty="0" err="1">
                <a:cs typeface="Times New Roman" pitchFamily="18" charset="0"/>
              </a:rPr>
              <a:t>cộng</a:t>
            </a:r>
            <a:r>
              <a:rPr lang="en-US" altLang="en-US" sz="2400" b="1" dirty="0">
                <a:cs typeface="Times New Roman" pitchFamily="18" charset="0"/>
              </a:rPr>
              <a:t> </a:t>
            </a:r>
            <a:r>
              <a:rPr lang="en-US" altLang="en-US" sz="2400" b="1" dirty="0" err="1">
                <a:cs typeface="Times New Roman" pitchFamily="18" charset="0"/>
              </a:rPr>
              <a:t>đồng</a:t>
            </a:r>
            <a:r>
              <a:rPr lang="en-US" altLang="en-US" sz="2400" b="1" dirty="0">
                <a:cs typeface="Times New Roman" pitchFamily="18" charset="0"/>
              </a:rPr>
              <a:t>, NG </a:t>
            </a:r>
            <a:r>
              <a:rPr lang="en-US" altLang="en-US" sz="2400" b="1" dirty="0" err="1">
                <a:cs typeface="Times New Roman" pitchFamily="18" charset="0"/>
              </a:rPr>
              <a:t>thường</a:t>
            </a:r>
            <a:r>
              <a:rPr lang="en-US" altLang="en-US" sz="2400" b="1" dirty="0">
                <a:cs typeface="Times New Roman" pitchFamily="18" charset="0"/>
              </a:rPr>
              <a:t> </a:t>
            </a:r>
            <a:r>
              <a:rPr lang="en-US" altLang="en-US" sz="2400" b="1" dirty="0" err="1">
                <a:cs typeface="Times New Roman" pitchFamily="18" charset="0"/>
              </a:rPr>
              <a:t>là</a:t>
            </a:r>
            <a:r>
              <a:rPr lang="en-US" altLang="en-US" sz="2400" dirty="0">
                <a:cs typeface="Times New Roman" pitchFamily="18" charset="0"/>
              </a:rPr>
              <a:t> </a:t>
            </a:r>
            <a:r>
              <a:rPr lang="en-US" altLang="en-US" sz="2400" b="1" dirty="0" err="1">
                <a:solidFill>
                  <a:srgbClr val="FF0000"/>
                </a:solidFill>
                <a:cs typeface="Times New Roman" pitchFamily="18" charset="0"/>
              </a:rPr>
              <a:t>người</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chỉ</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đạo</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ra</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quyết</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định</a:t>
            </a:r>
            <a:r>
              <a:rPr lang="en-US" altLang="en-US" sz="2400" dirty="0">
                <a:solidFill>
                  <a:srgbClr val="0000FF"/>
                </a:solidFill>
                <a:cs typeface="Times New Roman" pitchFamily="18" charset="0"/>
              </a:rPr>
              <a:t>;</a:t>
            </a:r>
            <a:r>
              <a:rPr lang="en-US" altLang="en-US" sz="2400" dirty="0">
                <a:cs typeface="Times New Roman" pitchFamily="18" charset="0"/>
              </a:rPr>
              <a:t> </a:t>
            </a:r>
            <a:r>
              <a:rPr lang="en-US" altLang="en-US" sz="2400" b="1" dirty="0">
                <a:cs typeface="Times New Roman" pitchFamily="18" charset="0"/>
              </a:rPr>
              <a:t>PN </a:t>
            </a:r>
            <a:r>
              <a:rPr lang="en-US" altLang="en-US" sz="2400" b="1" dirty="0" err="1">
                <a:cs typeface="Times New Roman" pitchFamily="18" charset="0"/>
              </a:rPr>
              <a:t>thường</a:t>
            </a:r>
            <a:r>
              <a:rPr lang="en-US" altLang="en-US" sz="2400" b="1" dirty="0">
                <a:cs typeface="Times New Roman" pitchFamily="18" charset="0"/>
              </a:rPr>
              <a:t> </a:t>
            </a:r>
            <a:r>
              <a:rPr lang="en-US" altLang="en-US" sz="2400" b="1" dirty="0" err="1">
                <a:cs typeface="Times New Roman" pitchFamily="18" charset="0"/>
              </a:rPr>
              <a:t>là</a:t>
            </a:r>
            <a:r>
              <a:rPr lang="en-US" altLang="en-US" sz="2400" b="1" dirty="0">
                <a:cs typeface="Times New Roman" pitchFamily="18" charset="0"/>
              </a:rPr>
              <a:t> </a:t>
            </a:r>
            <a:r>
              <a:rPr lang="en-US" altLang="en-US" sz="2400" b="1" dirty="0" err="1">
                <a:solidFill>
                  <a:srgbClr val="FF0000"/>
                </a:solidFill>
                <a:cs typeface="Times New Roman" pitchFamily="18" charset="0"/>
              </a:rPr>
              <a:t>người</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thừa</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hành</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ít</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có</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tiếng</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nói</a:t>
            </a:r>
            <a:r>
              <a:rPr lang="en-US" altLang="en-US" sz="2400" b="1" dirty="0">
                <a:solidFill>
                  <a:srgbClr val="FF0000"/>
                </a:solidFill>
                <a:cs typeface="Times New Roman" pitchFamily="18" charset="0"/>
              </a:rPr>
              <a:t>.</a:t>
            </a:r>
          </a:p>
          <a:p>
            <a:pPr marL="341313" indent="-341313">
              <a:buNone/>
            </a:pPr>
            <a:endParaRPr lang="en-US" altLang="en-US" sz="2400" b="1" dirty="0">
              <a:solidFill>
                <a:srgbClr val="FF0000"/>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checkerboard(across)">
                                      <p:cBhvr>
                                        <p:cTn id="7" dur="5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randombar(horizontal)">
                                      <p:cBhvr>
                                        <p:cTn id="12" dur="500"/>
                                        <p:tgtEl>
                                          <p:spTgt spid="696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9635">
                                            <p:txEl>
                                              <p:pRg st="1" end="1"/>
                                            </p:txEl>
                                          </p:spTgt>
                                        </p:tgtEl>
                                        <p:attrNameLst>
                                          <p:attrName>style.visibility</p:attrName>
                                        </p:attrNameLst>
                                      </p:cBhvr>
                                      <p:to>
                                        <p:strVal val="visible"/>
                                      </p:to>
                                    </p:set>
                                    <p:animEffect transition="in" filter="randombar(horizontal)">
                                      <p:cBhvr>
                                        <p:cTn id="17" dur="500"/>
                                        <p:tgtEl>
                                          <p:spTgt spid="696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9635">
                                            <p:txEl>
                                              <p:pRg st="2" end="2"/>
                                            </p:txEl>
                                          </p:spTgt>
                                        </p:tgtEl>
                                        <p:attrNameLst>
                                          <p:attrName>style.visibility</p:attrName>
                                        </p:attrNameLst>
                                      </p:cBhvr>
                                      <p:to>
                                        <p:strVal val="visible"/>
                                      </p:to>
                                    </p:set>
                                    <p:animEffect transition="in" filter="randombar(horizontal)">
                                      <p:cBhvr>
                                        <p:cTn id="22" dur="500"/>
                                        <p:tgtEl>
                                          <p:spTgt spid="696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9635">
                                            <p:txEl>
                                              <p:pRg st="3" end="3"/>
                                            </p:txEl>
                                          </p:spTgt>
                                        </p:tgtEl>
                                        <p:attrNameLst>
                                          <p:attrName>style.visibility</p:attrName>
                                        </p:attrNameLst>
                                      </p:cBhvr>
                                      <p:to>
                                        <p:strVal val="visible"/>
                                      </p:to>
                                    </p:set>
                                    <p:animEffect transition="in" filter="randombar(horizontal)">
                                      <p:cBhvr>
                                        <p:cTn id="27" dur="500"/>
                                        <p:tgtEl>
                                          <p:spTgt spid="696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9635">
                                            <p:txEl>
                                              <p:pRg st="4" end="4"/>
                                            </p:txEl>
                                          </p:spTgt>
                                        </p:tgtEl>
                                        <p:attrNameLst>
                                          <p:attrName>style.visibility</p:attrName>
                                        </p:attrNameLst>
                                      </p:cBhvr>
                                      <p:to>
                                        <p:strVal val="visible"/>
                                      </p:to>
                                    </p:set>
                                    <p:animEffect transition="in" filter="randombar(horizontal)">
                                      <p:cBhvr>
                                        <p:cTn id="32" dur="500"/>
                                        <p:tgtEl>
                                          <p:spTgt spid="6963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9635">
                                            <p:txEl>
                                              <p:pRg st="5" end="5"/>
                                            </p:txEl>
                                          </p:spTgt>
                                        </p:tgtEl>
                                        <p:attrNameLst>
                                          <p:attrName>style.visibility</p:attrName>
                                        </p:attrNameLst>
                                      </p:cBhvr>
                                      <p:to>
                                        <p:strVal val="visible"/>
                                      </p:to>
                                    </p:set>
                                    <p:animEffect transition="in" filter="randombar(horizontal)">
                                      <p:cBhvr>
                                        <p:cTn id="37" dur="500"/>
                                        <p:tgtEl>
                                          <p:spTgt spid="6963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9635">
                                            <p:txEl>
                                              <p:pRg st="6" end="6"/>
                                            </p:txEl>
                                          </p:spTgt>
                                        </p:tgtEl>
                                        <p:attrNameLst>
                                          <p:attrName>style.visibility</p:attrName>
                                        </p:attrNameLst>
                                      </p:cBhvr>
                                      <p:to>
                                        <p:strVal val="visible"/>
                                      </p:to>
                                    </p:set>
                                    <p:animEffect transition="in" filter="randombar(horizontal)">
                                      <p:cBhvr>
                                        <p:cTn id="42" dur="500"/>
                                        <p:tgtEl>
                                          <p:spTgt spid="6963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9635">
                                            <p:txEl>
                                              <p:pRg st="7" end="7"/>
                                            </p:txEl>
                                          </p:spTgt>
                                        </p:tgtEl>
                                        <p:attrNameLst>
                                          <p:attrName>style.visibility</p:attrName>
                                        </p:attrNameLst>
                                      </p:cBhvr>
                                      <p:to>
                                        <p:strVal val="visible"/>
                                      </p:to>
                                    </p:set>
                                    <p:animEffect transition="in" filter="randombar(horizontal)">
                                      <p:cBhvr>
                                        <p:cTn id="47" dur="500"/>
                                        <p:tgtEl>
                                          <p:spTgt spid="6963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9635">
                                            <p:txEl>
                                              <p:pRg st="8" end="8"/>
                                            </p:txEl>
                                          </p:spTgt>
                                        </p:tgtEl>
                                        <p:attrNameLst>
                                          <p:attrName>style.visibility</p:attrName>
                                        </p:attrNameLst>
                                      </p:cBhvr>
                                      <p:to>
                                        <p:strVal val="visible"/>
                                      </p:to>
                                    </p:set>
                                    <p:animEffect transition="in" filter="randombar(horizontal)">
                                      <p:cBhvr>
                                        <p:cTn id="52" dur="500"/>
                                        <p:tgtEl>
                                          <p:spTgt spid="6963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69635">
                                            <p:txEl>
                                              <p:pRg st="9" end="9"/>
                                            </p:txEl>
                                          </p:spTgt>
                                        </p:tgtEl>
                                        <p:attrNameLst>
                                          <p:attrName>style.visibility</p:attrName>
                                        </p:attrNameLst>
                                      </p:cBhvr>
                                      <p:to>
                                        <p:strVal val="visible"/>
                                      </p:to>
                                    </p:set>
                                    <p:animEffect transition="in" filter="randombar(horizontal)">
                                      <p:cBhvr>
                                        <p:cTn id="57" dur="500"/>
                                        <p:tgtEl>
                                          <p:spTgt spid="696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200400"/>
          </a:xfrm>
        </p:spPr>
        <p:txBody>
          <a:bodyPr/>
          <a:lstStyle/>
          <a:p>
            <a:pPr lvl="0" algn="just"/>
            <a:r>
              <a:rPr lang="en-US" dirty="0" err="1"/>
              <a:t>Như</a:t>
            </a:r>
            <a:r>
              <a:rPr lang="en-US" dirty="0"/>
              <a:t> </a:t>
            </a:r>
            <a:r>
              <a:rPr lang="en-US" dirty="0" err="1"/>
              <a:t>vậy</a:t>
            </a:r>
            <a:r>
              <a:rPr lang="en-US" dirty="0"/>
              <a:t>, </a:t>
            </a:r>
            <a:r>
              <a:rPr lang="en-US" b="1" dirty="0" err="1"/>
              <a:t>nhận</a:t>
            </a:r>
            <a:r>
              <a:rPr lang="en-US" b="1" dirty="0"/>
              <a:t> </a:t>
            </a:r>
            <a:r>
              <a:rPr lang="en-US" b="1" dirty="0" err="1"/>
              <a:t>thức</a:t>
            </a:r>
            <a:r>
              <a:rPr lang="en-US" b="1" dirty="0"/>
              <a:t>, </a:t>
            </a:r>
            <a:r>
              <a:rPr lang="en-US" b="1" dirty="0" err="1"/>
              <a:t>niềm</a:t>
            </a:r>
            <a:r>
              <a:rPr lang="en-US" b="1" dirty="0"/>
              <a:t> tin </a:t>
            </a:r>
            <a:r>
              <a:rPr lang="en-US" b="1" dirty="0" err="1"/>
              <a:t>và</a:t>
            </a:r>
            <a:r>
              <a:rPr lang="en-US" b="1" dirty="0"/>
              <a:t> </a:t>
            </a:r>
            <a:r>
              <a:rPr lang="en-US" b="1" dirty="0" err="1"/>
              <a:t>thái</a:t>
            </a:r>
            <a:r>
              <a:rPr lang="en-US" b="1" dirty="0"/>
              <a:t> </a:t>
            </a:r>
            <a:r>
              <a:rPr lang="en-US" b="1" dirty="0" err="1"/>
              <a:t>độ</a:t>
            </a:r>
            <a:r>
              <a:rPr lang="en-US" b="1" dirty="0"/>
              <a:t> </a:t>
            </a:r>
            <a:r>
              <a:rPr lang="en-US" dirty="0" err="1"/>
              <a:t>không</a:t>
            </a:r>
            <a:r>
              <a:rPr lang="en-US" dirty="0"/>
              <a:t> </a:t>
            </a:r>
            <a:r>
              <a:rPr lang="en-US" dirty="0" err="1"/>
              <a:t>đúng</a:t>
            </a:r>
            <a:r>
              <a:rPr lang="en-US" dirty="0"/>
              <a:t> </a:t>
            </a:r>
            <a:r>
              <a:rPr lang="en-US" dirty="0" err="1"/>
              <a:t>về</a:t>
            </a:r>
            <a:r>
              <a:rPr lang="en-US" dirty="0"/>
              <a:t> </a:t>
            </a:r>
            <a:r>
              <a:rPr lang="en-US" dirty="0" err="1"/>
              <a:t>giới</a:t>
            </a:r>
            <a:r>
              <a:rPr lang="en-US" dirty="0"/>
              <a:t> </a:t>
            </a:r>
            <a:r>
              <a:rPr lang="en-US" dirty="0" err="1"/>
              <a:t>đã</a:t>
            </a:r>
            <a:r>
              <a:rPr lang="en-US" dirty="0"/>
              <a:t> </a:t>
            </a:r>
            <a:r>
              <a:rPr lang="en-US" dirty="0" err="1"/>
              <a:t>cản</a:t>
            </a:r>
            <a:r>
              <a:rPr lang="en-US" dirty="0"/>
              <a:t> </a:t>
            </a:r>
            <a:r>
              <a:rPr lang="en-US" dirty="0" err="1"/>
              <a:t>trở</a:t>
            </a:r>
            <a:r>
              <a:rPr lang="en-US" dirty="0"/>
              <a:t> </a:t>
            </a:r>
            <a:r>
              <a:rPr lang="en-US" dirty="0" err="1"/>
              <a:t>nam</a:t>
            </a:r>
            <a:r>
              <a:rPr lang="en-US" dirty="0"/>
              <a:t> </a:t>
            </a:r>
            <a:r>
              <a:rPr lang="en-US" dirty="0" err="1"/>
              <a:t>và</a:t>
            </a:r>
            <a:r>
              <a:rPr lang="en-US" dirty="0"/>
              <a:t> </a:t>
            </a:r>
            <a:r>
              <a:rPr lang="en-US" dirty="0" err="1"/>
              <a:t>nữ</a:t>
            </a:r>
            <a:r>
              <a:rPr lang="en-US" dirty="0"/>
              <a:t> </a:t>
            </a:r>
            <a:r>
              <a:rPr lang="en-US" dirty="0" err="1"/>
              <a:t>phát</a:t>
            </a:r>
            <a:r>
              <a:rPr lang="en-US" dirty="0"/>
              <a:t> </a:t>
            </a:r>
            <a:r>
              <a:rPr lang="en-US" dirty="0" err="1"/>
              <a:t>huy</a:t>
            </a:r>
            <a:r>
              <a:rPr lang="en-US" dirty="0"/>
              <a:t> </a:t>
            </a:r>
            <a:r>
              <a:rPr lang="en-US" dirty="0" err="1"/>
              <a:t>sở</a:t>
            </a:r>
            <a:r>
              <a:rPr lang="en-US" dirty="0"/>
              <a:t> </a:t>
            </a:r>
            <a:r>
              <a:rPr lang="en-US" dirty="0" err="1"/>
              <a:t>trường</a:t>
            </a:r>
            <a:r>
              <a:rPr lang="en-US" dirty="0"/>
              <a:t>, </a:t>
            </a:r>
            <a:r>
              <a:rPr lang="en-US" dirty="0" err="1"/>
              <a:t>năng</a:t>
            </a:r>
            <a:r>
              <a:rPr lang="en-US" dirty="0"/>
              <a:t> </a:t>
            </a:r>
            <a:r>
              <a:rPr lang="en-US" dirty="0" err="1"/>
              <a:t>lực</a:t>
            </a:r>
            <a:r>
              <a:rPr lang="en-US" dirty="0"/>
              <a:t> </a:t>
            </a:r>
            <a:r>
              <a:rPr lang="en-US" dirty="0" err="1"/>
              <a:t>và</a:t>
            </a:r>
            <a:r>
              <a:rPr lang="en-US" dirty="0"/>
              <a:t> </a:t>
            </a:r>
            <a:r>
              <a:rPr lang="en-US" dirty="0" err="1"/>
              <a:t>thể</a:t>
            </a:r>
            <a:r>
              <a:rPr lang="en-US" dirty="0"/>
              <a:t> </a:t>
            </a:r>
            <a:r>
              <a:rPr lang="en-US" dirty="0" err="1"/>
              <a:t>hiện</a:t>
            </a:r>
            <a:r>
              <a:rPr lang="en-US" dirty="0"/>
              <a:t> </a:t>
            </a:r>
            <a:r>
              <a:rPr lang="en-US" dirty="0" err="1"/>
              <a:t>mong</a:t>
            </a:r>
            <a:r>
              <a:rPr lang="en-US" dirty="0"/>
              <a:t> </a:t>
            </a:r>
            <a:r>
              <a:rPr lang="en-US" dirty="0" err="1"/>
              <a:t>muốn</a:t>
            </a:r>
            <a:r>
              <a:rPr lang="en-US" dirty="0"/>
              <a:t> </a:t>
            </a:r>
            <a:r>
              <a:rPr lang="en-US" dirty="0" err="1"/>
              <a:t>của</a:t>
            </a:r>
            <a:r>
              <a:rPr lang="en-US" dirty="0"/>
              <a:t> </a:t>
            </a:r>
            <a:r>
              <a:rPr lang="en-US" dirty="0" err="1"/>
              <a:t>bản</a:t>
            </a:r>
            <a:r>
              <a:rPr lang="en-US" dirty="0"/>
              <a:t> </a:t>
            </a:r>
            <a:r>
              <a:rPr lang="en-US" dirty="0" err="1"/>
              <a:t>thân</a:t>
            </a:r>
            <a:r>
              <a:rPr lang="en-US" dirty="0"/>
              <a:t>. </a:t>
            </a:r>
            <a:r>
              <a:rPr lang="en-US" dirty="0" err="1"/>
              <a:t>Vì</a:t>
            </a:r>
            <a:r>
              <a:rPr lang="en-US" dirty="0"/>
              <a:t> </a:t>
            </a:r>
            <a:r>
              <a:rPr lang="en-US" dirty="0" err="1"/>
              <a:t>thế</a:t>
            </a:r>
            <a:r>
              <a:rPr lang="en-US" dirty="0"/>
              <a:t>, </a:t>
            </a:r>
            <a:r>
              <a:rPr lang="en-US" dirty="0" err="1"/>
              <a:t>số</a:t>
            </a:r>
            <a:r>
              <a:rPr lang="en-US" dirty="0"/>
              <a:t> </a:t>
            </a:r>
            <a:r>
              <a:rPr lang="en-US" dirty="0" err="1"/>
              <a:t>lượng</a:t>
            </a:r>
            <a:r>
              <a:rPr lang="en-US" dirty="0"/>
              <a:t> </a:t>
            </a:r>
            <a:r>
              <a:rPr lang="en-US" dirty="0" err="1"/>
              <a:t>và</a:t>
            </a:r>
            <a:r>
              <a:rPr lang="en-US" dirty="0"/>
              <a:t> </a:t>
            </a:r>
            <a:r>
              <a:rPr lang="en-US" dirty="0" err="1"/>
              <a:t>chất</a:t>
            </a:r>
            <a:r>
              <a:rPr lang="en-US" dirty="0"/>
              <a:t> </a:t>
            </a:r>
            <a:r>
              <a:rPr lang="en-US" dirty="0" err="1"/>
              <a:t>lượng</a:t>
            </a:r>
            <a:r>
              <a:rPr lang="en-US" dirty="0"/>
              <a:t> </a:t>
            </a:r>
            <a:r>
              <a:rPr lang="en-US" dirty="0" err="1"/>
              <a:t>nguồn</a:t>
            </a:r>
            <a:r>
              <a:rPr lang="en-US" dirty="0"/>
              <a:t> </a:t>
            </a:r>
            <a:r>
              <a:rPr lang="en-US" dirty="0" err="1"/>
              <a:t>nhân</a:t>
            </a:r>
            <a:r>
              <a:rPr lang="en-US" dirty="0"/>
              <a:t> </a:t>
            </a:r>
            <a:r>
              <a:rPr lang="en-US" dirty="0" err="1"/>
              <a:t>lực</a:t>
            </a:r>
            <a:r>
              <a:rPr lang="en-US" dirty="0"/>
              <a:t> </a:t>
            </a:r>
            <a:r>
              <a:rPr lang="en-US" dirty="0" err="1"/>
              <a:t>khó</a:t>
            </a:r>
            <a:r>
              <a:rPr lang="en-US" dirty="0"/>
              <a:t> </a:t>
            </a:r>
            <a:r>
              <a:rPr lang="en-US" dirty="0" err="1"/>
              <a:t>đáp</a:t>
            </a:r>
            <a:r>
              <a:rPr lang="en-US" dirty="0"/>
              <a:t> </a:t>
            </a:r>
            <a:r>
              <a:rPr lang="en-US" dirty="0" err="1"/>
              <a:t>ứng</a:t>
            </a:r>
            <a:r>
              <a:rPr lang="en-US" dirty="0"/>
              <a:t> </a:t>
            </a:r>
            <a:r>
              <a:rPr lang="en-US" dirty="0" err="1"/>
              <a:t>đúng</a:t>
            </a:r>
            <a:r>
              <a:rPr lang="en-US" dirty="0"/>
              <a:t> </a:t>
            </a:r>
            <a:r>
              <a:rPr lang="en-US" dirty="0" err="1"/>
              <a:t>yêu</a:t>
            </a:r>
            <a:r>
              <a:rPr lang="en-US" dirty="0"/>
              <a:t> </a:t>
            </a:r>
            <a:r>
              <a:rPr lang="en-US" dirty="0" err="1"/>
              <a:t>cầu</a:t>
            </a:r>
            <a:r>
              <a:rPr lang="en-US" dirty="0"/>
              <a:t> </a:t>
            </a:r>
            <a:r>
              <a:rPr lang="en-US" dirty="0" err="1"/>
              <a:t>của</a:t>
            </a:r>
            <a:r>
              <a:rPr lang="en-US" dirty="0"/>
              <a:t> </a:t>
            </a:r>
            <a:r>
              <a:rPr lang="en-US" dirty="0" err="1"/>
              <a:t>xã</a:t>
            </a:r>
            <a:r>
              <a:rPr lang="en-US" dirty="0"/>
              <a:t> </a:t>
            </a:r>
            <a:r>
              <a:rPr lang="en-US" dirty="0" err="1"/>
              <a:t>hội</a:t>
            </a:r>
            <a:r>
              <a:rPr lang="en-US" dirty="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639763"/>
          </a:xfrm>
        </p:spPr>
        <p:txBody>
          <a:bodyPr/>
          <a:lstStyle/>
          <a:p>
            <a:r>
              <a:rPr lang="en-US" altLang="en-US">
                <a:latin typeface="Arial" pitchFamily="34" charset="0"/>
                <a:cs typeface="Arial" pitchFamily="34" charset="0"/>
              </a:rPr>
              <a:t>Thay đổi vai trò giới</a:t>
            </a:r>
          </a:p>
        </p:txBody>
      </p:sp>
      <p:sp>
        <p:nvSpPr>
          <p:cNvPr id="245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4D6845C-62B4-4E00-81D5-6C15DF73D5A8}" type="slidenum">
              <a:rPr lang="en-US" altLang="en-US" smtClean="0">
                <a:solidFill>
                  <a:srgbClr val="898989"/>
                </a:solidFill>
                <a:latin typeface="Calibri" pitchFamily="34" charset="0"/>
              </a:rPr>
              <a:pPr eaLnBrk="1" hangingPunct="1"/>
              <a:t>35</a:t>
            </a:fld>
            <a:endParaRPr lang="en-US" altLang="en-US">
              <a:solidFill>
                <a:srgbClr val="898989"/>
              </a:solidFill>
              <a:latin typeface="Calibri" pitchFamily="34" charset="0"/>
            </a:endParaRPr>
          </a:p>
        </p:txBody>
      </p:sp>
      <p:pic>
        <p:nvPicPr>
          <p:cNvPr id="24580" name="Picture 2" descr="C:\Users\toshiba\Pictures\Cung hoc n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85825"/>
            <a:ext cx="43434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C:\Users\toshiba\Picture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4267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9624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6" descr="E:\VVOB. 2014\Lop tap huan LGG trong GD cua Thuy\Anh MN+TH\Thay Ng Huu Toan TPHCM. Ai deo h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62000"/>
            <a:ext cx="4267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3" descr="C:\Users\Admin\Pictures\Samsung\Con gai cung gioi To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762000"/>
            <a:ext cx="4267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9624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ông bố việt nam, cuộc thi, đại sứ quán Thụy Điển, trao giải, ấn tượng, hình ảnh đẹ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9624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p:cTn id="7" dur="500" fill="hold"/>
                                        <p:tgtEl>
                                          <p:spTgt spid="39943"/>
                                        </p:tgtEl>
                                        <p:attrNameLst>
                                          <p:attrName>ppt_w</p:attrName>
                                        </p:attrNameLst>
                                      </p:cBhvr>
                                      <p:tavLst>
                                        <p:tav tm="0">
                                          <p:val>
                                            <p:fltVal val="0"/>
                                          </p:val>
                                        </p:tav>
                                        <p:tav tm="100000">
                                          <p:val>
                                            <p:strVal val="#ppt_w"/>
                                          </p:val>
                                        </p:tav>
                                      </p:tavLst>
                                    </p:anim>
                                    <p:anim calcmode="lin" valueType="num">
                                      <p:cBhvr>
                                        <p:cTn id="8" dur="500" fill="hold"/>
                                        <p:tgtEl>
                                          <p:spTgt spid="39943"/>
                                        </p:tgtEl>
                                        <p:attrNameLst>
                                          <p:attrName>ppt_h</p:attrName>
                                        </p:attrNameLst>
                                      </p:cBhvr>
                                      <p:tavLst>
                                        <p:tav tm="0">
                                          <p:val>
                                            <p:fltVal val="0"/>
                                          </p:val>
                                        </p:tav>
                                        <p:tav tm="100000">
                                          <p:val>
                                            <p:strVal val="#ppt_h"/>
                                          </p:val>
                                        </p:tav>
                                      </p:tavLst>
                                    </p:anim>
                                    <p:animEffect transition="in" filter="fade">
                                      <p:cBhvr>
                                        <p:cTn id="9" dur="500"/>
                                        <p:tgtEl>
                                          <p:spTgt spid="39943"/>
                                        </p:tgtEl>
                                      </p:cBhvr>
                                    </p:animEffect>
                                  </p:childTnLst>
                                </p:cTn>
                              </p:par>
                              <p:par>
                                <p:cTn id="10" presetID="53" presetClass="entr" presetSubtype="0" fill="hold" nodeType="withEffect">
                                  <p:stCondLst>
                                    <p:cond delay="0"/>
                                  </p:stCondLst>
                                  <p:childTnLst>
                                    <p:set>
                                      <p:cBhvr>
                                        <p:cTn id="11" dur="1" fill="hold">
                                          <p:stCondLst>
                                            <p:cond delay="0"/>
                                          </p:stCondLst>
                                        </p:cTn>
                                        <p:tgtEl>
                                          <p:spTgt spid="39944"/>
                                        </p:tgtEl>
                                        <p:attrNameLst>
                                          <p:attrName>style.visibility</p:attrName>
                                        </p:attrNameLst>
                                      </p:cBhvr>
                                      <p:to>
                                        <p:strVal val="visible"/>
                                      </p:to>
                                    </p:set>
                                    <p:anim calcmode="lin" valueType="num">
                                      <p:cBhvr>
                                        <p:cTn id="12" dur="500" fill="hold"/>
                                        <p:tgtEl>
                                          <p:spTgt spid="39944"/>
                                        </p:tgtEl>
                                        <p:attrNameLst>
                                          <p:attrName>ppt_w</p:attrName>
                                        </p:attrNameLst>
                                      </p:cBhvr>
                                      <p:tavLst>
                                        <p:tav tm="0">
                                          <p:val>
                                            <p:fltVal val="0"/>
                                          </p:val>
                                        </p:tav>
                                        <p:tav tm="100000">
                                          <p:val>
                                            <p:strVal val="#ppt_w"/>
                                          </p:val>
                                        </p:tav>
                                      </p:tavLst>
                                    </p:anim>
                                    <p:anim calcmode="lin" valueType="num">
                                      <p:cBhvr>
                                        <p:cTn id="13" dur="500" fill="hold"/>
                                        <p:tgtEl>
                                          <p:spTgt spid="39944"/>
                                        </p:tgtEl>
                                        <p:attrNameLst>
                                          <p:attrName>ppt_h</p:attrName>
                                        </p:attrNameLst>
                                      </p:cBhvr>
                                      <p:tavLst>
                                        <p:tav tm="0">
                                          <p:val>
                                            <p:fltVal val="0"/>
                                          </p:val>
                                        </p:tav>
                                        <p:tav tm="100000">
                                          <p:val>
                                            <p:strVal val="#ppt_h"/>
                                          </p:val>
                                        </p:tav>
                                      </p:tavLst>
                                    </p:anim>
                                    <p:animEffect transition="in" filter="fade">
                                      <p:cBhvr>
                                        <p:cTn id="14" dur="500"/>
                                        <p:tgtEl>
                                          <p:spTgt spid="39944"/>
                                        </p:tgtEl>
                                      </p:cBhvr>
                                    </p:animEffect>
                                  </p:childTnLst>
                                </p:cTn>
                              </p:par>
                              <p:par>
                                <p:cTn id="15" presetID="53" presetClass="entr" presetSubtype="0" fill="hold" nodeType="withEffect">
                                  <p:stCondLst>
                                    <p:cond delay="0"/>
                                  </p:stCondLst>
                                  <p:childTnLst>
                                    <p:set>
                                      <p:cBhvr>
                                        <p:cTn id="16" dur="1" fill="hold">
                                          <p:stCondLst>
                                            <p:cond delay="0"/>
                                          </p:stCondLst>
                                        </p:cTn>
                                        <p:tgtEl>
                                          <p:spTgt spid="39946"/>
                                        </p:tgtEl>
                                        <p:attrNameLst>
                                          <p:attrName>style.visibility</p:attrName>
                                        </p:attrNameLst>
                                      </p:cBhvr>
                                      <p:to>
                                        <p:strVal val="visible"/>
                                      </p:to>
                                    </p:set>
                                    <p:anim calcmode="lin" valueType="num">
                                      <p:cBhvr>
                                        <p:cTn id="17" dur="500" fill="hold"/>
                                        <p:tgtEl>
                                          <p:spTgt spid="39946"/>
                                        </p:tgtEl>
                                        <p:attrNameLst>
                                          <p:attrName>ppt_w</p:attrName>
                                        </p:attrNameLst>
                                      </p:cBhvr>
                                      <p:tavLst>
                                        <p:tav tm="0">
                                          <p:val>
                                            <p:fltVal val="0"/>
                                          </p:val>
                                        </p:tav>
                                        <p:tav tm="100000">
                                          <p:val>
                                            <p:strVal val="#ppt_w"/>
                                          </p:val>
                                        </p:tav>
                                      </p:tavLst>
                                    </p:anim>
                                    <p:anim calcmode="lin" valueType="num">
                                      <p:cBhvr>
                                        <p:cTn id="18" dur="500" fill="hold"/>
                                        <p:tgtEl>
                                          <p:spTgt spid="39946"/>
                                        </p:tgtEl>
                                        <p:attrNameLst>
                                          <p:attrName>ppt_h</p:attrName>
                                        </p:attrNameLst>
                                      </p:cBhvr>
                                      <p:tavLst>
                                        <p:tav tm="0">
                                          <p:val>
                                            <p:fltVal val="0"/>
                                          </p:val>
                                        </p:tav>
                                        <p:tav tm="100000">
                                          <p:val>
                                            <p:strVal val="#ppt_h"/>
                                          </p:val>
                                        </p:tav>
                                      </p:tavLst>
                                    </p:anim>
                                    <p:animEffect transition="in" filter="fade">
                                      <p:cBhvr>
                                        <p:cTn id="19" dur="500"/>
                                        <p:tgtEl>
                                          <p:spTgt spid="39946"/>
                                        </p:tgtEl>
                                      </p:cBhvr>
                                    </p:animEffect>
                                  </p:childTnLst>
                                </p:cTn>
                              </p:par>
                              <p:par>
                                <p:cTn id="20" presetID="53"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0947" name="Rectangle 3"/>
          <p:cNvSpPr>
            <a:spLocks noChangeArrowheads="1"/>
          </p:cNvSpPr>
          <p:nvPr/>
        </p:nvSpPr>
        <p:spPr bwMode="auto">
          <a:xfrm>
            <a:off x="304800" y="990600"/>
            <a:ext cx="861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75" indent="-396875">
              <a:lnSpc>
                <a:spcPct val="90000"/>
              </a:lnSpc>
              <a:buClr>
                <a:srgbClr val="0000FF"/>
              </a:buClr>
              <a:buFont typeface="Wingdings" pitchFamily="2" charset="2"/>
              <a:buChar char="µ"/>
            </a:pPr>
            <a:r>
              <a:rPr lang="en-US" sz="2800" b="1" dirty="0" err="1">
                <a:solidFill>
                  <a:srgbClr val="0000FF"/>
                </a:solidFill>
                <a:latin typeface="Times New Roman" pitchFamily="18" charset="0"/>
              </a:rPr>
              <a:t>Định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kiến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giới</a:t>
            </a:r>
            <a:r>
              <a:rPr lang="en-US" sz="2800" b="1" dirty="0">
                <a:solidFill>
                  <a:srgbClr val="0000FF"/>
                </a:solidFill>
                <a:latin typeface="Times New Roman" pitchFamily="18" charset="0"/>
              </a:rPr>
              <a:t>: </a:t>
            </a:r>
            <a:r>
              <a:rPr lang="en-US" sz="2800" b="1" dirty="0" err="1">
                <a:solidFill>
                  <a:srgbClr val="003300"/>
                </a:solidFill>
                <a:latin typeface="Times New Roman" pitchFamily="18" charset="0"/>
              </a:rPr>
              <a:t>Là</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nhận</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thức</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thái</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độ</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và</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đánh</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giá</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thiên</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lệch</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tiêu</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cực</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về</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đặc</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điểm</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vị</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trí</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vai</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trò</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và</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năng</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lực</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của</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nam</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hoặc</a:t>
            </a:r>
            <a:r>
              <a:rPr lang="en-US" sz="2800" b="1" dirty="0">
                <a:solidFill>
                  <a:srgbClr val="003300"/>
                </a:solidFill>
                <a:latin typeface="Times New Roman" pitchFamily="18" charset="0"/>
              </a:rPr>
              <a:t> </a:t>
            </a:r>
            <a:r>
              <a:rPr lang="en-US" sz="2800" b="1" dirty="0" err="1">
                <a:solidFill>
                  <a:srgbClr val="003300"/>
                </a:solidFill>
                <a:latin typeface="Times New Roman" pitchFamily="18" charset="0"/>
              </a:rPr>
              <a:t>nữ</a:t>
            </a:r>
            <a:r>
              <a:rPr lang="en-US" sz="2800" dirty="0">
                <a:latin typeface="Times New Roman" pitchFamily="18" charset="0"/>
              </a:rPr>
              <a:t>  </a:t>
            </a:r>
            <a:r>
              <a:rPr lang="en-US" sz="2400" i="1" dirty="0">
                <a:solidFill>
                  <a:schemeClr val="tx2"/>
                </a:solidFill>
                <a:latin typeface="Times New Roman" pitchFamily="18" charset="0"/>
              </a:rPr>
              <a:t>(</a:t>
            </a:r>
            <a:r>
              <a:rPr lang="en-US" sz="2400" i="1" dirty="0" err="1">
                <a:solidFill>
                  <a:schemeClr val="tx2"/>
                </a:solidFill>
                <a:latin typeface="Times New Roman" pitchFamily="18" charset="0"/>
              </a:rPr>
              <a:t>Điều</a:t>
            </a:r>
            <a:r>
              <a:rPr lang="en-US" sz="2400" i="1" dirty="0">
                <a:solidFill>
                  <a:schemeClr val="tx2"/>
                </a:solidFill>
                <a:latin typeface="Times New Roman" pitchFamily="18" charset="0"/>
              </a:rPr>
              <a:t> 5 </a:t>
            </a:r>
            <a:r>
              <a:rPr lang="en-US" sz="2400" i="1" dirty="0" err="1">
                <a:solidFill>
                  <a:schemeClr val="tx2"/>
                </a:solidFill>
                <a:latin typeface="Times New Roman" pitchFamily="18" charset="0"/>
              </a:rPr>
              <a:t>Luật</a:t>
            </a:r>
            <a:r>
              <a:rPr lang="en-US" sz="2400" i="1" dirty="0">
                <a:solidFill>
                  <a:schemeClr val="tx2"/>
                </a:solidFill>
                <a:latin typeface="Times New Roman" pitchFamily="18" charset="0"/>
              </a:rPr>
              <a:t> BĐG)</a:t>
            </a:r>
          </a:p>
        </p:txBody>
      </p:sp>
      <p:graphicFrame>
        <p:nvGraphicFramePr>
          <p:cNvPr id="10" name="Table 9"/>
          <p:cNvGraphicFramePr>
            <a:graphicFrameLocks noGrp="1"/>
          </p:cNvGraphicFramePr>
          <p:nvPr>
            <p:extLst>
              <p:ext uri="{D42A27DB-BD31-4B8C-83A1-F6EECF244321}">
                <p14:modId xmlns:p14="http://schemas.microsoft.com/office/powerpoint/2010/main" val="3206852969"/>
              </p:ext>
            </p:extLst>
          </p:nvPr>
        </p:nvGraphicFramePr>
        <p:xfrm>
          <a:off x="4724400" y="2362200"/>
          <a:ext cx="4267200" cy="2133600"/>
        </p:xfrm>
        <a:graphic>
          <a:graphicData uri="http://schemas.openxmlformats.org/drawingml/2006/table">
            <a:tbl>
              <a:tblPr firstRow="1" bandRow="1">
                <a:tableStyleId>{5C22544A-7EE6-4342-B048-85BDC9FD1C3A}</a:tableStyleId>
              </a:tblPr>
              <a:tblGrid>
                <a:gridCol w="4267200">
                  <a:extLst>
                    <a:ext uri="{9D8B030D-6E8A-4147-A177-3AD203B41FA5}">
                      <a16:colId xmlns="" xmlns:a16="http://schemas.microsoft.com/office/drawing/2014/main" val="20000"/>
                    </a:ext>
                  </a:extLst>
                </a:gridCol>
              </a:tblGrid>
              <a:tr h="2133600">
                <a:tc>
                  <a:txBody>
                    <a:bodyPr/>
                    <a:lstStyle/>
                    <a:p>
                      <a:endParaRPr lang="en-US" dirty="0"/>
                    </a:p>
                  </a:txBody>
                  <a:tcPr>
                    <a:solidFill>
                      <a:srgbClr val="00B050"/>
                    </a:solidFill>
                  </a:tcPr>
                </a:tc>
                <a:extLst>
                  <a:ext uri="{0D108BD9-81ED-4DB2-BD59-A6C34878D82A}">
                    <a16:rowId xmlns="" xmlns:a16="http://schemas.microsoft.com/office/drawing/2014/main" val="10000"/>
                  </a:ext>
                </a:extLst>
              </a:tr>
            </a:tbl>
          </a:graphicData>
        </a:graphic>
      </p:graphicFrame>
      <p:pic>
        <p:nvPicPr>
          <p:cNvPr id="12" name="Picture 4" descr="9"/>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876800" y="2514600"/>
            <a:ext cx="3962400" cy="1828800"/>
          </a:xfrm>
          <a:solidFill>
            <a:srgbClr val="00B050"/>
          </a:solidFill>
        </p:spPr>
      </p:pic>
      <p:graphicFrame>
        <p:nvGraphicFramePr>
          <p:cNvPr id="13" name="Table 12"/>
          <p:cNvGraphicFramePr>
            <a:graphicFrameLocks noGrp="1"/>
          </p:cNvGraphicFramePr>
          <p:nvPr>
            <p:extLst>
              <p:ext uri="{D42A27DB-BD31-4B8C-83A1-F6EECF244321}">
                <p14:modId xmlns:p14="http://schemas.microsoft.com/office/powerpoint/2010/main" val="2781850333"/>
              </p:ext>
            </p:extLst>
          </p:nvPr>
        </p:nvGraphicFramePr>
        <p:xfrm>
          <a:off x="152400" y="2362200"/>
          <a:ext cx="4343400" cy="2133600"/>
        </p:xfrm>
        <a:graphic>
          <a:graphicData uri="http://schemas.openxmlformats.org/drawingml/2006/table">
            <a:tbl>
              <a:tblPr firstRow="1" bandRow="1">
                <a:tableStyleId>{5C22544A-7EE6-4342-B048-85BDC9FD1C3A}</a:tableStyleId>
              </a:tblPr>
              <a:tblGrid>
                <a:gridCol w="4343400">
                  <a:extLst>
                    <a:ext uri="{9D8B030D-6E8A-4147-A177-3AD203B41FA5}">
                      <a16:colId xmlns="" xmlns:a16="http://schemas.microsoft.com/office/drawing/2014/main" val="20000"/>
                    </a:ext>
                  </a:extLst>
                </a:gridCol>
              </a:tblGrid>
              <a:tr h="2133600">
                <a:tc>
                  <a:txBody>
                    <a:bodyPr/>
                    <a:lstStyle/>
                    <a:p>
                      <a:endParaRPr lang="en-US" dirty="0"/>
                    </a:p>
                  </a:txBody>
                  <a:tcPr>
                    <a:solidFill>
                      <a:srgbClr val="00B050"/>
                    </a:solidFill>
                  </a:tcPr>
                </a:tc>
                <a:extLst>
                  <a:ext uri="{0D108BD9-81ED-4DB2-BD59-A6C34878D82A}">
                    <a16:rowId xmlns="" xmlns:a16="http://schemas.microsoft.com/office/drawing/2014/main" val="10000"/>
                  </a:ext>
                </a:extLst>
              </a:tr>
            </a:tbl>
          </a:graphicData>
        </a:graphic>
      </p:graphicFrame>
      <p:pic>
        <p:nvPicPr>
          <p:cNvPr id="16" name="Picture 3" descr="53"/>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304800" y="2514600"/>
            <a:ext cx="4038600" cy="1828800"/>
          </a:xfrm>
        </p:spPr>
      </p:pic>
      <p:sp>
        <p:nvSpPr>
          <p:cNvPr id="2" name="Rectangle 1"/>
          <p:cNvSpPr/>
          <p:nvPr/>
        </p:nvSpPr>
        <p:spPr>
          <a:xfrm>
            <a:off x="304800" y="4860429"/>
            <a:ext cx="8610600" cy="1975926"/>
          </a:xfrm>
          <a:prstGeom prst="rect">
            <a:avLst/>
          </a:prstGeom>
        </p:spPr>
        <p:txBody>
          <a:bodyPr wrap="square">
            <a:spAutoFit/>
          </a:bodyPr>
          <a:lstStyle/>
          <a:p>
            <a:pPr marL="396875" indent="-396875" algn="just">
              <a:lnSpc>
                <a:spcPct val="90000"/>
              </a:lnSpc>
              <a:buClr>
                <a:srgbClr val="0000FF"/>
              </a:buClr>
              <a:buFont typeface="Wingdings" pitchFamily="2" charset="2"/>
              <a:buChar char="µ"/>
            </a:pPr>
            <a:r>
              <a:rPr lang="vi-VN" sz="2800" b="1" dirty="0">
                <a:solidFill>
                  <a:srgbClr val="0000FF"/>
                </a:solidFill>
                <a:latin typeface="Times New Roman" pitchFamily="18" charset="0"/>
              </a:rPr>
              <a:t>Phân biệt đối xử về giới</a:t>
            </a:r>
            <a:r>
              <a:rPr lang="en-US" sz="2800" b="1" dirty="0">
                <a:solidFill>
                  <a:srgbClr val="0000FF"/>
                </a:solidFill>
                <a:latin typeface="Times New Roman" pitchFamily="18" charset="0"/>
              </a:rPr>
              <a:t>:</a:t>
            </a:r>
            <a:r>
              <a:rPr lang="vi-VN" sz="2800" b="1" dirty="0">
                <a:solidFill>
                  <a:srgbClr val="003300"/>
                </a:solidFill>
                <a:latin typeface="Times New Roman" pitchFamily="18" charset="0"/>
              </a:rPr>
              <a:t> </a:t>
            </a:r>
            <a:r>
              <a:rPr lang="en-US" sz="2800" b="1" dirty="0">
                <a:solidFill>
                  <a:srgbClr val="003300"/>
                </a:solidFill>
                <a:latin typeface="Times New Roman" pitchFamily="18" charset="0"/>
              </a:rPr>
              <a:t>L</a:t>
            </a:r>
            <a:r>
              <a:rPr lang="vi-VN" sz="2800" b="1" dirty="0">
                <a:solidFill>
                  <a:srgbClr val="003300"/>
                </a:solidFill>
                <a:latin typeface="Times New Roman" pitchFamily="18" charset="0"/>
              </a:rPr>
              <a:t>à việc hạn chế, loại trừ, không công nhận hoặc không coi trọng vai trò, vị trí của nam và nữ, gây bất bình đẳng giữa nam và nữ trong các lĩnh vực của đời sống xã hội và gia đình</a:t>
            </a:r>
            <a:endParaRPr lang="en-US" altLang="en-US" sz="2800" b="1" dirty="0">
              <a:solidFill>
                <a:srgbClr val="003300"/>
              </a:solidFill>
              <a:latin typeface="Times New Roman" pitchFamily="18" charset="0"/>
            </a:endParaRPr>
          </a:p>
          <a:p>
            <a:pPr algn="r">
              <a:lnSpc>
                <a:spcPct val="90000"/>
              </a:lnSpc>
              <a:buClr>
                <a:srgbClr val="0000FF"/>
              </a:buClr>
            </a:pPr>
            <a:r>
              <a:rPr lang="en-US" altLang="en-US" sz="2400" i="1" dirty="0">
                <a:solidFill>
                  <a:schemeClr val="tx2"/>
                </a:solidFill>
                <a:latin typeface="Times New Roman" pitchFamily="18" charset="0"/>
              </a:rPr>
              <a:t>(</a:t>
            </a:r>
            <a:r>
              <a:rPr lang="en-US" altLang="en-US" sz="2400" i="1" dirty="0" err="1">
                <a:solidFill>
                  <a:schemeClr val="tx2"/>
                </a:solidFill>
                <a:latin typeface="Times New Roman" pitchFamily="18" charset="0"/>
              </a:rPr>
              <a:t>Điều</a:t>
            </a:r>
            <a:r>
              <a:rPr lang="en-US" altLang="en-US" sz="2400" i="1" dirty="0">
                <a:solidFill>
                  <a:schemeClr val="tx2"/>
                </a:solidFill>
                <a:latin typeface="Times New Roman" pitchFamily="18" charset="0"/>
              </a:rPr>
              <a:t> 5 </a:t>
            </a:r>
            <a:r>
              <a:rPr lang="en-US" altLang="en-US" sz="2400" i="1" dirty="0" err="1">
                <a:solidFill>
                  <a:schemeClr val="tx2"/>
                </a:solidFill>
                <a:latin typeface="Times New Roman" pitchFamily="18" charset="0"/>
              </a:rPr>
              <a:t>Luật</a:t>
            </a:r>
            <a:r>
              <a:rPr lang="en-US" altLang="en-US" sz="2400" i="1" dirty="0">
                <a:solidFill>
                  <a:schemeClr val="tx2"/>
                </a:solidFill>
                <a:latin typeface="Times New Roman" pitchFamily="18" charset="0"/>
              </a:rPr>
              <a:t> BĐG)</a:t>
            </a:r>
          </a:p>
        </p:txBody>
      </p:sp>
      <p:sp>
        <p:nvSpPr>
          <p:cNvPr id="9" name="AutoShape 19"/>
          <p:cNvSpPr>
            <a:spLocks noChangeArrowheads="1"/>
          </p:cNvSpPr>
          <p:nvPr/>
        </p:nvSpPr>
        <p:spPr bwMode="auto">
          <a:xfrm>
            <a:off x="304800" y="68510"/>
            <a:ext cx="8610600" cy="61729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b="1" dirty="0">
                <a:solidFill>
                  <a:srgbClr val="FF0000"/>
                </a:solidFill>
              </a:rPr>
              <a:t>2.2. ĐỊNH KIẾN GIỚI </a:t>
            </a:r>
            <a:r>
              <a:rPr lang="en-US" altLang="en-US" sz="3200" b="1" dirty="0" err="1">
                <a:solidFill>
                  <a:srgbClr val="FF0000"/>
                </a:solidFill>
              </a:rPr>
              <a:t>và</a:t>
            </a:r>
            <a:r>
              <a:rPr lang="en-US" altLang="en-US" sz="3200" b="1" dirty="0">
                <a:solidFill>
                  <a:srgbClr val="FF0000"/>
                </a:solidFill>
              </a:rPr>
              <a:t> PBĐXVG</a:t>
            </a:r>
          </a:p>
        </p:txBody>
      </p:sp>
    </p:spTree>
    <p:extLst>
      <p:ext uri="{BB962C8B-B14F-4D97-AF65-F5344CB8AC3E}">
        <p14:creationId xmlns:p14="http://schemas.microsoft.com/office/powerpoint/2010/main" val="241351041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90947">
                                            <p:txEl>
                                              <p:pRg st="0" end="0"/>
                                            </p:txEl>
                                          </p:spTgt>
                                        </p:tgtEl>
                                        <p:attrNameLst>
                                          <p:attrName>style.visibility</p:attrName>
                                        </p:attrNameLst>
                                      </p:cBhvr>
                                      <p:to>
                                        <p:strVal val="visible"/>
                                      </p:to>
                                    </p:set>
                                    <p:animEffect transition="in" filter="blinds(horizontal)">
                                      <p:cBhvr>
                                        <p:cTn id="7" dur="500"/>
                                        <p:tgtEl>
                                          <p:spTgt spid="1490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style.rotation</p:attrName>
                                        </p:attrNameLst>
                                      </p:cBhvr>
                                      <p:tavLst>
                                        <p:tav tm="0">
                                          <p:val>
                                            <p:fltVal val="360"/>
                                          </p:val>
                                        </p:tav>
                                        <p:tav tm="100000">
                                          <p:val>
                                            <p:fltVal val="0"/>
                                          </p:val>
                                        </p:tav>
                                      </p:tavLst>
                                    </p:anim>
                                    <p:animEffect transition="in" filter="fade">
                                      <p:cBhvr>
                                        <p:cTn id="15" dur="500"/>
                                        <p:tgtEl>
                                          <p:spTgt spid="13"/>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 calcmode="lin" valueType="num">
                                      <p:cBhvr>
                                        <p:cTn id="20" dur="500" fill="hold"/>
                                        <p:tgtEl>
                                          <p:spTgt spid="16"/>
                                        </p:tgtEl>
                                        <p:attrNameLst>
                                          <p:attrName>style.rotation</p:attrName>
                                        </p:attrNameLst>
                                      </p:cBhvr>
                                      <p:tavLst>
                                        <p:tav tm="0">
                                          <p:val>
                                            <p:fltVal val="360"/>
                                          </p:val>
                                        </p:tav>
                                        <p:tav tm="100000">
                                          <p:val>
                                            <p:fltVal val="0"/>
                                          </p:val>
                                        </p:tav>
                                      </p:tavLst>
                                    </p:anim>
                                    <p:animEffect transition="in" filter="fade">
                                      <p:cBhvr>
                                        <p:cTn id="21" dur="500"/>
                                        <p:tgtEl>
                                          <p:spTgt spid="1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 calcmode="lin" valueType="num">
                                      <p:cBhvr>
                                        <p:cTn id="28" dur="500" fill="hold"/>
                                        <p:tgtEl>
                                          <p:spTgt spid="10"/>
                                        </p:tgtEl>
                                        <p:attrNameLst>
                                          <p:attrName>style.rotation</p:attrName>
                                        </p:attrNameLst>
                                      </p:cBhvr>
                                      <p:tavLst>
                                        <p:tav tm="0">
                                          <p:val>
                                            <p:fltVal val="360"/>
                                          </p:val>
                                        </p:tav>
                                        <p:tav tm="100000">
                                          <p:val>
                                            <p:fltVal val="0"/>
                                          </p:val>
                                        </p:tav>
                                      </p:tavLst>
                                    </p:anim>
                                    <p:animEffect transition="in" filter="fade">
                                      <p:cBhvr>
                                        <p:cTn id="29" dur="500"/>
                                        <p:tgtEl>
                                          <p:spTgt spid="10"/>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1794" name="Picture 2" descr="http://i.imgur.com/kdgMbn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8077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ular Callout 15"/>
          <p:cNvSpPr/>
          <p:nvPr/>
        </p:nvSpPr>
        <p:spPr>
          <a:xfrm>
            <a:off x="76200" y="3505200"/>
            <a:ext cx="4495800" cy="2286000"/>
          </a:xfrm>
          <a:prstGeom prst="wedgeRoundRectCallout">
            <a:avLst>
              <a:gd name="adj1" fmla="val -382"/>
              <a:gd name="adj2" fmla="val -96325"/>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25425" indent="-225425">
              <a:spcBef>
                <a:spcPct val="20000"/>
              </a:spcBef>
              <a:buFont typeface="Wingdings" pitchFamily="2" charset="2"/>
              <a:buChar char="§"/>
              <a:defRPr/>
            </a:pPr>
            <a:r>
              <a:rPr lang="vi-VN" b="1">
                <a:solidFill>
                  <a:srgbClr val="0000FF"/>
                </a:solidFill>
                <a:latin typeface="Tahoma" pitchFamily="34" charset="0"/>
                <a:ea typeface="MS PGothic" pitchFamily="34" charset="-128"/>
                <a:cs typeface="Tahoma" pitchFamily="34" charset="0"/>
              </a:rPr>
              <a:t>Bị cho là yếu ớt, dễ bị tổn thương và cần được bảo vệ.</a:t>
            </a:r>
            <a:endParaRPr lang="en-US" b="1">
              <a:solidFill>
                <a:srgbClr val="0000FF"/>
              </a:solidFill>
              <a:latin typeface="Tahoma" pitchFamily="34" charset="0"/>
              <a:ea typeface="MS PGothic" pitchFamily="34" charset="-128"/>
              <a:cs typeface="Tahoma" pitchFamily="34" charset="0"/>
            </a:endParaRPr>
          </a:p>
          <a:p>
            <a:pPr marL="225425" indent="-225425">
              <a:spcBef>
                <a:spcPct val="20000"/>
              </a:spcBef>
              <a:buFont typeface="Wingdings" pitchFamily="2" charset="2"/>
              <a:buChar char="§"/>
              <a:defRPr/>
            </a:pPr>
            <a:r>
              <a:rPr lang="vi-VN" b="1">
                <a:solidFill>
                  <a:srgbClr val="0000FF"/>
                </a:solidFill>
                <a:latin typeface="Tahoma" pitchFamily="34" charset="0"/>
                <a:ea typeface="MS PGothic" pitchFamily="34" charset="-128"/>
                <a:cs typeface="Tahoma" pitchFamily="34" charset="0"/>
              </a:rPr>
              <a:t>Được đánh giá cao về sắc đẹp và sự dễ thương.</a:t>
            </a:r>
            <a:endParaRPr lang="en-US" b="1">
              <a:solidFill>
                <a:srgbClr val="0000FF"/>
              </a:solidFill>
              <a:latin typeface="Tahoma" pitchFamily="34" charset="0"/>
              <a:ea typeface="MS PGothic" pitchFamily="34" charset="-128"/>
              <a:cs typeface="Tahoma" pitchFamily="34" charset="0"/>
            </a:endParaRPr>
          </a:p>
          <a:p>
            <a:pPr marL="225425" indent="-225425">
              <a:spcBef>
                <a:spcPct val="20000"/>
              </a:spcBef>
              <a:buFont typeface="Wingdings" pitchFamily="2" charset="2"/>
              <a:buChar char="§"/>
              <a:defRPr/>
            </a:pPr>
            <a:r>
              <a:rPr lang="vi-VN" b="1">
                <a:solidFill>
                  <a:srgbClr val="0000FF"/>
                </a:solidFill>
                <a:latin typeface="Tahoma" pitchFamily="34" charset="0"/>
                <a:ea typeface="MS PGothic" pitchFamily="34" charset="-128"/>
                <a:cs typeface="Tahoma" pitchFamily="34" charset="0"/>
              </a:rPr>
              <a:t>Được mô tả với đặc điểm có tính phụ thuộc, </a:t>
            </a:r>
            <a:r>
              <a:rPr lang="en-US" b="1">
                <a:solidFill>
                  <a:srgbClr val="0000FF"/>
                </a:solidFill>
                <a:latin typeface="Tahoma" pitchFamily="34" charset="0"/>
                <a:ea typeface="MS PGothic" pitchFamily="34" charset="-128"/>
                <a:cs typeface="Tahoma" pitchFamily="34" charset="0"/>
              </a:rPr>
              <a:t>phục tùng, </a:t>
            </a:r>
            <a:r>
              <a:rPr lang="vi-VN" b="1">
                <a:solidFill>
                  <a:srgbClr val="0000FF"/>
                </a:solidFill>
                <a:latin typeface="Tahoma" pitchFamily="34" charset="0"/>
                <a:ea typeface="MS PGothic" pitchFamily="34" charset="-128"/>
                <a:cs typeface="Tahoma" pitchFamily="34" charset="0"/>
              </a:rPr>
              <a:t>có năng lực nuôi dưỡng.</a:t>
            </a:r>
            <a:endParaRPr lang="en-US" b="1">
              <a:solidFill>
                <a:srgbClr val="0000FF"/>
              </a:solidFill>
              <a:latin typeface="Tahoma" pitchFamily="34" charset="0"/>
              <a:ea typeface="MS PGothic" pitchFamily="34" charset="-128"/>
              <a:cs typeface="Tahoma" pitchFamily="34" charset="0"/>
            </a:endParaRPr>
          </a:p>
        </p:txBody>
      </p:sp>
      <p:sp>
        <p:nvSpPr>
          <p:cNvPr id="19" name="Rounded Rectangular Callout 18"/>
          <p:cNvSpPr/>
          <p:nvPr/>
        </p:nvSpPr>
        <p:spPr>
          <a:xfrm>
            <a:off x="4724400" y="3505200"/>
            <a:ext cx="4419600" cy="2286000"/>
          </a:xfrm>
          <a:prstGeom prst="wedgeRoundRectCallout">
            <a:avLst>
              <a:gd name="adj1" fmla="val -7413"/>
              <a:gd name="adj2" fmla="val -94050"/>
              <a:gd name="adj3" fmla="val 1666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25425" indent="-225425">
              <a:spcBef>
                <a:spcPct val="20000"/>
              </a:spcBef>
              <a:buFont typeface="Wingdings" pitchFamily="2" charset="2"/>
              <a:buChar char="§"/>
              <a:defRPr/>
            </a:pPr>
            <a:r>
              <a:rPr lang="vi-VN" b="1" dirty="0">
                <a:solidFill>
                  <a:srgbClr val="0000FF"/>
                </a:solidFill>
                <a:latin typeface="Tahoma" pitchFamily="34" charset="0"/>
                <a:ea typeface="MS PGothic" pitchFamily="34" charset="-128"/>
                <a:cs typeface="Tahoma" pitchFamily="34" charset="0"/>
              </a:rPr>
              <a:t>Được cho là mạnh mẽ</a:t>
            </a:r>
            <a:r>
              <a:rPr lang="en-US" b="1" dirty="0">
                <a:solidFill>
                  <a:srgbClr val="0000FF"/>
                </a:solidFill>
                <a:latin typeface="Tahoma" pitchFamily="34" charset="0"/>
                <a:ea typeface="MS PGothic" pitchFamily="34" charset="-128"/>
                <a:cs typeface="Tahoma" pitchFamily="34" charset="0"/>
              </a:rPr>
              <a:t>, </a:t>
            </a:r>
            <a:r>
              <a:rPr lang="en-US" b="1" dirty="0" err="1">
                <a:solidFill>
                  <a:srgbClr val="0000FF"/>
                </a:solidFill>
                <a:latin typeface="Tahoma" pitchFamily="34" charset="0"/>
                <a:ea typeface="MS PGothic" pitchFamily="34" charset="-128"/>
                <a:cs typeface="Tahoma" pitchFamily="34" charset="0"/>
              </a:rPr>
              <a:t>quyết</a:t>
            </a:r>
            <a:r>
              <a:rPr lang="en-US" b="1" dirty="0">
                <a:solidFill>
                  <a:srgbClr val="0000FF"/>
                </a:solidFill>
                <a:latin typeface="Tahoma" pitchFamily="34" charset="0"/>
                <a:ea typeface="MS PGothic" pitchFamily="34" charset="-128"/>
                <a:cs typeface="Tahoma" pitchFamily="34" charset="0"/>
              </a:rPr>
              <a:t> </a:t>
            </a:r>
            <a:r>
              <a:rPr lang="en-US" b="1" dirty="0" err="1">
                <a:solidFill>
                  <a:srgbClr val="0000FF"/>
                </a:solidFill>
                <a:latin typeface="Tahoma" pitchFamily="34" charset="0"/>
                <a:ea typeface="MS PGothic" pitchFamily="34" charset="-128"/>
                <a:cs typeface="Tahoma" pitchFamily="34" charset="0"/>
              </a:rPr>
              <a:t>đoán</a:t>
            </a:r>
            <a:r>
              <a:rPr lang="en-US" b="1" dirty="0">
                <a:solidFill>
                  <a:srgbClr val="0000FF"/>
                </a:solidFill>
                <a:latin typeface="Tahoma" pitchFamily="34" charset="0"/>
                <a:ea typeface="MS PGothic" pitchFamily="34" charset="-128"/>
                <a:cs typeface="Tahoma" pitchFamily="34" charset="0"/>
              </a:rPr>
              <a:t> </a:t>
            </a:r>
            <a:r>
              <a:rPr lang="en-US" b="1" dirty="0" err="1">
                <a:solidFill>
                  <a:srgbClr val="0000FF"/>
                </a:solidFill>
                <a:latin typeface="Tahoma" pitchFamily="34" charset="0"/>
                <a:ea typeface="MS PGothic" pitchFamily="34" charset="-128"/>
                <a:cs typeface="Tahoma" pitchFamily="34" charset="0"/>
              </a:rPr>
              <a:t>và</a:t>
            </a:r>
            <a:r>
              <a:rPr lang="en-US" b="1" dirty="0">
                <a:solidFill>
                  <a:srgbClr val="0000FF"/>
                </a:solidFill>
                <a:latin typeface="Tahoma" pitchFamily="34" charset="0"/>
                <a:ea typeface="MS PGothic" pitchFamily="34" charset="-128"/>
                <a:cs typeface="Tahoma" pitchFamily="34" charset="0"/>
              </a:rPr>
              <a:t> </a:t>
            </a:r>
            <a:r>
              <a:rPr lang="en-US" b="1" dirty="0" err="1">
                <a:solidFill>
                  <a:srgbClr val="0000FF"/>
                </a:solidFill>
                <a:latin typeface="Tahoma" pitchFamily="34" charset="0"/>
                <a:ea typeface="MS PGothic" pitchFamily="34" charset="-128"/>
                <a:cs typeface="Tahoma" pitchFamily="34" charset="0"/>
              </a:rPr>
              <a:t>hiếu</a:t>
            </a:r>
            <a:r>
              <a:rPr lang="en-US" b="1" dirty="0">
                <a:solidFill>
                  <a:srgbClr val="0000FF"/>
                </a:solidFill>
                <a:latin typeface="Tahoma" pitchFamily="34" charset="0"/>
                <a:ea typeface="MS PGothic" pitchFamily="34" charset="-128"/>
                <a:cs typeface="Tahoma" pitchFamily="34" charset="0"/>
              </a:rPr>
              <a:t> </a:t>
            </a:r>
            <a:r>
              <a:rPr lang="en-US" b="1" dirty="0" err="1">
                <a:solidFill>
                  <a:srgbClr val="0000FF"/>
                </a:solidFill>
                <a:latin typeface="Tahoma" pitchFamily="34" charset="0"/>
                <a:ea typeface="MS PGothic" pitchFamily="34" charset="-128"/>
                <a:cs typeface="Tahoma" pitchFamily="34" charset="0"/>
              </a:rPr>
              <a:t>động</a:t>
            </a:r>
            <a:r>
              <a:rPr lang="vi-VN" b="1" dirty="0">
                <a:solidFill>
                  <a:srgbClr val="0000FF"/>
                </a:solidFill>
                <a:latin typeface="Tahoma" pitchFamily="34" charset="0"/>
                <a:ea typeface="MS PGothic" pitchFamily="34" charset="-128"/>
                <a:cs typeface="Tahoma" pitchFamily="34" charset="0"/>
              </a:rPr>
              <a:t>.</a:t>
            </a:r>
            <a:endParaRPr lang="en-US" b="1" dirty="0">
              <a:solidFill>
                <a:srgbClr val="0000FF"/>
              </a:solidFill>
              <a:latin typeface="Tahoma" pitchFamily="34" charset="0"/>
              <a:ea typeface="MS PGothic" pitchFamily="34" charset="-128"/>
              <a:cs typeface="Tahoma" pitchFamily="34" charset="0"/>
            </a:endParaRPr>
          </a:p>
          <a:p>
            <a:pPr marL="225425" indent="-225425">
              <a:spcBef>
                <a:spcPct val="20000"/>
              </a:spcBef>
              <a:buFont typeface="Wingdings" pitchFamily="2" charset="2"/>
              <a:buChar char="§"/>
              <a:defRPr/>
            </a:pPr>
            <a:r>
              <a:rPr lang="vi-VN" b="1" dirty="0">
                <a:solidFill>
                  <a:srgbClr val="0000FF"/>
                </a:solidFill>
                <a:latin typeface="Tahoma" pitchFamily="34" charset="0"/>
                <a:ea typeface="MS PGothic" pitchFamily="34" charset="-128"/>
                <a:cs typeface="Tahoma" pitchFamily="34" charset="0"/>
              </a:rPr>
              <a:t>Được đánh giá cao về trí tuệ và </a:t>
            </a:r>
            <a:r>
              <a:rPr lang="en-US" b="1" dirty="0" err="1">
                <a:solidFill>
                  <a:srgbClr val="0000FF"/>
                </a:solidFill>
                <a:latin typeface="Tahoma" pitchFamily="34" charset="0"/>
                <a:ea typeface="MS PGothic" pitchFamily="34" charset="-128"/>
                <a:cs typeface="Tahoma" pitchFamily="34" charset="0"/>
              </a:rPr>
              <a:t>sự</a:t>
            </a:r>
            <a:r>
              <a:rPr lang="en-US" b="1" dirty="0">
                <a:solidFill>
                  <a:srgbClr val="0000FF"/>
                </a:solidFill>
                <a:latin typeface="Tahoma" pitchFamily="34" charset="0"/>
                <a:ea typeface="MS PGothic" pitchFamily="34" charset="-128"/>
                <a:cs typeface="Tahoma" pitchFamily="34" charset="0"/>
              </a:rPr>
              <a:t> </a:t>
            </a:r>
            <a:r>
              <a:rPr lang="vi-VN" b="1" dirty="0">
                <a:solidFill>
                  <a:srgbClr val="0000FF"/>
                </a:solidFill>
                <a:latin typeface="Tahoma" pitchFamily="34" charset="0"/>
                <a:ea typeface="MS PGothic" pitchFamily="34" charset="-128"/>
                <a:cs typeface="Tahoma" pitchFamily="34" charset="0"/>
              </a:rPr>
              <a:t>thành đạt.</a:t>
            </a:r>
            <a:endParaRPr lang="en-US" b="1" dirty="0">
              <a:solidFill>
                <a:srgbClr val="0000FF"/>
              </a:solidFill>
              <a:latin typeface="Tahoma" pitchFamily="34" charset="0"/>
              <a:ea typeface="MS PGothic" pitchFamily="34" charset="-128"/>
              <a:cs typeface="Tahoma" pitchFamily="34" charset="0"/>
            </a:endParaRPr>
          </a:p>
          <a:p>
            <a:pPr marL="225425" indent="-225425">
              <a:spcBef>
                <a:spcPct val="20000"/>
              </a:spcBef>
              <a:buFont typeface="Wingdings" pitchFamily="2" charset="2"/>
              <a:buChar char="§"/>
              <a:defRPr/>
            </a:pPr>
            <a:r>
              <a:rPr lang="vi-VN" b="1" dirty="0">
                <a:solidFill>
                  <a:srgbClr val="0000FF"/>
                </a:solidFill>
                <a:latin typeface="Tahoma" pitchFamily="34" charset="0"/>
                <a:ea typeface="MS PGothic" pitchFamily="34" charset="-128"/>
                <a:cs typeface="Tahoma" pitchFamily="34" charset="0"/>
              </a:rPr>
              <a:t>Được mô tả với những đặc điểm có tính độc lập, có năng lực cạnh tranh và </a:t>
            </a:r>
            <a:r>
              <a:rPr lang="en-US" b="1" dirty="0" err="1">
                <a:solidFill>
                  <a:srgbClr val="0000FF"/>
                </a:solidFill>
                <a:latin typeface="Tahoma" pitchFamily="34" charset="0"/>
                <a:ea typeface="MS PGothic" pitchFamily="34" charset="-128"/>
                <a:cs typeface="Tahoma" pitchFamily="34" charset="0"/>
              </a:rPr>
              <a:t>ra</a:t>
            </a:r>
            <a:r>
              <a:rPr lang="en-US" b="1" dirty="0">
                <a:solidFill>
                  <a:srgbClr val="0000FF"/>
                </a:solidFill>
                <a:latin typeface="Tahoma" pitchFamily="34" charset="0"/>
                <a:ea typeface="MS PGothic" pitchFamily="34" charset="-128"/>
                <a:cs typeface="Tahoma" pitchFamily="34" charset="0"/>
              </a:rPr>
              <a:t> </a:t>
            </a:r>
            <a:r>
              <a:rPr lang="en-US" b="1" dirty="0" err="1">
                <a:solidFill>
                  <a:srgbClr val="0000FF"/>
                </a:solidFill>
                <a:latin typeface="Tahoma" pitchFamily="34" charset="0"/>
                <a:ea typeface="MS PGothic" pitchFamily="34" charset="-128"/>
                <a:cs typeface="Tahoma" pitchFamily="34" charset="0"/>
              </a:rPr>
              <a:t>quyết</a:t>
            </a:r>
            <a:r>
              <a:rPr lang="en-US" b="1" dirty="0">
                <a:solidFill>
                  <a:srgbClr val="0000FF"/>
                </a:solidFill>
                <a:latin typeface="Tahoma" pitchFamily="34" charset="0"/>
                <a:ea typeface="MS PGothic" pitchFamily="34" charset="-128"/>
                <a:cs typeface="Tahoma" pitchFamily="34" charset="0"/>
              </a:rPr>
              <a:t> </a:t>
            </a:r>
            <a:r>
              <a:rPr lang="en-US" b="1" dirty="0" err="1">
                <a:solidFill>
                  <a:srgbClr val="0000FF"/>
                </a:solidFill>
                <a:latin typeface="Tahoma" pitchFamily="34" charset="0"/>
                <a:ea typeface="MS PGothic" pitchFamily="34" charset="-128"/>
                <a:cs typeface="Tahoma" pitchFamily="34" charset="0"/>
              </a:rPr>
              <a:t>định</a:t>
            </a:r>
            <a:r>
              <a:rPr lang="en-US" b="1" dirty="0">
                <a:solidFill>
                  <a:srgbClr val="0000FF"/>
                </a:solidFill>
                <a:latin typeface="Tahoma" pitchFamily="34" charset="0"/>
                <a:ea typeface="MS PGothic" pitchFamily="34" charset="-128"/>
                <a:cs typeface="Tahoma" pitchFamily="34" charset="0"/>
              </a:rPr>
              <a:t> </a:t>
            </a:r>
            <a:r>
              <a:rPr lang="en-US" b="1" dirty="0" err="1">
                <a:solidFill>
                  <a:srgbClr val="0000FF"/>
                </a:solidFill>
                <a:latin typeface="Tahoma" pitchFamily="34" charset="0"/>
                <a:ea typeface="MS PGothic" pitchFamily="34" charset="-128"/>
                <a:cs typeface="Tahoma" pitchFamily="34" charset="0"/>
              </a:rPr>
              <a:t>tốt</a:t>
            </a:r>
            <a:r>
              <a:rPr lang="vi-VN" b="1" dirty="0">
                <a:solidFill>
                  <a:srgbClr val="0000FF"/>
                </a:solidFill>
                <a:latin typeface="Tahoma" pitchFamily="34" charset="0"/>
                <a:ea typeface="MS PGothic" pitchFamily="34" charset="-128"/>
                <a:cs typeface="Tahoma" pitchFamily="34" charset="0"/>
              </a:rPr>
              <a:t>.</a:t>
            </a:r>
            <a:endParaRPr lang="en-US" b="1" dirty="0">
              <a:solidFill>
                <a:srgbClr val="0000FF"/>
              </a:solidFill>
              <a:latin typeface="Tahoma" pitchFamily="34" charset="0"/>
              <a:ea typeface="MS PGothic" pitchFamily="34" charset="-128"/>
              <a:cs typeface="Tahoma" pitchFamily="34" charset="0"/>
            </a:endParaRPr>
          </a:p>
        </p:txBody>
      </p:sp>
      <p:sp>
        <p:nvSpPr>
          <p:cNvPr id="7" name="AutoShape 19"/>
          <p:cNvSpPr>
            <a:spLocks noChangeArrowheads="1"/>
          </p:cNvSpPr>
          <p:nvPr/>
        </p:nvSpPr>
        <p:spPr bwMode="auto">
          <a:xfrm>
            <a:off x="609601" y="304800"/>
            <a:ext cx="8077200" cy="83820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b="1" dirty="0" err="1">
                <a:solidFill>
                  <a:srgbClr val="0000FF"/>
                </a:solidFill>
              </a:rPr>
              <a:t>Ví</a:t>
            </a:r>
            <a:r>
              <a:rPr lang="en-US" altLang="en-US" sz="3200" b="1" dirty="0">
                <a:solidFill>
                  <a:srgbClr val="0000FF"/>
                </a:solidFill>
              </a:rPr>
              <a:t> </a:t>
            </a:r>
            <a:r>
              <a:rPr lang="en-US" altLang="en-US" sz="3200" b="1" dirty="0" err="1">
                <a:solidFill>
                  <a:srgbClr val="0000FF"/>
                </a:solidFill>
              </a:rPr>
              <a:t>dụ</a:t>
            </a:r>
            <a:r>
              <a:rPr lang="en-US" altLang="en-US" sz="3200" b="1" dirty="0">
                <a:solidFill>
                  <a:srgbClr val="0000FF"/>
                </a:solidFill>
              </a:rPr>
              <a:t> </a:t>
            </a:r>
            <a:r>
              <a:rPr lang="en-US" altLang="en-US" sz="3200" b="1" dirty="0" err="1">
                <a:solidFill>
                  <a:srgbClr val="0000FF"/>
                </a:solidFill>
              </a:rPr>
              <a:t>về</a:t>
            </a:r>
            <a:r>
              <a:rPr lang="en-US" altLang="en-US" sz="3200" b="1" dirty="0">
                <a:solidFill>
                  <a:srgbClr val="0000FF"/>
                </a:solidFill>
              </a:rPr>
              <a:t> </a:t>
            </a:r>
            <a:r>
              <a:rPr lang="en-US" altLang="en-US" sz="3200" b="1" dirty="0" err="1">
                <a:solidFill>
                  <a:srgbClr val="0000FF"/>
                </a:solidFill>
              </a:rPr>
              <a:t>định</a:t>
            </a:r>
            <a:r>
              <a:rPr lang="en-US" altLang="en-US" sz="3200" b="1" dirty="0">
                <a:solidFill>
                  <a:srgbClr val="0000FF"/>
                </a:solidFill>
              </a:rPr>
              <a:t> </a:t>
            </a:r>
            <a:r>
              <a:rPr lang="en-US" altLang="en-US" sz="3200" b="1" dirty="0" err="1">
                <a:solidFill>
                  <a:srgbClr val="0000FF"/>
                </a:solidFill>
              </a:rPr>
              <a:t>kiến</a:t>
            </a:r>
            <a:r>
              <a:rPr lang="en-US" altLang="en-US" sz="3200" b="1" dirty="0">
                <a:solidFill>
                  <a:srgbClr val="0000FF"/>
                </a:solidFill>
              </a:rPr>
              <a:t> </a:t>
            </a:r>
            <a:r>
              <a:rPr lang="en-US" altLang="en-US" sz="3200" b="1" dirty="0" err="1">
                <a:solidFill>
                  <a:srgbClr val="0000FF"/>
                </a:solidFill>
              </a:rPr>
              <a:t>giới</a:t>
            </a:r>
            <a:r>
              <a:rPr lang="en-US" altLang="en-US" sz="3200" b="1" dirty="0">
                <a:solidFill>
                  <a:srgbClr val="0000FF"/>
                </a:solidFill>
              </a:rPr>
              <a:t> </a:t>
            </a:r>
            <a:r>
              <a:rPr lang="en-US" altLang="en-US" sz="3200" b="1" dirty="0" err="1">
                <a:solidFill>
                  <a:srgbClr val="0000FF"/>
                </a:solidFill>
              </a:rPr>
              <a:t>trong</a:t>
            </a:r>
            <a:r>
              <a:rPr lang="en-US" altLang="en-US" sz="3200" b="1" dirty="0">
                <a:solidFill>
                  <a:srgbClr val="0000FF"/>
                </a:solidFill>
              </a:rPr>
              <a:t> GĐ&amp;XH</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blinds(horizontal)">
                                      <p:cBhvr>
                                        <p:cTn id="7" dur="500"/>
                                        <p:tgtEl>
                                          <p:spTgt spid="161794"/>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48" presetClass="entr" presetSubtype="0" accel="5000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19"/>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19"/>
                                        </p:tgtEl>
                                        <p:attrNameLst>
                                          <p:attrName>ppt_y</p:attrName>
                                        </p:attrNameLst>
                                      </p:cBhvr>
                                      <p:tavLst>
                                        <p:tav tm="0">
                                          <p:val>
                                            <p:strVal val="#ppt_y"/>
                                          </p:val>
                                        </p:tav>
                                        <p:tav tm="100000">
                                          <p:val>
                                            <p:strVal val="#ppt_y"/>
                                          </p:val>
                                        </p:tav>
                                      </p:tavLst>
                                    </p:anim>
                                    <p:animEffect transition="in" filter="fade">
                                      <p:cBhvr>
                                        <p:cTn id="1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83126"/>
            <a:ext cx="87630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65138" indent="-465138" algn="ctr">
              <a:lnSpc>
                <a:spcPct val="90000"/>
              </a:lnSpc>
              <a:buClr>
                <a:srgbClr val="0000FF"/>
              </a:buClr>
            </a:pPr>
            <a:r>
              <a:rPr lang="en-US" sz="2200" b="1" dirty="0" err="1">
                <a:solidFill>
                  <a:srgbClr val="0000FF"/>
                </a:solidFill>
                <a:latin typeface="Verdana" pitchFamily="34" charset="0"/>
              </a:rPr>
              <a:t>Ví</a:t>
            </a:r>
            <a:r>
              <a:rPr lang="en-US" sz="2200" b="1" dirty="0">
                <a:solidFill>
                  <a:srgbClr val="0000FF"/>
                </a:solidFill>
                <a:latin typeface="Verdana" pitchFamily="34" charset="0"/>
              </a:rPr>
              <a:t> </a:t>
            </a:r>
            <a:r>
              <a:rPr lang="en-US" sz="2200" b="1" dirty="0" err="1">
                <a:solidFill>
                  <a:srgbClr val="0000FF"/>
                </a:solidFill>
                <a:latin typeface="Verdana" pitchFamily="34" charset="0"/>
              </a:rPr>
              <a:t>dụ</a:t>
            </a:r>
            <a:r>
              <a:rPr lang="en-US" sz="2200" b="1" dirty="0">
                <a:solidFill>
                  <a:srgbClr val="0000FF"/>
                </a:solidFill>
                <a:latin typeface="Verdana" pitchFamily="34" charset="0"/>
              </a:rPr>
              <a:t>: </a:t>
            </a:r>
            <a:r>
              <a:rPr lang="en-US" sz="2200" b="1" dirty="0" err="1">
                <a:solidFill>
                  <a:srgbClr val="0000FF"/>
                </a:solidFill>
                <a:latin typeface="Verdana" pitchFamily="34" charset="0"/>
              </a:rPr>
              <a:t>Định</a:t>
            </a:r>
            <a:r>
              <a:rPr lang="en-US" sz="2200" b="1" dirty="0">
                <a:solidFill>
                  <a:srgbClr val="0000FF"/>
                </a:solidFill>
                <a:latin typeface="Verdana" pitchFamily="34" charset="0"/>
              </a:rPr>
              <a:t> </a:t>
            </a:r>
            <a:r>
              <a:rPr lang="en-US" sz="2200" b="1" dirty="0" err="1">
                <a:solidFill>
                  <a:srgbClr val="0000FF"/>
                </a:solidFill>
                <a:latin typeface="Verdana" pitchFamily="34" charset="0"/>
              </a:rPr>
              <a:t>kiến</a:t>
            </a:r>
            <a:r>
              <a:rPr lang="en-US" sz="2200" b="1" dirty="0">
                <a:solidFill>
                  <a:srgbClr val="0000FF"/>
                </a:solidFill>
                <a:latin typeface="Verdana" pitchFamily="34" charset="0"/>
              </a:rPr>
              <a:t> </a:t>
            </a:r>
            <a:r>
              <a:rPr lang="en-US" sz="2200" b="1" dirty="0" err="1">
                <a:solidFill>
                  <a:srgbClr val="0000FF"/>
                </a:solidFill>
                <a:latin typeface="Verdana" pitchFamily="34" charset="0"/>
              </a:rPr>
              <a:t>giới</a:t>
            </a:r>
            <a:r>
              <a:rPr lang="en-US" sz="2200" b="1" dirty="0">
                <a:solidFill>
                  <a:srgbClr val="0000FF"/>
                </a:solidFill>
                <a:latin typeface="Verdana" pitchFamily="34" charset="0"/>
              </a:rPr>
              <a:t>/</a:t>
            </a:r>
            <a:r>
              <a:rPr lang="en-US" sz="2200" b="1" dirty="0" err="1">
                <a:solidFill>
                  <a:srgbClr val="0000FF"/>
                </a:solidFill>
                <a:latin typeface="Verdana" pitchFamily="34" charset="0"/>
              </a:rPr>
              <a:t>Khuôn</a:t>
            </a:r>
            <a:r>
              <a:rPr lang="en-US" sz="2200" b="1" dirty="0">
                <a:solidFill>
                  <a:srgbClr val="0000FF"/>
                </a:solidFill>
                <a:latin typeface="Verdana" pitchFamily="34" charset="0"/>
              </a:rPr>
              <a:t> </a:t>
            </a:r>
            <a:r>
              <a:rPr lang="en-US" sz="2200" b="1" dirty="0" err="1">
                <a:solidFill>
                  <a:srgbClr val="0000FF"/>
                </a:solidFill>
                <a:latin typeface="Verdana" pitchFamily="34" charset="0"/>
              </a:rPr>
              <a:t>mẫu</a:t>
            </a:r>
            <a:r>
              <a:rPr lang="en-US" sz="2200" b="1" dirty="0">
                <a:solidFill>
                  <a:srgbClr val="0000FF"/>
                </a:solidFill>
                <a:latin typeface="Verdana" pitchFamily="34" charset="0"/>
              </a:rPr>
              <a:t> </a:t>
            </a:r>
            <a:r>
              <a:rPr lang="en-US" sz="2200" b="1" dirty="0" err="1">
                <a:solidFill>
                  <a:srgbClr val="0000FF"/>
                </a:solidFill>
                <a:latin typeface="Verdana" pitchFamily="34" charset="0"/>
              </a:rPr>
              <a:t>giới</a:t>
            </a:r>
            <a:r>
              <a:rPr lang="en-US" sz="2200" b="1" dirty="0">
                <a:solidFill>
                  <a:srgbClr val="0000FF"/>
                </a:solidFill>
                <a:latin typeface="Verdana" pitchFamily="34" charset="0"/>
              </a:rPr>
              <a:t> </a:t>
            </a:r>
            <a:r>
              <a:rPr lang="en-US" sz="2200" b="1" dirty="0" err="1">
                <a:solidFill>
                  <a:srgbClr val="0000FF"/>
                </a:solidFill>
                <a:latin typeface="Verdana" pitchFamily="34" charset="0"/>
              </a:rPr>
              <a:t>trong</a:t>
            </a:r>
            <a:r>
              <a:rPr lang="en-US" sz="2200" b="1" dirty="0">
                <a:solidFill>
                  <a:srgbClr val="0000FF"/>
                </a:solidFill>
                <a:latin typeface="Verdana" pitchFamily="34" charset="0"/>
              </a:rPr>
              <a:t> </a:t>
            </a:r>
            <a:r>
              <a:rPr lang="en-US" sz="2200" b="1" dirty="0" err="1">
                <a:solidFill>
                  <a:srgbClr val="0000FF"/>
                </a:solidFill>
                <a:latin typeface="Verdana" pitchFamily="34" charset="0"/>
              </a:rPr>
              <a:t>sách</a:t>
            </a:r>
            <a:r>
              <a:rPr lang="en-US" sz="2200" b="1" dirty="0">
                <a:solidFill>
                  <a:srgbClr val="0000FF"/>
                </a:solidFill>
                <a:latin typeface="Verdana" pitchFamily="34" charset="0"/>
              </a:rPr>
              <a:t> </a:t>
            </a:r>
            <a:r>
              <a:rPr lang="en-US" sz="2200" b="1" dirty="0" err="1">
                <a:solidFill>
                  <a:srgbClr val="0000FF"/>
                </a:solidFill>
                <a:latin typeface="Verdana" pitchFamily="34" charset="0"/>
              </a:rPr>
              <a:t>giáo</a:t>
            </a:r>
            <a:r>
              <a:rPr lang="en-US" sz="2200" b="1" dirty="0">
                <a:solidFill>
                  <a:srgbClr val="0000FF"/>
                </a:solidFill>
                <a:latin typeface="Verdana" pitchFamily="34" charset="0"/>
              </a:rPr>
              <a:t> </a:t>
            </a:r>
            <a:r>
              <a:rPr lang="en-US" sz="2200" b="1" dirty="0" err="1">
                <a:solidFill>
                  <a:srgbClr val="0000FF"/>
                </a:solidFill>
                <a:latin typeface="Verdana" pitchFamily="34" charset="0"/>
              </a:rPr>
              <a:t>khoa</a:t>
            </a:r>
            <a:r>
              <a:rPr lang="en-US" sz="2200" b="1" dirty="0">
                <a:solidFill>
                  <a:srgbClr val="0000FF"/>
                </a:solidFill>
                <a:latin typeface="Verdana" pitchFamily="34" charset="0"/>
              </a:rPr>
              <a:t> </a:t>
            </a:r>
            <a:r>
              <a:rPr lang="en-US" sz="2200" b="1" dirty="0" err="1">
                <a:solidFill>
                  <a:srgbClr val="0000FF"/>
                </a:solidFill>
                <a:latin typeface="Verdana" pitchFamily="34" charset="0"/>
              </a:rPr>
              <a:t>và</a:t>
            </a:r>
            <a:r>
              <a:rPr lang="en-US" sz="2200" b="1" dirty="0">
                <a:solidFill>
                  <a:srgbClr val="0000FF"/>
                </a:solidFill>
                <a:latin typeface="Verdana" pitchFamily="34" charset="0"/>
              </a:rPr>
              <a:t> </a:t>
            </a:r>
            <a:r>
              <a:rPr lang="en-US" sz="2200" b="1" dirty="0" err="1">
                <a:solidFill>
                  <a:srgbClr val="0000FF"/>
                </a:solidFill>
                <a:latin typeface="Verdana" pitchFamily="34" charset="0"/>
              </a:rPr>
              <a:t>tài</a:t>
            </a:r>
            <a:r>
              <a:rPr lang="en-US" sz="2200" b="1" dirty="0">
                <a:solidFill>
                  <a:srgbClr val="0000FF"/>
                </a:solidFill>
                <a:latin typeface="Verdana" pitchFamily="34" charset="0"/>
              </a:rPr>
              <a:t> </a:t>
            </a:r>
            <a:r>
              <a:rPr lang="en-US" sz="2200" b="1" dirty="0" err="1">
                <a:solidFill>
                  <a:srgbClr val="0000FF"/>
                </a:solidFill>
                <a:latin typeface="Verdana" pitchFamily="34" charset="0"/>
              </a:rPr>
              <a:t>liệu</a:t>
            </a:r>
            <a:r>
              <a:rPr lang="en-US" sz="2200" b="1" dirty="0">
                <a:solidFill>
                  <a:srgbClr val="0000FF"/>
                </a:solidFill>
                <a:latin typeface="Verdana" pitchFamily="34" charset="0"/>
              </a:rPr>
              <a:t> </a:t>
            </a:r>
            <a:r>
              <a:rPr lang="en-US" sz="2200" b="1" dirty="0" err="1">
                <a:solidFill>
                  <a:srgbClr val="0000FF"/>
                </a:solidFill>
                <a:latin typeface="Verdana" pitchFamily="34" charset="0"/>
              </a:rPr>
              <a:t>hướng</a:t>
            </a:r>
            <a:r>
              <a:rPr lang="en-US" sz="2200" b="1" dirty="0">
                <a:solidFill>
                  <a:srgbClr val="0000FF"/>
                </a:solidFill>
                <a:latin typeface="Verdana" pitchFamily="34" charset="0"/>
              </a:rPr>
              <a:t> </a:t>
            </a:r>
            <a:r>
              <a:rPr lang="en-US" sz="2200" b="1" dirty="0" err="1">
                <a:solidFill>
                  <a:srgbClr val="0000FF"/>
                </a:solidFill>
                <a:latin typeface="Verdana" pitchFamily="34" charset="0"/>
              </a:rPr>
              <a:t>nghiệp</a:t>
            </a:r>
            <a:r>
              <a:rPr lang="en-US" sz="2200" b="1" dirty="0">
                <a:solidFill>
                  <a:srgbClr val="0000FF"/>
                </a:solidFill>
                <a:latin typeface="Verdana" pitchFamily="34" charset="0"/>
              </a:rPr>
              <a:t> </a:t>
            </a:r>
            <a:r>
              <a:rPr lang="en-US" sz="2200" b="1" dirty="0" err="1">
                <a:solidFill>
                  <a:srgbClr val="0000FF"/>
                </a:solidFill>
                <a:latin typeface="Verdana" pitchFamily="34" charset="0"/>
              </a:rPr>
              <a:t>phổ</a:t>
            </a:r>
            <a:r>
              <a:rPr lang="en-US" sz="2200" b="1" dirty="0">
                <a:solidFill>
                  <a:srgbClr val="0000FF"/>
                </a:solidFill>
                <a:latin typeface="Verdana" pitchFamily="34" charset="0"/>
              </a:rPr>
              <a:t> </a:t>
            </a:r>
            <a:r>
              <a:rPr lang="en-US" sz="2200" b="1" dirty="0" err="1">
                <a:solidFill>
                  <a:srgbClr val="0000FF"/>
                </a:solidFill>
                <a:latin typeface="Verdana" pitchFamily="34" charset="0"/>
              </a:rPr>
              <a:t>thông</a:t>
            </a:r>
            <a:endParaRPr lang="en-US" sz="2200" i="1" dirty="0">
              <a:latin typeface="Verdan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71154423"/>
              </p:ext>
            </p:extLst>
          </p:nvPr>
        </p:nvGraphicFramePr>
        <p:xfrm>
          <a:off x="0" y="914400"/>
          <a:ext cx="9143999" cy="5772904"/>
        </p:xfrm>
        <a:graphic>
          <a:graphicData uri="http://schemas.openxmlformats.org/drawingml/2006/table">
            <a:tbl>
              <a:tblPr firstRow="1" bandRow="1">
                <a:tableStyleId>{5C22544A-7EE6-4342-B048-85BDC9FD1C3A}</a:tableStyleId>
              </a:tblPr>
              <a:tblGrid>
                <a:gridCol w="1433945">
                  <a:extLst>
                    <a:ext uri="{9D8B030D-6E8A-4147-A177-3AD203B41FA5}">
                      <a16:colId xmlns="" xmlns:a16="http://schemas.microsoft.com/office/drawing/2014/main" val="20000"/>
                    </a:ext>
                  </a:extLst>
                </a:gridCol>
                <a:gridCol w="3823855">
                  <a:extLst>
                    <a:ext uri="{9D8B030D-6E8A-4147-A177-3AD203B41FA5}">
                      <a16:colId xmlns="" xmlns:a16="http://schemas.microsoft.com/office/drawing/2014/main" val="20001"/>
                    </a:ext>
                  </a:extLst>
                </a:gridCol>
                <a:gridCol w="3886199">
                  <a:extLst>
                    <a:ext uri="{9D8B030D-6E8A-4147-A177-3AD203B41FA5}">
                      <a16:colId xmlns="" xmlns:a16="http://schemas.microsoft.com/office/drawing/2014/main" val="20002"/>
                    </a:ext>
                  </a:extLst>
                </a:gridCol>
              </a:tblGrid>
              <a:tr h="752587">
                <a:tc>
                  <a:txBody>
                    <a:bodyPr/>
                    <a:lstStyle/>
                    <a:p>
                      <a:pPr algn="ctr"/>
                      <a:r>
                        <a:rPr lang="en-US" sz="2000" dirty="0" err="1">
                          <a:solidFill>
                            <a:schemeClr val="tx2"/>
                          </a:solidFill>
                        </a:rPr>
                        <a:t>Các</a:t>
                      </a:r>
                      <a:r>
                        <a:rPr lang="en-US" sz="2000" baseline="0" dirty="0">
                          <a:solidFill>
                            <a:schemeClr val="tx2"/>
                          </a:solidFill>
                        </a:rPr>
                        <a:t>  </a:t>
                      </a:r>
                      <a:r>
                        <a:rPr lang="en-US" sz="2000" baseline="0" dirty="0" err="1">
                          <a:solidFill>
                            <a:schemeClr val="tx2"/>
                          </a:solidFill>
                        </a:rPr>
                        <a:t>phát</a:t>
                      </a:r>
                      <a:r>
                        <a:rPr lang="en-US" sz="2000" baseline="0" dirty="0">
                          <a:solidFill>
                            <a:schemeClr val="tx2"/>
                          </a:solidFill>
                        </a:rPr>
                        <a:t> </a:t>
                      </a:r>
                      <a:r>
                        <a:rPr lang="en-US" sz="2000" baseline="0" dirty="0" err="1">
                          <a:solidFill>
                            <a:schemeClr val="tx2"/>
                          </a:solidFill>
                        </a:rPr>
                        <a:t>hiện</a:t>
                      </a:r>
                      <a:endParaRPr lang="en-US" sz="2000" dirty="0">
                        <a:solidFill>
                          <a:schemeClr val="tx2"/>
                        </a:solidFill>
                      </a:endParaRPr>
                    </a:p>
                  </a:txBody>
                  <a:tcPr marT="45717" marB="45717">
                    <a:solidFill>
                      <a:srgbClr val="FFC000"/>
                    </a:solidFill>
                  </a:tcPr>
                </a:tc>
                <a:tc>
                  <a:txBody>
                    <a:bodyPr/>
                    <a:lstStyle/>
                    <a:p>
                      <a:pPr algn="ctr"/>
                      <a:r>
                        <a:rPr lang="en-US" sz="2400" dirty="0">
                          <a:solidFill>
                            <a:schemeClr val="tx2"/>
                          </a:solidFill>
                        </a:rPr>
                        <a:t>Nam </a:t>
                      </a:r>
                      <a:r>
                        <a:rPr lang="en-US" sz="2400" dirty="0" err="1">
                          <a:solidFill>
                            <a:schemeClr val="tx2"/>
                          </a:solidFill>
                        </a:rPr>
                        <a:t>giới</a:t>
                      </a:r>
                      <a:r>
                        <a:rPr lang="en-US" sz="2400" dirty="0">
                          <a:solidFill>
                            <a:schemeClr val="tx2"/>
                          </a:solidFill>
                        </a:rPr>
                        <a:t>/</a:t>
                      </a:r>
                      <a:r>
                        <a:rPr lang="en-US" sz="2400" dirty="0" err="1">
                          <a:solidFill>
                            <a:schemeClr val="tx2"/>
                          </a:solidFill>
                        </a:rPr>
                        <a:t>em</a:t>
                      </a:r>
                      <a:r>
                        <a:rPr lang="en-US" sz="2400" baseline="0" dirty="0">
                          <a:solidFill>
                            <a:schemeClr val="tx2"/>
                          </a:solidFill>
                        </a:rPr>
                        <a:t> </a:t>
                      </a:r>
                      <a:r>
                        <a:rPr lang="en-US" sz="2400" baseline="0" dirty="0" err="1">
                          <a:solidFill>
                            <a:schemeClr val="tx2"/>
                          </a:solidFill>
                        </a:rPr>
                        <a:t>trai</a:t>
                      </a:r>
                      <a:endParaRPr lang="en-US" sz="2400" dirty="0">
                        <a:solidFill>
                          <a:schemeClr val="tx2"/>
                        </a:solidFill>
                      </a:endParaRPr>
                    </a:p>
                  </a:txBody>
                  <a:tcPr marT="45717" marB="45717">
                    <a:solidFill>
                      <a:srgbClr val="FFC000"/>
                    </a:solidFill>
                  </a:tcPr>
                </a:tc>
                <a:tc>
                  <a:txBody>
                    <a:bodyPr/>
                    <a:lstStyle/>
                    <a:p>
                      <a:pPr algn="ctr"/>
                      <a:r>
                        <a:rPr lang="en-US" sz="2400" dirty="0" err="1">
                          <a:solidFill>
                            <a:schemeClr val="tx2"/>
                          </a:solidFill>
                        </a:rPr>
                        <a:t>Nữ</a:t>
                      </a:r>
                      <a:r>
                        <a:rPr lang="en-US" sz="2400" baseline="0" dirty="0">
                          <a:solidFill>
                            <a:schemeClr val="tx2"/>
                          </a:solidFill>
                        </a:rPr>
                        <a:t> </a:t>
                      </a:r>
                      <a:r>
                        <a:rPr lang="en-US" sz="2400" baseline="0" dirty="0" err="1">
                          <a:solidFill>
                            <a:schemeClr val="tx2"/>
                          </a:solidFill>
                        </a:rPr>
                        <a:t>giới</a:t>
                      </a:r>
                      <a:r>
                        <a:rPr lang="en-US" sz="2400" baseline="0" dirty="0">
                          <a:solidFill>
                            <a:schemeClr val="tx2"/>
                          </a:solidFill>
                        </a:rPr>
                        <a:t>/</a:t>
                      </a:r>
                      <a:r>
                        <a:rPr lang="en-US" sz="2400" baseline="0" dirty="0" err="1">
                          <a:solidFill>
                            <a:schemeClr val="tx2"/>
                          </a:solidFill>
                        </a:rPr>
                        <a:t>em</a:t>
                      </a:r>
                      <a:r>
                        <a:rPr lang="en-US" sz="2400" baseline="0" dirty="0">
                          <a:solidFill>
                            <a:schemeClr val="tx2"/>
                          </a:solidFill>
                        </a:rPr>
                        <a:t> </a:t>
                      </a:r>
                      <a:r>
                        <a:rPr lang="en-US" sz="2400" baseline="0" dirty="0" err="1">
                          <a:solidFill>
                            <a:schemeClr val="tx2"/>
                          </a:solidFill>
                        </a:rPr>
                        <a:t>gái</a:t>
                      </a:r>
                      <a:endParaRPr lang="en-US" sz="2400" dirty="0">
                        <a:solidFill>
                          <a:schemeClr val="tx2"/>
                        </a:solidFill>
                      </a:endParaRPr>
                    </a:p>
                  </a:txBody>
                  <a:tcPr marT="45717" marB="45717">
                    <a:solidFill>
                      <a:srgbClr val="FFC000"/>
                    </a:solidFill>
                  </a:tcPr>
                </a:tc>
                <a:extLst>
                  <a:ext uri="{0D108BD9-81ED-4DB2-BD59-A6C34878D82A}">
                    <a16:rowId xmlns="" xmlns:a16="http://schemas.microsoft.com/office/drawing/2014/main" val="10000"/>
                  </a:ext>
                </a:extLst>
              </a:tr>
              <a:tr h="2302340">
                <a:tc rowSpan="2">
                  <a:txBody>
                    <a:bodyPr/>
                    <a:lstStyle/>
                    <a:p>
                      <a:r>
                        <a:rPr lang="en-US" sz="2400" b="1" kern="1200" dirty="0" err="1">
                          <a:solidFill>
                            <a:srgbClr val="FF0000"/>
                          </a:solidFill>
                          <a:latin typeface="Arial" pitchFamily="34" charset="0"/>
                          <a:ea typeface="+mn-ea"/>
                          <a:cs typeface="Arial" pitchFamily="34" charset="0"/>
                        </a:rPr>
                        <a:t>Hầu</a:t>
                      </a:r>
                      <a:r>
                        <a:rPr lang="en-US" sz="2400" b="1" kern="1200" dirty="0">
                          <a:solidFill>
                            <a:srgbClr val="FF0000"/>
                          </a:solidFill>
                          <a:latin typeface="Arial" pitchFamily="34" charset="0"/>
                          <a:ea typeface="+mn-ea"/>
                          <a:cs typeface="Arial" pitchFamily="34" charset="0"/>
                        </a:rPr>
                        <a:t> </a:t>
                      </a:r>
                      <a:r>
                        <a:rPr lang="en-US" sz="2400" b="1" kern="1200" dirty="0" err="1">
                          <a:solidFill>
                            <a:srgbClr val="FF0000"/>
                          </a:solidFill>
                          <a:latin typeface="Arial" pitchFamily="34" charset="0"/>
                          <a:ea typeface="+mn-ea"/>
                          <a:cs typeface="Arial" pitchFamily="34" charset="0"/>
                        </a:rPr>
                        <a:t>hết</a:t>
                      </a:r>
                      <a:r>
                        <a:rPr lang="en-US" sz="2400" b="1" kern="1200" dirty="0">
                          <a:solidFill>
                            <a:srgbClr val="FF0000"/>
                          </a:solidFill>
                          <a:latin typeface="Arial" pitchFamily="34" charset="0"/>
                          <a:ea typeface="+mn-ea"/>
                          <a:cs typeface="Arial" pitchFamily="34" charset="0"/>
                        </a:rPr>
                        <a:t> </a:t>
                      </a:r>
                      <a:r>
                        <a:rPr lang="en-US" sz="2400" b="1" kern="1200" dirty="0" err="1">
                          <a:solidFill>
                            <a:srgbClr val="FF0000"/>
                          </a:solidFill>
                          <a:latin typeface="Arial" pitchFamily="34" charset="0"/>
                          <a:ea typeface="+mn-ea"/>
                          <a:cs typeface="Arial" pitchFamily="34" charset="0"/>
                        </a:rPr>
                        <a:t>các</a:t>
                      </a:r>
                      <a:r>
                        <a:rPr lang="en-US" sz="2400" b="1" kern="1200" dirty="0">
                          <a:solidFill>
                            <a:srgbClr val="FF0000"/>
                          </a:solidFill>
                          <a:latin typeface="Arial" pitchFamily="34" charset="0"/>
                          <a:ea typeface="+mn-ea"/>
                          <a:cs typeface="Arial" pitchFamily="34" charset="0"/>
                        </a:rPr>
                        <a:t> </a:t>
                      </a:r>
                      <a:r>
                        <a:rPr lang="en-US" sz="2400" b="1" kern="1200" dirty="0" err="1">
                          <a:solidFill>
                            <a:srgbClr val="FF0000"/>
                          </a:solidFill>
                          <a:latin typeface="Arial" pitchFamily="34" charset="0"/>
                          <a:ea typeface="+mn-ea"/>
                          <a:cs typeface="Arial" pitchFamily="34" charset="0"/>
                        </a:rPr>
                        <a:t>ví</a:t>
                      </a:r>
                      <a:r>
                        <a:rPr lang="en-US" sz="2400" b="1" kern="1200" dirty="0">
                          <a:solidFill>
                            <a:srgbClr val="FF0000"/>
                          </a:solidFill>
                          <a:latin typeface="Arial" pitchFamily="34" charset="0"/>
                          <a:ea typeface="+mn-ea"/>
                          <a:cs typeface="Arial" pitchFamily="34" charset="0"/>
                        </a:rPr>
                        <a:t> </a:t>
                      </a:r>
                      <a:r>
                        <a:rPr lang="en-US" sz="2400" b="1" kern="1200" dirty="0" err="1">
                          <a:solidFill>
                            <a:srgbClr val="FF0000"/>
                          </a:solidFill>
                          <a:latin typeface="Arial" pitchFamily="34" charset="0"/>
                          <a:ea typeface="+mn-ea"/>
                          <a:cs typeface="Arial" pitchFamily="34" charset="0"/>
                        </a:rPr>
                        <a:t>dụ</a:t>
                      </a:r>
                      <a:r>
                        <a:rPr lang="en-US" sz="2400" b="1" kern="1200" dirty="0">
                          <a:solidFill>
                            <a:srgbClr val="FF0000"/>
                          </a:solidFill>
                          <a:latin typeface="Arial" pitchFamily="34" charset="0"/>
                          <a:ea typeface="+mn-ea"/>
                          <a:cs typeface="Arial" pitchFamily="34" charset="0"/>
                        </a:rPr>
                        <a:t> </a:t>
                      </a:r>
                      <a:r>
                        <a:rPr lang="en-US" sz="2400" b="1" kern="1200" dirty="0" err="1">
                          <a:solidFill>
                            <a:srgbClr val="FF0000"/>
                          </a:solidFill>
                          <a:latin typeface="Arial" pitchFamily="34" charset="0"/>
                          <a:ea typeface="+mn-ea"/>
                          <a:cs typeface="Arial" pitchFamily="34" charset="0"/>
                        </a:rPr>
                        <a:t>trong</a:t>
                      </a:r>
                      <a:r>
                        <a:rPr lang="en-US" sz="2400" b="1" kern="1200" dirty="0">
                          <a:solidFill>
                            <a:srgbClr val="FF0000"/>
                          </a:solidFill>
                          <a:latin typeface="Arial" pitchFamily="34" charset="0"/>
                          <a:ea typeface="+mn-ea"/>
                          <a:cs typeface="Arial" pitchFamily="34" charset="0"/>
                        </a:rPr>
                        <a:t> SGK </a:t>
                      </a:r>
                      <a:r>
                        <a:rPr lang="en-US" sz="2400" b="1" kern="1200" dirty="0" err="1">
                          <a:solidFill>
                            <a:srgbClr val="FF0000"/>
                          </a:solidFill>
                          <a:latin typeface="Arial" pitchFamily="34" charset="0"/>
                          <a:ea typeface="+mn-ea"/>
                          <a:cs typeface="Arial" pitchFamily="34" charset="0"/>
                        </a:rPr>
                        <a:t>đều</a:t>
                      </a:r>
                      <a:r>
                        <a:rPr lang="en-US" sz="2400" b="1" kern="1200" dirty="0">
                          <a:solidFill>
                            <a:srgbClr val="FF0000"/>
                          </a:solidFill>
                          <a:latin typeface="Arial" pitchFamily="34" charset="0"/>
                          <a:ea typeface="+mn-ea"/>
                          <a:cs typeface="Arial" pitchFamily="34" charset="0"/>
                        </a:rPr>
                        <a:t> </a:t>
                      </a:r>
                      <a:r>
                        <a:rPr lang="en-US" sz="2400" b="1" kern="1200" dirty="0" err="1">
                          <a:solidFill>
                            <a:srgbClr val="FF0000"/>
                          </a:solidFill>
                          <a:latin typeface="Arial" pitchFamily="34" charset="0"/>
                          <a:ea typeface="+mn-ea"/>
                          <a:cs typeface="Arial" pitchFamily="34" charset="0"/>
                        </a:rPr>
                        <a:t>có</a:t>
                      </a:r>
                      <a:r>
                        <a:rPr lang="en-US" sz="2400" b="1" kern="1200" dirty="0">
                          <a:solidFill>
                            <a:srgbClr val="FF0000"/>
                          </a:solidFill>
                          <a:latin typeface="Arial" pitchFamily="34" charset="0"/>
                          <a:ea typeface="+mn-ea"/>
                          <a:cs typeface="Arial" pitchFamily="34" charset="0"/>
                        </a:rPr>
                        <a:t> </a:t>
                      </a:r>
                      <a:r>
                        <a:rPr lang="en-US" sz="2400" b="1" kern="1200" dirty="0" err="1">
                          <a:solidFill>
                            <a:srgbClr val="FF0000"/>
                          </a:solidFill>
                          <a:latin typeface="Arial" pitchFamily="34" charset="0"/>
                          <a:ea typeface="+mn-ea"/>
                          <a:cs typeface="Arial" pitchFamily="34" charset="0"/>
                        </a:rPr>
                        <a:t>những</a:t>
                      </a:r>
                      <a:r>
                        <a:rPr lang="en-US" sz="2400" b="1" kern="1200" dirty="0">
                          <a:solidFill>
                            <a:srgbClr val="FF0000"/>
                          </a:solidFill>
                          <a:latin typeface="Arial" pitchFamily="34" charset="0"/>
                          <a:ea typeface="+mn-ea"/>
                          <a:cs typeface="Arial" pitchFamily="34" charset="0"/>
                        </a:rPr>
                        <a:t> </a:t>
                      </a:r>
                      <a:r>
                        <a:rPr lang="en-US" sz="2400" b="1" kern="1200" dirty="0" err="1">
                          <a:solidFill>
                            <a:srgbClr val="FF0000"/>
                          </a:solidFill>
                          <a:latin typeface="Arial" pitchFamily="34" charset="0"/>
                          <a:ea typeface="+mn-ea"/>
                          <a:cs typeface="Arial" pitchFamily="34" charset="0"/>
                        </a:rPr>
                        <a:t>định</a:t>
                      </a:r>
                      <a:r>
                        <a:rPr lang="en-US" sz="2400" b="1" kern="1200" dirty="0">
                          <a:solidFill>
                            <a:srgbClr val="FF0000"/>
                          </a:solidFill>
                          <a:latin typeface="Arial" pitchFamily="34" charset="0"/>
                          <a:ea typeface="+mn-ea"/>
                          <a:cs typeface="Arial" pitchFamily="34" charset="0"/>
                        </a:rPr>
                        <a:t> </a:t>
                      </a:r>
                      <a:r>
                        <a:rPr lang="en-US" sz="2400" b="1" kern="1200" dirty="0" err="1">
                          <a:solidFill>
                            <a:srgbClr val="FF0000"/>
                          </a:solidFill>
                          <a:latin typeface="Arial" pitchFamily="34" charset="0"/>
                          <a:ea typeface="+mn-ea"/>
                          <a:cs typeface="Arial" pitchFamily="34" charset="0"/>
                        </a:rPr>
                        <a:t>kiến</a:t>
                      </a:r>
                      <a:r>
                        <a:rPr lang="en-US" sz="2400" b="1" kern="1200" dirty="0">
                          <a:solidFill>
                            <a:srgbClr val="FF0000"/>
                          </a:solidFill>
                          <a:latin typeface="Arial" pitchFamily="34" charset="0"/>
                          <a:ea typeface="+mn-ea"/>
                          <a:cs typeface="Arial" pitchFamily="34" charset="0"/>
                        </a:rPr>
                        <a:t> </a:t>
                      </a:r>
                      <a:r>
                        <a:rPr lang="en-US" sz="2400" b="1" kern="1200" dirty="0" err="1">
                          <a:solidFill>
                            <a:srgbClr val="FF0000"/>
                          </a:solidFill>
                          <a:latin typeface="Arial" pitchFamily="34" charset="0"/>
                          <a:ea typeface="+mn-ea"/>
                          <a:cs typeface="Arial" pitchFamily="34" charset="0"/>
                        </a:rPr>
                        <a:t>rập</a:t>
                      </a:r>
                      <a:r>
                        <a:rPr lang="en-US" sz="2400" b="1" kern="1200" dirty="0">
                          <a:solidFill>
                            <a:srgbClr val="FF0000"/>
                          </a:solidFill>
                          <a:latin typeface="Arial" pitchFamily="34" charset="0"/>
                          <a:ea typeface="+mn-ea"/>
                          <a:cs typeface="Arial" pitchFamily="34" charset="0"/>
                        </a:rPr>
                        <a:t> </a:t>
                      </a:r>
                      <a:r>
                        <a:rPr lang="en-US" sz="2400" b="1" kern="1200" dirty="0" err="1">
                          <a:solidFill>
                            <a:srgbClr val="FF0000"/>
                          </a:solidFill>
                          <a:latin typeface="Arial" pitchFamily="34" charset="0"/>
                          <a:ea typeface="+mn-ea"/>
                          <a:cs typeface="Arial" pitchFamily="34" charset="0"/>
                        </a:rPr>
                        <a:t>khuôn</a:t>
                      </a:r>
                      <a:r>
                        <a:rPr lang="en-US" sz="2400" b="1" kern="1200" dirty="0">
                          <a:solidFill>
                            <a:srgbClr val="FF0000"/>
                          </a:solidFill>
                          <a:latin typeface="Arial" pitchFamily="34" charset="0"/>
                          <a:ea typeface="+mn-ea"/>
                          <a:cs typeface="Arial" pitchFamily="34" charset="0"/>
                        </a:rPr>
                        <a:t> </a:t>
                      </a:r>
                      <a:r>
                        <a:rPr lang="en-US" sz="2400" b="1" kern="1200" dirty="0" err="1">
                          <a:solidFill>
                            <a:srgbClr val="FF0000"/>
                          </a:solidFill>
                          <a:latin typeface="Arial" pitchFamily="34" charset="0"/>
                          <a:ea typeface="+mn-ea"/>
                          <a:cs typeface="Arial" pitchFamily="34" charset="0"/>
                        </a:rPr>
                        <a:t>về</a:t>
                      </a:r>
                      <a:r>
                        <a:rPr lang="en-US" sz="2400" b="1" kern="1200" baseline="0" dirty="0">
                          <a:solidFill>
                            <a:srgbClr val="FF0000"/>
                          </a:solidFill>
                          <a:latin typeface="Arial" pitchFamily="34" charset="0"/>
                          <a:ea typeface="+mn-ea"/>
                          <a:cs typeface="Arial" pitchFamily="34" charset="0"/>
                        </a:rPr>
                        <a:t> </a:t>
                      </a:r>
                      <a:r>
                        <a:rPr lang="en-US" sz="2400" b="1" kern="1200" baseline="0" dirty="0" err="1">
                          <a:solidFill>
                            <a:srgbClr val="FF0000"/>
                          </a:solidFill>
                          <a:latin typeface="Arial" pitchFamily="34" charset="0"/>
                          <a:ea typeface="+mn-ea"/>
                          <a:cs typeface="Arial" pitchFamily="34" charset="0"/>
                        </a:rPr>
                        <a:t>giới</a:t>
                      </a:r>
                      <a:endParaRPr lang="en-US" sz="2400" b="1" dirty="0">
                        <a:latin typeface="Arial" pitchFamily="34" charset="0"/>
                        <a:cs typeface="Arial" pitchFamily="34" charset="0"/>
                      </a:endParaRPr>
                    </a:p>
                  </a:txBody>
                  <a:tcPr marT="45717" marB="45717"/>
                </a:tc>
                <a:tc>
                  <a:txBody>
                    <a:bodyPr/>
                    <a:lstStyle/>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baseline="0" dirty="0">
                          <a:solidFill>
                            <a:srgbClr val="0000CC"/>
                          </a:solidFill>
                          <a:latin typeface="+mn-lt"/>
                          <a:ea typeface="+mn-ea"/>
                          <a:cs typeface="+mn-cs"/>
                        </a:rPr>
                        <a:t>Nam </a:t>
                      </a:r>
                      <a:r>
                        <a:rPr lang="en-US" sz="1800" b="1" i="0" kern="1200" baseline="0" dirty="0" err="1">
                          <a:solidFill>
                            <a:srgbClr val="0000CC"/>
                          </a:solidFill>
                          <a:latin typeface="+mn-lt"/>
                          <a:ea typeface="+mn-ea"/>
                          <a:cs typeface="+mn-cs"/>
                        </a:rPr>
                        <a:t>học</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giỏi</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toán</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có</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sức</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khỏe</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Phù</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hợp</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học</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kỹ</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thuật</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công</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nghệ</a:t>
                      </a:r>
                      <a:r>
                        <a:rPr lang="en-US" sz="1800" b="1" i="0" kern="1200" baseline="0" dirty="0">
                          <a:solidFill>
                            <a:srgbClr val="0000CC"/>
                          </a:solidFill>
                          <a:latin typeface="+mn-lt"/>
                          <a:ea typeface="+mn-ea"/>
                          <a:cs typeface="+mn-cs"/>
                        </a:rPr>
                        <a:t>,… </a:t>
                      </a:r>
                    </a:p>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dirty="0">
                          <a:solidFill>
                            <a:srgbClr val="0000CC"/>
                          </a:solidFill>
                          <a:latin typeface="+mn-lt"/>
                          <a:ea typeface="+mn-ea"/>
                          <a:cs typeface="+mn-cs"/>
                        </a:rPr>
                        <a:t>Nam</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giới</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có</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tính</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tổ</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chức</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cao</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lãnh</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đạo</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hiệu</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quả</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hơn</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phụ</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nữ</a:t>
                      </a:r>
                      <a:endParaRPr lang="en-US" sz="1800" b="1" i="0" kern="1200" dirty="0">
                        <a:solidFill>
                          <a:srgbClr val="0000CC"/>
                        </a:solidFill>
                        <a:latin typeface="+mn-lt"/>
                        <a:ea typeface="+mn-ea"/>
                        <a:cs typeface="+mn-cs"/>
                      </a:endParaRPr>
                    </a:p>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dirty="0">
                          <a:solidFill>
                            <a:srgbClr val="0000CC"/>
                          </a:solidFill>
                          <a:latin typeface="+mn-lt"/>
                          <a:ea typeface="+mn-ea"/>
                          <a:cs typeface="+mn-cs"/>
                        </a:rPr>
                        <a:t>Con </a:t>
                      </a:r>
                      <a:r>
                        <a:rPr lang="en-US" sz="1800" b="1" i="0" kern="1200" dirty="0" err="1">
                          <a:solidFill>
                            <a:srgbClr val="0000CC"/>
                          </a:solidFill>
                          <a:latin typeface="+mn-lt"/>
                          <a:ea typeface="+mn-ea"/>
                          <a:cs typeface="+mn-cs"/>
                        </a:rPr>
                        <a:t>trai</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phải</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có</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trách</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nhiệm</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trụ</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cột</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gia</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đình</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thừa</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kế</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gia</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sản</a:t>
                      </a:r>
                      <a:r>
                        <a:rPr lang="en-US" sz="1800" b="1" i="0" kern="1200" dirty="0">
                          <a:solidFill>
                            <a:srgbClr val="0000CC"/>
                          </a:solidFill>
                          <a:latin typeface="+mn-lt"/>
                          <a:ea typeface="+mn-ea"/>
                          <a:cs typeface="+mn-cs"/>
                        </a:rPr>
                        <a:t>. </a:t>
                      </a:r>
                    </a:p>
                  </a:txBody>
                  <a:tcPr marT="45717" marB="45717"/>
                </a:tc>
                <a:tc>
                  <a:txBody>
                    <a:bodyPr/>
                    <a:lstStyle/>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dirty="0" err="1">
                          <a:solidFill>
                            <a:srgbClr val="0000CC"/>
                          </a:solidFill>
                          <a:latin typeface="+mn-lt"/>
                          <a:ea typeface="+mn-ea"/>
                          <a:cs typeface="+mn-cs"/>
                        </a:rPr>
                        <a:t>Nữ</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học</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giỏi</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văn</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sức</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khỏe</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yếu</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Phù</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hợp</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học</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khoa</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học</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xã</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hội</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và</a:t>
                      </a:r>
                      <a:r>
                        <a:rPr lang="en-US" sz="1800" b="1" i="0" kern="1200" baseline="0" dirty="0">
                          <a:solidFill>
                            <a:srgbClr val="0000CC"/>
                          </a:solidFill>
                          <a:latin typeface="+mn-lt"/>
                          <a:ea typeface="+mn-ea"/>
                          <a:cs typeface="+mn-cs"/>
                        </a:rPr>
                        <a:t> </a:t>
                      </a:r>
                      <a:r>
                        <a:rPr lang="en-US" sz="1800" b="1" i="0" kern="1200" dirty="0" err="1">
                          <a:solidFill>
                            <a:srgbClr val="0000CC"/>
                          </a:solidFill>
                          <a:latin typeface="+mn-lt"/>
                          <a:ea typeface="+mn-ea"/>
                          <a:cs typeface="+mn-cs"/>
                        </a:rPr>
                        <a:t>nhân</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văn</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nghệ</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thuật</a:t>
                      </a:r>
                      <a:r>
                        <a:rPr lang="en-US" sz="1800" b="1" i="0" kern="1200" dirty="0">
                          <a:solidFill>
                            <a:srgbClr val="0000CC"/>
                          </a:solidFill>
                          <a:latin typeface="+mn-lt"/>
                          <a:ea typeface="+mn-ea"/>
                          <a:cs typeface="+mn-cs"/>
                        </a:rPr>
                        <a:t>,…</a:t>
                      </a:r>
                    </a:p>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dirty="0" err="1">
                          <a:solidFill>
                            <a:srgbClr val="0000CC"/>
                          </a:solidFill>
                          <a:latin typeface="+mn-lt"/>
                          <a:ea typeface="+mn-ea"/>
                          <a:cs typeface="+mn-cs"/>
                        </a:rPr>
                        <a:t>Nữ</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rất</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dễ</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mũi</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lòng</a:t>
                      </a:r>
                      <a:r>
                        <a:rPr lang="en-US" sz="1800" b="1" i="0" kern="1200" dirty="0">
                          <a:solidFill>
                            <a:srgbClr val="0000CC"/>
                          </a:solidFill>
                          <a:latin typeface="+mn-lt"/>
                          <a:ea typeface="+mn-ea"/>
                          <a:cs typeface="+mn-cs"/>
                        </a:rPr>
                        <a:t>, hay </a:t>
                      </a:r>
                      <a:r>
                        <a:rPr lang="en-US" sz="1800" b="1" i="0" kern="1200" dirty="0" err="1">
                          <a:solidFill>
                            <a:srgbClr val="0000CC"/>
                          </a:solidFill>
                          <a:latin typeface="+mn-lt"/>
                          <a:ea typeface="+mn-ea"/>
                          <a:cs typeface="+mn-cs"/>
                        </a:rPr>
                        <a:t>khóc</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sợ</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máu</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sợ</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bóng</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tối</a:t>
                      </a:r>
                      <a:r>
                        <a:rPr lang="en-US" sz="1800" b="1" i="0" kern="1200" baseline="0" dirty="0">
                          <a:solidFill>
                            <a:srgbClr val="0000CC"/>
                          </a:solidFill>
                          <a:latin typeface="+mn-lt"/>
                          <a:ea typeface="+mn-ea"/>
                          <a:cs typeface="+mn-cs"/>
                        </a:rPr>
                        <a:t>/ma</a:t>
                      </a:r>
                      <a:endParaRPr lang="en-US" sz="1800" b="1" i="0" kern="1200" dirty="0">
                        <a:solidFill>
                          <a:srgbClr val="0000CC"/>
                        </a:solidFill>
                        <a:latin typeface="+mn-lt"/>
                        <a:ea typeface="+mn-ea"/>
                        <a:cs typeface="+mn-cs"/>
                      </a:endParaRPr>
                    </a:p>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dirty="0">
                          <a:solidFill>
                            <a:srgbClr val="0000CC"/>
                          </a:solidFill>
                          <a:latin typeface="+mn-lt"/>
                          <a:ea typeface="+mn-ea"/>
                          <a:cs typeface="+mn-cs"/>
                        </a:rPr>
                        <a:t>Con </a:t>
                      </a:r>
                      <a:r>
                        <a:rPr lang="en-US" sz="1800" b="1" i="0" kern="1200" dirty="0" err="1">
                          <a:solidFill>
                            <a:srgbClr val="0000CC"/>
                          </a:solidFill>
                          <a:latin typeface="+mn-lt"/>
                          <a:ea typeface="+mn-ea"/>
                          <a:cs typeface="+mn-cs"/>
                        </a:rPr>
                        <a:t>gái</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k</a:t>
                      </a:r>
                      <a:r>
                        <a:rPr lang="en-US" sz="1800" b="1" i="0" kern="1200" dirty="0" err="1">
                          <a:solidFill>
                            <a:srgbClr val="0000CC"/>
                          </a:solidFill>
                          <a:latin typeface="+mn-lt"/>
                          <a:ea typeface="+mn-ea"/>
                          <a:cs typeface="+mn-cs"/>
                        </a:rPr>
                        <a:t>hi</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gia</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đình</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gặp</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khó</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khăn</a:t>
                      </a:r>
                      <a:r>
                        <a:rPr lang="en-US" sz="1800" b="1" i="0" kern="1200" baseline="0" dirty="0">
                          <a:solidFill>
                            <a:srgbClr val="0000CC"/>
                          </a:solidFill>
                          <a:latin typeface="+mn-lt"/>
                          <a:ea typeface="+mn-ea"/>
                          <a:cs typeface="+mn-cs"/>
                        </a:rPr>
                        <a:t> </a:t>
                      </a:r>
                      <a:r>
                        <a:rPr lang="en-US" sz="1800" b="1" i="0" kern="1200" dirty="0" err="1">
                          <a:solidFill>
                            <a:srgbClr val="0000CC"/>
                          </a:solidFill>
                          <a:latin typeface="+mn-lt"/>
                          <a:ea typeface="+mn-ea"/>
                          <a:cs typeface="+mn-cs"/>
                        </a:rPr>
                        <a:t>phải</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hy</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sinh</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bản</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thân</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để</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chăm</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sóc</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bố</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mẹ</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và</a:t>
                      </a:r>
                      <a:r>
                        <a:rPr lang="en-US" sz="1800" b="1" i="0" kern="1200" dirty="0">
                          <a:solidFill>
                            <a:srgbClr val="0000CC"/>
                          </a:solidFill>
                          <a:latin typeface="+mn-lt"/>
                          <a:ea typeface="+mn-ea"/>
                          <a:cs typeface="+mn-cs"/>
                        </a:rPr>
                        <a:t> lo </a:t>
                      </a:r>
                      <a:r>
                        <a:rPr lang="en-US" sz="1800" b="1" i="0" kern="1200" dirty="0" err="1">
                          <a:solidFill>
                            <a:srgbClr val="0000CC"/>
                          </a:solidFill>
                          <a:latin typeface="+mn-lt"/>
                          <a:ea typeface="+mn-ea"/>
                          <a:cs typeface="+mn-cs"/>
                        </a:rPr>
                        <a:t>toan</a:t>
                      </a:r>
                      <a:r>
                        <a:rPr lang="en-US" sz="1800" b="1" i="0" kern="1200" dirty="0">
                          <a:solidFill>
                            <a:srgbClr val="0000CC"/>
                          </a:solidFill>
                          <a:latin typeface="+mn-lt"/>
                          <a:ea typeface="+mn-ea"/>
                          <a:cs typeface="+mn-cs"/>
                        </a:rPr>
                        <a:t> </a:t>
                      </a:r>
                      <a:r>
                        <a:rPr lang="en-US" sz="1800" b="1" i="0" kern="1200" dirty="0" err="1">
                          <a:solidFill>
                            <a:srgbClr val="0000CC"/>
                          </a:solidFill>
                          <a:latin typeface="+mn-lt"/>
                          <a:ea typeface="+mn-ea"/>
                          <a:cs typeface="+mn-cs"/>
                        </a:rPr>
                        <a:t>cho</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gia</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đình</a:t>
                      </a:r>
                      <a:r>
                        <a:rPr lang="en-US" sz="1800" b="1" i="0" kern="1200" dirty="0">
                          <a:solidFill>
                            <a:srgbClr val="0000CC"/>
                          </a:solidFill>
                          <a:latin typeface="+mn-lt"/>
                          <a:ea typeface="+mn-ea"/>
                          <a:cs typeface="+mn-cs"/>
                        </a:rPr>
                        <a:t>.</a:t>
                      </a:r>
                    </a:p>
                  </a:txBody>
                  <a:tcPr marT="45717" marB="45717"/>
                </a:tc>
                <a:extLst>
                  <a:ext uri="{0D108BD9-81ED-4DB2-BD59-A6C34878D82A}">
                    <a16:rowId xmlns="" xmlns:a16="http://schemas.microsoft.com/office/drawing/2014/main" val="10001"/>
                  </a:ext>
                </a:extLst>
              </a:tr>
              <a:tr h="271797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baseline="0" dirty="0">
                        <a:solidFill>
                          <a:srgbClr val="FF0000"/>
                        </a:solidFill>
                        <a:latin typeface="Arial" pitchFamily="34" charset="0"/>
                        <a:ea typeface="+mn-ea"/>
                        <a:cs typeface="Arial" pitchFamily="34" charset="0"/>
                      </a:endParaRPr>
                    </a:p>
                  </a:txBody>
                  <a:tcPr marT="45717" marB="45717"/>
                </a:tc>
                <a:tc>
                  <a:txBody>
                    <a:bodyPr/>
                    <a:lstStyle/>
                    <a:p>
                      <a:pPr marL="166688" marR="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700" b="1" i="0" kern="1200" baseline="0" dirty="0">
                          <a:solidFill>
                            <a:srgbClr val="0000CC"/>
                          </a:solidFill>
                          <a:latin typeface="+mn-lt"/>
                          <a:ea typeface="+mn-ea"/>
                          <a:cs typeface="+mn-cs"/>
                        </a:rPr>
                        <a:t>Nam </a:t>
                      </a:r>
                      <a:r>
                        <a:rPr lang="en-US" sz="1700" b="1" i="0" kern="1200" baseline="0" dirty="0" err="1">
                          <a:solidFill>
                            <a:srgbClr val="0000CC"/>
                          </a:solidFill>
                          <a:latin typeface="+mn-lt"/>
                          <a:ea typeface="+mn-ea"/>
                          <a:cs typeface="+mn-cs"/>
                        </a:rPr>
                        <a:t>được</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mô</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tả</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là</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người</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rất</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thành</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công</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trong</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các</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ngành</a:t>
                      </a:r>
                      <a:r>
                        <a:rPr lang="en-US" sz="1700" b="1" i="0" kern="1200" baseline="0" dirty="0">
                          <a:solidFill>
                            <a:srgbClr val="0000CC"/>
                          </a:solidFill>
                          <a:latin typeface="+mn-lt"/>
                          <a:ea typeface="+mn-ea"/>
                          <a:cs typeface="+mn-cs"/>
                        </a:rPr>
                        <a:t>/</a:t>
                      </a:r>
                      <a:r>
                        <a:rPr lang="en-US" sz="1700" b="1" i="0" kern="1200" baseline="0" dirty="0" err="1">
                          <a:solidFill>
                            <a:srgbClr val="0000CC"/>
                          </a:solidFill>
                          <a:latin typeface="+mn-lt"/>
                          <a:ea typeface="+mn-ea"/>
                          <a:cs typeface="+mn-cs"/>
                        </a:rPr>
                        <a:t>nghề</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được</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xã</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hội</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coi</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trọng</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được</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thăng</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chức</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tăng</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lương</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nhanh</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thu</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nhập</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cao</a:t>
                      </a:r>
                      <a:r>
                        <a:rPr lang="en-US" sz="1700" b="1" i="0" kern="1200" baseline="0" dirty="0">
                          <a:solidFill>
                            <a:srgbClr val="0000CC"/>
                          </a:solidFill>
                          <a:latin typeface="+mn-lt"/>
                          <a:ea typeface="+mn-ea"/>
                          <a:cs typeface="+mn-cs"/>
                        </a:rPr>
                        <a:t>,…</a:t>
                      </a:r>
                    </a:p>
                    <a:p>
                      <a:pPr marL="166688" marR="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700" b="1" i="0" kern="1200" dirty="0" err="1">
                          <a:solidFill>
                            <a:srgbClr val="0000CC"/>
                          </a:solidFill>
                          <a:latin typeface="+mn-lt"/>
                          <a:ea typeface="+mn-ea"/>
                          <a:cs typeface="+mn-cs"/>
                        </a:rPr>
                        <a:t>Tần</a:t>
                      </a:r>
                      <a:r>
                        <a:rPr lang="en-US" sz="1700" b="1" i="0" kern="1200" dirty="0">
                          <a:solidFill>
                            <a:srgbClr val="0000CC"/>
                          </a:solidFill>
                          <a:latin typeface="+mn-lt"/>
                          <a:ea typeface="+mn-ea"/>
                          <a:cs typeface="+mn-cs"/>
                        </a:rPr>
                        <a:t> </a:t>
                      </a:r>
                      <a:r>
                        <a:rPr lang="en-US" sz="1700" b="1" i="0" kern="1200" dirty="0" err="1">
                          <a:solidFill>
                            <a:srgbClr val="0000CC"/>
                          </a:solidFill>
                          <a:latin typeface="+mn-lt"/>
                          <a:ea typeface="+mn-ea"/>
                          <a:cs typeface="+mn-cs"/>
                        </a:rPr>
                        <a:t>suất</a:t>
                      </a:r>
                      <a:r>
                        <a:rPr lang="en-US" sz="1700" b="1" i="0" kern="1200" dirty="0">
                          <a:solidFill>
                            <a:srgbClr val="0000CC"/>
                          </a:solidFill>
                          <a:latin typeface="+mn-lt"/>
                          <a:ea typeface="+mn-ea"/>
                          <a:cs typeface="+mn-cs"/>
                        </a:rPr>
                        <a:t> </a:t>
                      </a:r>
                      <a:r>
                        <a:rPr lang="en-US" sz="1700" b="1" i="0" kern="1200" dirty="0" err="1">
                          <a:solidFill>
                            <a:srgbClr val="0000CC"/>
                          </a:solidFill>
                          <a:latin typeface="+mn-lt"/>
                          <a:ea typeface="+mn-ea"/>
                          <a:cs typeface="+mn-cs"/>
                        </a:rPr>
                        <a:t>nam</a:t>
                      </a:r>
                      <a:r>
                        <a:rPr lang="en-US" sz="1700" b="1" i="0" kern="1200" dirty="0">
                          <a:solidFill>
                            <a:srgbClr val="0000CC"/>
                          </a:solidFill>
                          <a:latin typeface="+mn-lt"/>
                          <a:ea typeface="+mn-ea"/>
                          <a:cs typeface="+mn-cs"/>
                        </a:rPr>
                        <a:t> </a:t>
                      </a:r>
                      <a:r>
                        <a:rPr lang="en-US" sz="1700" b="1" i="0" kern="1200" dirty="0" err="1">
                          <a:solidFill>
                            <a:srgbClr val="0000CC"/>
                          </a:solidFill>
                          <a:latin typeface="+mn-lt"/>
                          <a:ea typeface="+mn-ea"/>
                          <a:cs typeface="+mn-cs"/>
                        </a:rPr>
                        <a:t>xuất</a:t>
                      </a:r>
                      <a:r>
                        <a:rPr lang="en-US" sz="1700" b="1" i="0" kern="1200" dirty="0">
                          <a:solidFill>
                            <a:srgbClr val="0000CC"/>
                          </a:solidFill>
                          <a:latin typeface="+mn-lt"/>
                          <a:ea typeface="+mn-ea"/>
                          <a:cs typeface="+mn-cs"/>
                        </a:rPr>
                        <a:t> </a:t>
                      </a:r>
                      <a:r>
                        <a:rPr lang="en-US" sz="1700" b="1" i="0" kern="1200" dirty="0" err="1">
                          <a:solidFill>
                            <a:srgbClr val="0000CC"/>
                          </a:solidFill>
                          <a:latin typeface="+mn-lt"/>
                          <a:ea typeface="+mn-ea"/>
                          <a:cs typeface="+mn-cs"/>
                        </a:rPr>
                        <a:t>hiện</a:t>
                      </a:r>
                      <a:r>
                        <a:rPr lang="en-US" sz="1700" b="1" i="0" kern="1200" dirty="0">
                          <a:solidFill>
                            <a:srgbClr val="0000CC"/>
                          </a:solidFill>
                          <a:latin typeface="+mn-lt"/>
                          <a:ea typeface="+mn-ea"/>
                          <a:cs typeface="+mn-cs"/>
                        </a:rPr>
                        <a:t> </a:t>
                      </a:r>
                      <a:r>
                        <a:rPr lang="en-US" sz="1700" b="1" i="0" kern="1200" dirty="0" err="1">
                          <a:solidFill>
                            <a:srgbClr val="0000CC"/>
                          </a:solidFill>
                          <a:latin typeface="+mn-lt"/>
                          <a:ea typeface="+mn-ea"/>
                          <a:cs typeface="+mn-cs"/>
                        </a:rPr>
                        <a:t>nhiều</a:t>
                      </a:r>
                      <a:r>
                        <a:rPr lang="en-US" sz="1700" b="1" i="0" kern="1200" dirty="0">
                          <a:solidFill>
                            <a:srgbClr val="0000CC"/>
                          </a:solidFill>
                          <a:latin typeface="+mn-lt"/>
                          <a:ea typeface="+mn-ea"/>
                          <a:cs typeface="+mn-cs"/>
                        </a:rPr>
                        <a:t> </a:t>
                      </a:r>
                      <a:r>
                        <a:rPr lang="en-US" sz="1700" b="1" i="0" kern="1200" dirty="0" err="1">
                          <a:solidFill>
                            <a:srgbClr val="0000CC"/>
                          </a:solidFill>
                          <a:latin typeface="+mn-lt"/>
                          <a:ea typeface="+mn-ea"/>
                          <a:cs typeface="+mn-cs"/>
                        </a:rPr>
                        <a:t>hơn</a:t>
                      </a:r>
                      <a:r>
                        <a:rPr lang="en-US" sz="1700" b="1" i="0" kern="1200" dirty="0">
                          <a:solidFill>
                            <a:srgbClr val="0000CC"/>
                          </a:solidFill>
                          <a:latin typeface="+mn-lt"/>
                          <a:ea typeface="+mn-ea"/>
                          <a:cs typeface="+mn-cs"/>
                        </a:rPr>
                        <a:t> </a:t>
                      </a:r>
                      <a:r>
                        <a:rPr lang="en-US" sz="1700" b="1" i="0" kern="1200" dirty="0" err="1">
                          <a:solidFill>
                            <a:srgbClr val="0000CC"/>
                          </a:solidFill>
                          <a:latin typeface="+mn-lt"/>
                          <a:ea typeface="+mn-ea"/>
                          <a:cs typeface="+mn-cs"/>
                        </a:rPr>
                        <a:t>nữ</a:t>
                      </a:r>
                      <a:r>
                        <a:rPr lang="en-US" sz="1700" b="1" i="0" kern="1200" dirty="0">
                          <a:solidFill>
                            <a:srgbClr val="0000CC"/>
                          </a:solidFill>
                          <a:latin typeface="+mn-lt"/>
                          <a:ea typeface="+mn-ea"/>
                          <a:cs typeface="+mn-cs"/>
                        </a:rPr>
                        <a:t> </a:t>
                      </a:r>
                      <a:r>
                        <a:rPr lang="en-US" sz="1700" b="1" i="0" kern="1200" dirty="0" err="1">
                          <a:solidFill>
                            <a:srgbClr val="0000CC"/>
                          </a:solidFill>
                          <a:latin typeface="+mn-lt"/>
                          <a:ea typeface="+mn-ea"/>
                          <a:cs typeface="+mn-cs"/>
                        </a:rPr>
                        <a:t>trong</a:t>
                      </a:r>
                      <a:r>
                        <a:rPr lang="en-US" sz="1700" b="1" i="0" kern="1200" dirty="0">
                          <a:solidFill>
                            <a:srgbClr val="0000CC"/>
                          </a:solidFill>
                          <a:latin typeface="+mn-lt"/>
                          <a:ea typeface="+mn-ea"/>
                          <a:cs typeface="+mn-cs"/>
                        </a:rPr>
                        <a:t> </a:t>
                      </a:r>
                      <a:r>
                        <a:rPr lang="en-US" sz="1700" b="1" i="0" kern="1200" dirty="0" err="1">
                          <a:solidFill>
                            <a:srgbClr val="0000CC"/>
                          </a:solidFill>
                          <a:latin typeface="+mn-lt"/>
                          <a:ea typeface="+mn-ea"/>
                          <a:cs typeface="+mn-cs"/>
                        </a:rPr>
                        <a:t>các</a:t>
                      </a:r>
                      <a:r>
                        <a:rPr lang="en-US" sz="1700" b="1" i="0" kern="1200" dirty="0">
                          <a:solidFill>
                            <a:srgbClr val="0000CC"/>
                          </a:solidFill>
                          <a:latin typeface="+mn-lt"/>
                          <a:ea typeface="+mn-ea"/>
                          <a:cs typeface="+mn-cs"/>
                        </a:rPr>
                        <a:t> </a:t>
                      </a:r>
                      <a:r>
                        <a:rPr lang="en-US" sz="1700" b="1" i="0" kern="1200" dirty="0" err="1">
                          <a:solidFill>
                            <a:srgbClr val="0000CC"/>
                          </a:solidFill>
                          <a:latin typeface="+mn-lt"/>
                          <a:ea typeface="+mn-ea"/>
                          <a:cs typeface="+mn-cs"/>
                        </a:rPr>
                        <a:t>câu</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chuyện</a:t>
                      </a:r>
                      <a:r>
                        <a:rPr lang="en-US" sz="1700" b="1" i="0" kern="1200" baseline="0" dirty="0">
                          <a:solidFill>
                            <a:srgbClr val="0000CC"/>
                          </a:solidFill>
                          <a:latin typeface="+mn-lt"/>
                          <a:ea typeface="+mn-ea"/>
                          <a:cs typeface="+mn-cs"/>
                        </a:rPr>
                        <a:t> </a:t>
                      </a:r>
                      <a:r>
                        <a:rPr lang="en-US" sz="1700" b="1" i="0" kern="1200" dirty="0">
                          <a:solidFill>
                            <a:srgbClr val="0000CC"/>
                          </a:solidFill>
                          <a:latin typeface="+mn-lt"/>
                          <a:ea typeface="+mn-ea"/>
                          <a:cs typeface="+mn-cs"/>
                        </a:rPr>
                        <a:t>minh </a:t>
                      </a:r>
                      <a:r>
                        <a:rPr lang="en-US" sz="1700" b="1" i="0" kern="1200" dirty="0" err="1">
                          <a:solidFill>
                            <a:srgbClr val="0000CC"/>
                          </a:solidFill>
                          <a:latin typeface="+mn-lt"/>
                          <a:ea typeface="+mn-ea"/>
                          <a:cs typeface="+mn-cs"/>
                        </a:rPr>
                        <a:t>họa</a:t>
                      </a:r>
                      <a:r>
                        <a:rPr lang="en-US" sz="1700" b="1" i="0" kern="1200" dirty="0">
                          <a:solidFill>
                            <a:srgbClr val="0000CC"/>
                          </a:solidFill>
                          <a:latin typeface="+mn-lt"/>
                          <a:ea typeface="+mn-ea"/>
                          <a:cs typeface="+mn-cs"/>
                        </a:rPr>
                        <a:t> </a:t>
                      </a:r>
                      <a:r>
                        <a:rPr lang="en-US" sz="1700" b="1" i="0" kern="1200" dirty="0" err="1">
                          <a:solidFill>
                            <a:srgbClr val="0000CC"/>
                          </a:solidFill>
                          <a:latin typeface="+mn-lt"/>
                          <a:ea typeface="+mn-ea"/>
                          <a:cs typeface="+mn-cs"/>
                        </a:rPr>
                        <a:t>sự</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thành</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công</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trong</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nghề</a:t>
                      </a:r>
                      <a:r>
                        <a:rPr lang="en-US" sz="1700" b="1" i="0" kern="1200" baseline="0" dirty="0">
                          <a:solidFill>
                            <a:srgbClr val="0000CC"/>
                          </a:solidFill>
                          <a:latin typeface="+mn-lt"/>
                          <a:ea typeface="+mn-ea"/>
                          <a:cs typeface="+mn-cs"/>
                        </a:rPr>
                        <a:t> </a:t>
                      </a:r>
                      <a:r>
                        <a:rPr lang="en-US" sz="1700" b="1" i="0" kern="1200" baseline="0" dirty="0" err="1">
                          <a:solidFill>
                            <a:srgbClr val="0000CC"/>
                          </a:solidFill>
                          <a:latin typeface="+mn-lt"/>
                          <a:ea typeface="+mn-ea"/>
                          <a:cs typeface="+mn-cs"/>
                        </a:rPr>
                        <a:t>nghiệp</a:t>
                      </a:r>
                      <a:r>
                        <a:rPr lang="en-US" sz="1700" b="1" i="0" kern="1200" dirty="0">
                          <a:solidFill>
                            <a:srgbClr val="0000CC"/>
                          </a:solidFill>
                          <a:latin typeface="+mn-lt"/>
                          <a:ea typeface="+mn-ea"/>
                          <a:cs typeface="+mn-cs"/>
                        </a:rPr>
                        <a:t>.</a:t>
                      </a:r>
                      <a:r>
                        <a:rPr lang="en-US" sz="1700" b="1" i="0" kern="1200" baseline="0" dirty="0">
                          <a:solidFill>
                            <a:srgbClr val="0000CC"/>
                          </a:solidFill>
                          <a:latin typeface="+mn-lt"/>
                          <a:ea typeface="+mn-ea"/>
                          <a:cs typeface="+mn-cs"/>
                        </a:rPr>
                        <a:t> </a:t>
                      </a:r>
                    </a:p>
                    <a:p>
                      <a:pPr marL="166688" marR="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600" b="1" i="0" kern="1200" baseline="0" dirty="0" err="1">
                          <a:solidFill>
                            <a:schemeClr val="tx1"/>
                          </a:solidFill>
                          <a:latin typeface="+mn-lt"/>
                          <a:ea typeface="+mn-ea"/>
                          <a:cs typeface="+mn-cs"/>
                        </a:rPr>
                        <a:t>Ví</a:t>
                      </a:r>
                      <a:r>
                        <a:rPr lang="en-US" sz="1600" b="1" i="0" kern="1200" baseline="0" dirty="0">
                          <a:solidFill>
                            <a:schemeClr val="tx1"/>
                          </a:solidFill>
                          <a:latin typeface="+mn-lt"/>
                          <a:ea typeface="+mn-ea"/>
                          <a:cs typeface="+mn-cs"/>
                        </a:rPr>
                        <a:t> </a:t>
                      </a:r>
                      <a:r>
                        <a:rPr lang="en-US" sz="1600" b="1" i="0" kern="1200" baseline="0" dirty="0" err="1">
                          <a:solidFill>
                            <a:schemeClr val="tx1"/>
                          </a:solidFill>
                          <a:latin typeface="+mn-lt"/>
                          <a:ea typeface="+mn-ea"/>
                          <a:cs typeface="+mn-cs"/>
                        </a:rPr>
                        <a:t>dụ</a:t>
                      </a:r>
                      <a:r>
                        <a:rPr lang="en-US" sz="1600" b="1" i="0" kern="1200" baseline="0" dirty="0">
                          <a:solidFill>
                            <a:schemeClr val="tx1"/>
                          </a:solidFill>
                          <a:latin typeface="+mn-lt"/>
                          <a:ea typeface="+mn-ea"/>
                          <a:cs typeface="+mn-cs"/>
                        </a:rPr>
                        <a:t>: </a:t>
                      </a:r>
                      <a:r>
                        <a:rPr lang="en-US" sz="1600" b="1" i="0" kern="1200" dirty="0">
                          <a:solidFill>
                            <a:schemeClr val="tx1"/>
                          </a:solidFill>
                          <a:latin typeface="+mn-lt"/>
                          <a:ea typeface="+mn-ea"/>
                          <a:cs typeface="+mn-cs"/>
                        </a:rPr>
                        <a:t>6 </a:t>
                      </a:r>
                      <a:r>
                        <a:rPr lang="en-US" sz="1600" b="1" i="0" kern="1200" dirty="0" err="1">
                          <a:solidFill>
                            <a:schemeClr val="tx2"/>
                          </a:solidFill>
                          <a:latin typeface="+mn-lt"/>
                          <a:ea typeface="+mn-ea"/>
                          <a:cs typeface="+mn-cs"/>
                        </a:rPr>
                        <a:t>câu</a:t>
                      </a:r>
                      <a:r>
                        <a:rPr lang="en-US" sz="1600" b="1" i="0" kern="1200" dirty="0">
                          <a:solidFill>
                            <a:schemeClr val="tx2"/>
                          </a:solidFill>
                          <a:latin typeface="+mn-lt"/>
                          <a:ea typeface="+mn-ea"/>
                          <a:cs typeface="+mn-cs"/>
                        </a:rPr>
                        <a:t> </a:t>
                      </a:r>
                      <a:r>
                        <a:rPr lang="en-US" sz="1600" b="1" i="0" kern="1200" dirty="0" err="1">
                          <a:solidFill>
                            <a:schemeClr val="tx2"/>
                          </a:solidFill>
                          <a:latin typeface="+mn-lt"/>
                          <a:ea typeface="+mn-ea"/>
                          <a:cs typeface="+mn-cs"/>
                        </a:rPr>
                        <a:t>chuyện</a:t>
                      </a:r>
                      <a:r>
                        <a:rPr lang="en-US" sz="1600" b="1" i="0" kern="1200" dirty="0">
                          <a:solidFill>
                            <a:schemeClr val="tx2"/>
                          </a:solidFill>
                          <a:latin typeface="+mn-lt"/>
                          <a:ea typeface="+mn-ea"/>
                          <a:cs typeface="+mn-cs"/>
                        </a:rPr>
                        <a:t> </a:t>
                      </a:r>
                      <a:r>
                        <a:rPr lang="en-US" sz="1600" b="1" i="0" kern="1200" dirty="0" err="1">
                          <a:solidFill>
                            <a:schemeClr val="tx2"/>
                          </a:solidFill>
                          <a:latin typeface="+mn-lt"/>
                          <a:ea typeface="+mn-ea"/>
                          <a:cs typeface="+mn-cs"/>
                        </a:rPr>
                        <a:t>điển</a:t>
                      </a:r>
                      <a:r>
                        <a:rPr lang="en-US" sz="1600" b="1" i="0" kern="1200" dirty="0">
                          <a:solidFill>
                            <a:schemeClr val="tx2"/>
                          </a:solidFill>
                          <a:latin typeface="+mn-lt"/>
                          <a:ea typeface="+mn-ea"/>
                          <a:cs typeface="+mn-cs"/>
                        </a:rPr>
                        <a:t> </a:t>
                      </a:r>
                      <a:r>
                        <a:rPr lang="en-US" sz="1600" b="1" i="0" kern="1200" dirty="0" err="1">
                          <a:solidFill>
                            <a:schemeClr val="tx2"/>
                          </a:solidFill>
                          <a:latin typeface="+mn-lt"/>
                          <a:ea typeface="+mn-ea"/>
                          <a:cs typeface="+mn-cs"/>
                        </a:rPr>
                        <a:t>hình</a:t>
                      </a:r>
                      <a:r>
                        <a:rPr lang="en-US" sz="1600" b="1" i="0" kern="1200" dirty="0">
                          <a:solidFill>
                            <a:schemeClr val="tx2"/>
                          </a:solidFill>
                          <a:latin typeface="+mn-lt"/>
                          <a:ea typeface="+mn-ea"/>
                          <a:cs typeface="+mn-cs"/>
                        </a:rPr>
                        <a:t> </a:t>
                      </a:r>
                      <a:r>
                        <a:rPr lang="en-US" sz="1600" b="1" i="0" kern="1200" dirty="0" err="1">
                          <a:solidFill>
                            <a:schemeClr val="tx2"/>
                          </a:solidFill>
                          <a:latin typeface="+mn-lt"/>
                          <a:ea typeface="+mn-ea"/>
                          <a:cs typeface="+mn-cs"/>
                        </a:rPr>
                        <a:t>trong</a:t>
                      </a:r>
                      <a:r>
                        <a:rPr lang="en-US" sz="1600" b="1" i="0" kern="1200" dirty="0">
                          <a:solidFill>
                            <a:schemeClr val="tx2"/>
                          </a:solidFill>
                          <a:latin typeface="+mn-lt"/>
                          <a:ea typeface="+mn-ea"/>
                          <a:cs typeface="+mn-cs"/>
                        </a:rPr>
                        <a:t> TL </a:t>
                      </a:r>
                      <a:r>
                        <a:rPr lang="en-US" sz="1600" b="1" i="0" kern="1200" dirty="0" err="1">
                          <a:solidFill>
                            <a:schemeClr val="tx2"/>
                          </a:solidFill>
                          <a:latin typeface="+mn-lt"/>
                          <a:ea typeface="+mn-ea"/>
                          <a:cs typeface="+mn-cs"/>
                        </a:rPr>
                        <a:t>hướng</a:t>
                      </a:r>
                      <a:r>
                        <a:rPr lang="en-US" sz="1600" b="1" i="0" kern="1200" baseline="0" dirty="0">
                          <a:solidFill>
                            <a:schemeClr val="tx2"/>
                          </a:solidFill>
                          <a:latin typeface="+mn-lt"/>
                          <a:ea typeface="+mn-ea"/>
                          <a:cs typeface="+mn-cs"/>
                        </a:rPr>
                        <a:t> </a:t>
                      </a:r>
                      <a:r>
                        <a:rPr lang="en-US" sz="1600" b="1" i="0" kern="1200" baseline="0" dirty="0" err="1">
                          <a:solidFill>
                            <a:schemeClr val="tx2"/>
                          </a:solidFill>
                          <a:latin typeface="+mn-lt"/>
                          <a:ea typeface="+mn-ea"/>
                          <a:cs typeface="+mn-cs"/>
                        </a:rPr>
                        <a:t>nghiệp</a:t>
                      </a:r>
                      <a:r>
                        <a:rPr lang="en-US" sz="1600" b="1" i="0" kern="1200" baseline="0" dirty="0">
                          <a:solidFill>
                            <a:schemeClr val="tx2"/>
                          </a:solidFill>
                          <a:latin typeface="+mn-lt"/>
                          <a:ea typeface="+mn-ea"/>
                          <a:cs typeface="+mn-cs"/>
                        </a:rPr>
                        <a:t> </a:t>
                      </a:r>
                      <a:r>
                        <a:rPr lang="en-US" sz="1600" b="1" i="0" kern="1200" dirty="0" err="1">
                          <a:solidFill>
                            <a:schemeClr val="tx2"/>
                          </a:solidFill>
                          <a:latin typeface="+mn-lt"/>
                          <a:ea typeface="+mn-ea"/>
                          <a:cs typeface="+mn-cs"/>
                        </a:rPr>
                        <a:t>lớp</a:t>
                      </a:r>
                      <a:r>
                        <a:rPr lang="en-US" sz="1600" b="1" i="0" kern="1200" dirty="0">
                          <a:solidFill>
                            <a:schemeClr val="tx2"/>
                          </a:solidFill>
                          <a:latin typeface="+mn-lt"/>
                          <a:ea typeface="+mn-ea"/>
                          <a:cs typeface="+mn-cs"/>
                        </a:rPr>
                        <a:t> 9,10, 11, 12</a:t>
                      </a:r>
                      <a:r>
                        <a:rPr lang="en-US" sz="1600" b="1" i="0" kern="1200" baseline="0" dirty="0">
                          <a:solidFill>
                            <a:schemeClr val="tx2"/>
                          </a:solidFill>
                          <a:latin typeface="+mn-lt"/>
                          <a:ea typeface="+mn-ea"/>
                          <a:cs typeface="+mn-cs"/>
                        </a:rPr>
                        <a:t> </a:t>
                      </a:r>
                      <a:r>
                        <a:rPr lang="en-US" sz="1600" b="1" i="0" kern="1200" dirty="0" err="1">
                          <a:solidFill>
                            <a:schemeClr val="tx2"/>
                          </a:solidFill>
                          <a:latin typeface="+mn-lt"/>
                          <a:ea typeface="+mn-ea"/>
                          <a:cs typeface="+mn-cs"/>
                        </a:rPr>
                        <a:t>chỉ</a:t>
                      </a:r>
                      <a:r>
                        <a:rPr lang="en-US" sz="1600" b="1" i="0" kern="1200" dirty="0">
                          <a:solidFill>
                            <a:schemeClr val="tx2"/>
                          </a:solidFill>
                          <a:latin typeface="+mn-lt"/>
                          <a:ea typeface="+mn-ea"/>
                          <a:cs typeface="+mn-cs"/>
                        </a:rPr>
                        <a:t> </a:t>
                      </a:r>
                      <a:r>
                        <a:rPr lang="en-US" sz="1600" b="1" i="0" kern="1200" dirty="0" err="1">
                          <a:solidFill>
                            <a:schemeClr val="tx2"/>
                          </a:solidFill>
                          <a:latin typeface="+mn-lt"/>
                          <a:ea typeface="+mn-ea"/>
                          <a:cs typeface="+mn-cs"/>
                        </a:rPr>
                        <a:t>có</a:t>
                      </a:r>
                      <a:r>
                        <a:rPr lang="en-US" sz="1600" b="1" i="0" kern="1200" dirty="0">
                          <a:solidFill>
                            <a:schemeClr val="tx2"/>
                          </a:solidFill>
                          <a:latin typeface="+mn-lt"/>
                          <a:ea typeface="+mn-ea"/>
                          <a:cs typeface="+mn-cs"/>
                        </a:rPr>
                        <a:t> </a:t>
                      </a:r>
                      <a:r>
                        <a:rPr lang="en-US" sz="1600" b="1" i="0" kern="1200" dirty="0" err="1">
                          <a:solidFill>
                            <a:schemeClr val="tx2"/>
                          </a:solidFill>
                          <a:latin typeface="+mn-lt"/>
                          <a:ea typeface="+mn-ea"/>
                          <a:cs typeface="+mn-cs"/>
                        </a:rPr>
                        <a:t>hình</a:t>
                      </a:r>
                      <a:r>
                        <a:rPr lang="en-US" sz="1600" b="1" i="0" kern="1200" dirty="0">
                          <a:solidFill>
                            <a:schemeClr val="tx2"/>
                          </a:solidFill>
                          <a:latin typeface="+mn-lt"/>
                          <a:ea typeface="+mn-ea"/>
                          <a:cs typeface="+mn-cs"/>
                        </a:rPr>
                        <a:t> </a:t>
                      </a:r>
                      <a:r>
                        <a:rPr lang="en-US" sz="1600" b="1" i="0" kern="1200" dirty="0" err="1">
                          <a:solidFill>
                            <a:schemeClr val="tx2"/>
                          </a:solidFill>
                          <a:latin typeface="+mn-lt"/>
                          <a:ea typeface="+mn-ea"/>
                          <a:cs typeface="+mn-cs"/>
                        </a:rPr>
                        <a:t>ảnh</a:t>
                      </a:r>
                      <a:r>
                        <a:rPr lang="en-US" sz="1600" b="1" i="0" kern="1200" dirty="0">
                          <a:solidFill>
                            <a:schemeClr val="tx2"/>
                          </a:solidFill>
                          <a:latin typeface="+mn-lt"/>
                          <a:ea typeface="+mn-ea"/>
                          <a:cs typeface="+mn-cs"/>
                        </a:rPr>
                        <a:t> </a:t>
                      </a:r>
                      <a:r>
                        <a:rPr lang="en-US" sz="1600" b="1" i="0" kern="1200" dirty="0" err="1">
                          <a:solidFill>
                            <a:schemeClr val="tx2"/>
                          </a:solidFill>
                          <a:latin typeface="+mn-lt"/>
                          <a:ea typeface="+mn-ea"/>
                          <a:cs typeface="+mn-cs"/>
                        </a:rPr>
                        <a:t>của</a:t>
                      </a:r>
                      <a:r>
                        <a:rPr lang="en-US" sz="1600" b="1" i="0" kern="1200" dirty="0">
                          <a:solidFill>
                            <a:schemeClr val="tx2"/>
                          </a:solidFill>
                          <a:latin typeface="+mn-lt"/>
                          <a:ea typeface="+mn-ea"/>
                          <a:cs typeface="+mn-cs"/>
                        </a:rPr>
                        <a:t> </a:t>
                      </a:r>
                      <a:r>
                        <a:rPr lang="en-US" sz="1600" b="1" i="0" kern="1200" dirty="0" err="1">
                          <a:solidFill>
                            <a:schemeClr val="tx2"/>
                          </a:solidFill>
                          <a:latin typeface="+mn-lt"/>
                          <a:ea typeface="+mn-ea"/>
                          <a:cs typeface="+mn-cs"/>
                        </a:rPr>
                        <a:t>nam</a:t>
                      </a:r>
                      <a:r>
                        <a:rPr lang="en-US" sz="1600" b="1" i="0" kern="1200" dirty="0">
                          <a:solidFill>
                            <a:schemeClr val="tx2"/>
                          </a:solidFill>
                          <a:latin typeface="+mn-lt"/>
                          <a:ea typeface="+mn-ea"/>
                          <a:cs typeface="+mn-cs"/>
                        </a:rPr>
                        <a:t>,</a:t>
                      </a:r>
                      <a:r>
                        <a:rPr lang="en-US" sz="1600" b="1" i="0" kern="1200" baseline="0" dirty="0">
                          <a:solidFill>
                            <a:schemeClr val="tx2"/>
                          </a:solidFill>
                          <a:latin typeface="+mn-lt"/>
                          <a:ea typeface="+mn-ea"/>
                          <a:cs typeface="+mn-cs"/>
                        </a:rPr>
                        <a:t> </a:t>
                      </a:r>
                      <a:r>
                        <a:rPr lang="en-US" sz="1600" b="1" i="0" kern="1200" baseline="0" dirty="0" err="1">
                          <a:solidFill>
                            <a:schemeClr val="tx2"/>
                          </a:solidFill>
                          <a:latin typeface="+mn-lt"/>
                          <a:ea typeface="+mn-ea"/>
                          <a:cs typeface="+mn-cs"/>
                        </a:rPr>
                        <a:t>không</a:t>
                      </a:r>
                      <a:r>
                        <a:rPr lang="en-US" sz="1600" b="1" i="0" kern="1200" baseline="0" dirty="0">
                          <a:solidFill>
                            <a:schemeClr val="tx2"/>
                          </a:solidFill>
                          <a:latin typeface="+mn-lt"/>
                          <a:ea typeface="+mn-ea"/>
                          <a:cs typeface="+mn-cs"/>
                        </a:rPr>
                        <a:t> </a:t>
                      </a:r>
                      <a:r>
                        <a:rPr lang="en-US" sz="1600" b="1" i="0" kern="1200" baseline="0" dirty="0" err="1">
                          <a:solidFill>
                            <a:schemeClr val="tx2"/>
                          </a:solidFill>
                          <a:latin typeface="+mn-lt"/>
                          <a:ea typeface="+mn-ea"/>
                          <a:cs typeface="+mn-cs"/>
                        </a:rPr>
                        <a:t>có</a:t>
                      </a:r>
                      <a:r>
                        <a:rPr lang="en-US" sz="1600" b="1" i="0" kern="1200" baseline="0" dirty="0">
                          <a:solidFill>
                            <a:schemeClr val="tx2"/>
                          </a:solidFill>
                          <a:latin typeface="+mn-lt"/>
                          <a:ea typeface="+mn-ea"/>
                          <a:cs typeface="+mn-cs"/>
                        </a:rPr>
                        <a:t> </a:t>
                      </a:r>
                      <a:r>
                        <a:rPr lang="en-US" sz="1600" b="1" i="0" kern="1200" baseline="0" dirty="0" err="1">
                          <a:solidFill>
                            <a:schemeClr val="tx2"/>
                          </a:solidFill>
                          <a:latin typeface="+mn-lt"/>
                          <a:ea typeface="+mn-ea"/>
                          <a:cs typeface="+mn-cs"/>
                        </a:rPr>
                        <a:t>nữ</a:t>
                      </a:r>
                      <a:endParaRPr lang="en-US" sz="1600" b="1" i="0" kern="1200" dirty="0">
                        <a:solidFill>
                          <a:schemeClr val="tx2"/>
                        </a:solidFill>
                        <a:latin typeface="+mn-lt"/>
                        <a:ea typeface="+mn-ea"/>
                        <a:cs typeface="+mn-cs"/>
                      </a:endParaRPr>
                    </a:p>
                  </a:txBody>
                  <a:tcPr marT="45717" marB="45717"/>
                </a:tc>
                <a:tc>
                  <a:txBody>
                    <a:bodyPr/>
                    <a:lstStyle/>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baseline="0" dirty="0" err="1">
                          <a:solidFill>
                            <a:srgbClr val="0000CC"/>
                          </a:solidFill>
                          <a:latin typeface="+mn-lt"/>
                          <a:ea typeface="+mn-ea"/>
                          <a:cs typeface="+mn-cs"/>
                        </a:rPr>
                        <a:t>Nữ</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được</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mô</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tả</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thiếu</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động</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lực</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thiếu</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hứng</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thú</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làm</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việc</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thành</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công</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nghề</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nghiệp</a:t>
                      </a:r>
                      <a:r>
                        <a:rPr lang="en-US" sz="1800" b="1" i="0" kern="1200" baseline="0" dirty="0">
                          <a:solidFill>
                            <a:srgbClr val="0000CC"/>
                          </a:solidFill>
                          <a:latin typeface="+mn-lt"/>
                          <a:ea typeface="+mn-ea"/>
                          <a:cs typeface="+mn-cs"/>
                        </a:rPr>
                        <a:t> ở </a:t>
                      </a:r>
                      <a:r>
                        <a:rPr lang="en-US" sz="1800" b="1" i="0" kern="1200" baseline="0" dirty="0" err="1">
                          <a:solidFill>
                            <a:srgbClr val="0000CC"/>
                          </a:solidFill>
                          <a:latin typeface="+mn-lt"/>
                          <a:ea typeface="+mn-ea"/>
                          <a:cs typeface="+mn-cs"/>
                        </a:rPr>
                        <a:t>mức</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thấp</a:t>
                      </a:r>
                      <a:endParaRPr lang="en-US" sz="1800" b="1" i="0" kern="1200" baseline="0" dirty="0">
                        <a:solidFill>
                          <a:srgbClr val="0000CC"/>
                        </a:solidFill>
                        <a:latin typeface="+mn-lt"/>
                        <a:ea typeface="+mn-ea"/>
                        <a:cs typeface="+mn-cs"/>
                      </a:endParaRPr>
                    </a:p>
                    <a:p>
                      <a:pPr marL="166688" marR="0" lvl="0" indent="-166688" algn="just"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b="1" i="0" kern="1200" baseline="0" dirty="0" err="1">
                          <a:solidFill>
                            <a:srgbClr val="0000CC"/>
                          </a:solidFill>
                          <a:latin typeface="+mn-lt"/>
                          <a:ea typeface="+mn-ea"/>
                          <a:cs typeface="+mn-cs"/>
                        </a:rPr>
                        <a:t>Không</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thấy</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hình</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ảnh</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nữ</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thành</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công</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trong</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các</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lĩnh</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vực</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nghề</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nghiệp</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như</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cơ</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khí</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chế</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tạo</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máy</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nghiên</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cứu</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khoa</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học</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hàng</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không</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vũ</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trụ</a:t>
                      </a:r>
                      <a:r>
                        <a:rPr lang="en-US" sz="1800" b="1" i="0" kern="1200" baseline="0" dirty="0">
                          <a:solidFill>
                            <a:srgbClr val="0000CC"/>
                          </a:solidFill>
                          <a:latin typeface="+mn-lt"/>
                          <a:ea typeface="+mn-ea"/>
                          <a:cs typeface="+mn-cs"/>
                        </a:rPr>
                        <a:t> hay </a:t>
                      </a:r>
                      <a:r>
                        <a:rPr lang="en-US" sz="1800" b="1" i="0" kern="1200" baseline="0" dirty="0" err="1">
                          <a:solidFill>
                            <a:srgbClr val="0000CC"/>
                          </a:solidFill>
                          <a:latin typeface="+mn-lt"/>
                          <a:ea typeface="+mn-ea"/>
                          <a:cs typeface="+mn-cs"/>
                        </a:rPr>
                        <a:t>thể</a:t>
                      </a:r>
                      <a:r>
                        <a:rPr lang="en-US" sz="1800" b="1" i="0" kern="1200" baseline="0" dirty="0">
                          <a:solidFill>
                            <a:srgbClr val="0000CC"/>
                          </a:solidFill>
                          <a:latin typeface="+mn-lt"/>
                          <a:ea typeface="+mn-ea"/>
                          <a:cs typeface="+mn-cs"/>
                        </a:rPr>
                        <a:t> </a:t>
                      </a:r>
                      <a:r>
                        <a:rPr lang="en-US" sz="1800" b="1" i="0" kern="1200" baseline="0" dirty="0" err="1">
                          <a:solidFill>
                            <a:srgbClr val="0000CC"/>
                          </a:solidFill>
                          <a:latin typeface="+mn-lt"/>
                          <a:ea typeface="+mn-ea"/>
                          <a:cs typeface="+mn-cs"/>
                        </a:rPr>
                        <a:t>thao</a:t>
                      </a:r>
                      <a:r>
                        <a:rPr lang="en-US" sz="1800" b="1" i="0" kern="1200" baseline="0" dirty="0">
                          <a:solidFill>
                            <a:srgbClr val="0000CC"/>
                          </a:solidFill>
                          <a:latin typeface="+mn-lt"/>
                          <a:ea typeface="+mn-ea"/>
                          <a:cs typeface="+mn-cs"/>
                        </a:rPr>
                        <a:t>,…</a:t>
                      </a:r>
                    </a:p>
                  </a:txBody>
                  <a:tcPr marT="45717" marB="45717"/>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080960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16855" cy="563562"/>
          </a:xfrm>
        </p:spPr>
        <p:txBody>
          <a:bodyPr/>
          <a:lstStyle/>
          <a:p>
            <a:r>
              <a:rPr lang="en-US" sz="2800" b="1" dirty="0" err="1">
                <a:solidFill>
                  <a:srgbClr val="0000FF"/>
                </a:solidFill>
                <a:latin typeface="Calibri" pitchFamily="34" charset="0"/>
                <a:cs typeface="Arial" pitchFamily="34" charset="0"/>
              </a:rPr>
              <a:t>Ví</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dụ</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Phân</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biệt</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đối</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xử</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về</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giới</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trong</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nhà</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trường</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phổ</a:t>
            </a:r>
            <a:r>
              <a:rPr lang="en-US" sz="2800" b="1" dirty="0">
                <a:solidFill>
                  <a:srgbClr val="0000FF"/>
                </a:solidFill>
                <a:latin typeface="Calibri" pitchFamily="34" charset="0"/>
                <a:cs typeface="Arial" pitchFamily="34" charset="0"/>
              </a:rPr>
              <a:t> </a:t>
            </a:r>
            <a:r>
              <a:rPr lang="en-US" sz="2800" b="1" dirty="0" err="1">
                <a:solidFill>
                  <a:srgbClr val="0000FF"/>
                </a:solidFill>
                <a:latin typeface="Calibri" pitchFamily="34" charset="0"/>
                <a:cs typeface="Arial" pitchFamily="34" charset="0"/>
              </a:rPr>
              <a:t>thông</a:t>
            </a:r>
            <a:endParaRPr lang="en-US" sz="2800" dirty="0">
              <a:latin typeface="Calibri" pitchFamily="34" charset="0"/>
            </a:endParaRPr>
          </a:p>
        </p:txBody>
      </p:sp>
      <p:sp>
        <p:nvSpPr>
          <p:cNvPr id="4" name="Rectangle 3"/>
          <p:cNvSpPr>
            <a:spLocks noChangeArrowheads="1"/>
          </p:cNvSpPr>
          <p:nvPr/>
        </p:nvSpPr>
        <p:spPr bwMode="auto">
          <a:xfrm>
            <a:off x="211015" y="914400"/>
            <a:ext cx="5712113" cy="6019800"/>
          </a:xfrm>
          <a:prstGeom prst="rect">
            <a:avLst/>
          </a:prstGeom>
          <a:noFill/>
          <a:ln w="9525">
            <a:noFill/>
            <a:miter lim="800000"/>
            <a:headEnd/>
            <a:tailEnd/>
          </a:ln>
        </p:spPr>
        <p:txBody>
          <a:bodyPr/>
          <a:lstStyle/>
          <a:p>
            <a:pPr marL="322262" indent="-342900" algn="just">
              <a:lnSpc>
                <a:spcPct val="80000"/>
              </a:lnSpc>
              <a:spcBef>
                <a:spcPct val="20000"/>
              </a:spcBef>
              <a:spcAft>
                <a:spcPts val="600"/>
              </a:spcAft>
              <a:buClr>
                <a:srgbClr val="FF0000"/>
              </a:buClr>
              <a:buSzPct val="90000"/>
              <a:buFont typeface="Wingdings" pitchFamily="2" charset="2"/>
              <a:buChar char="§"/>
              <a:defRPr/>
            </a:pPr>
            <a:r>
              <a:rPr lang="en-US" sz="2200" b="1" dirty="0">
                <a:solidFill>
                  <a:schemeClr val="tx2"/>
                </a:solidFill>
                <a:latin typeface="Arial" pitchFamily="34" charset="0"/>
                <a:cs typeface="Arial" pitchFamily="34" charset="0"/>
              </a:rPr>
              <a:t>GVCN </a:t>
            </a:r>
            <a:r>
              <a:rPr lang="en-US" sz="2200" b="1" dirty="0" err="1">
                <a:solidFill>
                  <a:schemeClr val="tx2"/>
                </a:solidFill>
                <a:latin typeface="Arial" pitchFamily="34" charset="0"/>
                <a:cs typeface="Arial" pitchFamily="34" charset="0"/>
              </a:rPr>
              <a:t>thường</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giao</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cho</a:t>
            </a:r>
            <a:r>
              <a:rPr lang="en-US" sz="2200" b="1" dirty="0">
                <a:solidFill>
                  <a:schemeClr val="tx2"/>
                </a:solidFill>
                <a:latin typeface="Arial" pitchFamily="34" charset="0"/>
                <a:cs typeface="Arial" pitchFamily="34" charset="0"/>
              </a:rPr>
              <a:t> HS </a:t>
            </a:r>
            <a:r>
              <a:rPr lang="en-US" sz="2200" b="1" dirty="0" err="1">
                <a:solidFill>
                  <a:schemeClr val="tx2"/>
                </a:solidFill>
                <a:latin typeface="Arial" pitchFamily="34" charset="0"/>
                <a:cs typeface="Arial" pitchFamily="34" charset="0"/>
              </a:rPr>
              <a:t>nữ</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làm</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nhiều</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việc</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nhẹ</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việc</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phụ</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trợ</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hơn</a:t>
            </a:r>
            <a:r>
              <a:rPr lang="en-US" sz="2200" b="1" dirty="0">
                <a:solidFill>
                  <a:schemeClr val="tx2"/>
                </a:solidFill>
                <a:latin typeface="Arial" pitchFamily="34" charset="0"/>
                <a:cs typeface="Arial" pitchFamily="34" charset="0"/>
              </a:rPr>
              <a:t> HS </a:t>
            </a:r>
            <a:r>
              <a:rPr lang="en-US" sz="2200" b="1" dirty="0" err="1">
                <a:solidFill>
                  <a:schemeClr val="tx2"/>
                </a:solidFill>
                <a:latin typeface="Arial" pitchFamily="34" charset="0"/>
                <a:cs typeface="Arial" pitchFamily="34" charset="0"/>
              </a:rPr>
              <a:t>nam</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yêu</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cầu</a:t>
            </a:r>
            <a:r>
              <a:rPr lang="en-US" sz="2200" b="1" dirty="0">
                <a:solidFill>
                  <a:schemeClr val="tx2"/>
                </a:solidFill>
                <a:latin typeface="Arial" pitchFamily="34" charset="0"/>
                <a:cs typeface="Arial" pitchFamily="34" charset="0"/>
              </a:rPr>
              <a:t> HS </a:t>
            </a:r>
            <a:r>
              <a:rPr lang="en-US" sz="2200" b="1" dirty="0" err="1">
                <a:solidFill>
                  <a:schemeClr val="tx2"/>
                </a:solidFill>
                <a:latin typeface="Arial" pitchFamily="34" charset="0"/>
                <a:cs typeface="Arial" pitchFamily="34" charset="0"/>
              </a:rPr>
              <a:t>nam</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làm</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nhiều</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việc</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nặng</a:t>
            </a:r>
            <a:endParaRPr lang="en-US" sz="2200" b="1" dirty="0">
              <a:solidFill>
                <a:schemeClr val="tx2"/>
              </a:solidFill>
              <a:latin typeface="Arial" pitchFamily="34" charset="0"/>
              <a:cs typeface="Arial" pitchFamily="34" charset="0"/>
            </a:endParaRPr>
          </a:p>
          <a:p>
            <a:pPr marL="322262" indent="-342900" algn="just">
              <a:lnSpc>
                <a:spcPct val="80000"/>
              </a:lnSpc>
              <a:spcBef>
                <a:spcPct val="20000"/>
              </a:spcBef>
              <a:spcAft>
                <a:spcPts val="600"/>
              </a:spcAft>
              <a:buClr>
                <a:srgbClr val="FF0000"/>
              </a:buClr>
              <a:buSzPct val="90000"/>
              <a:buFont typeface="Wingdings" pitchFamily="2" charset="2"/>
              <a:buChar char="§"/>
              <a:defRPr/>
            </a:pPr>
            <a:r>
              <a:rPr lang="en-US" sz="2200" b="1" dirty="0" err="1">
                <a:solidFill>
                  <a:schemeClr val="tx2"/>
                </a:solidFill>
                <a:latin typeface="Arial" pitchFamily="34" charset="0"/>
                <a:cs typeface="Arial" pitchFamily="34" charset="0"/>
              </a:rPr>
              <a:t>Không</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gian</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sinh</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hoạt</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chơi</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và</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những</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trò</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chơi</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của</a:t>
            </a:r>
            <a:r>
              <a:rPr lang="en-US" sz="2200" b="1" dirty="0">
                <a:solidFill>
                  <a:schemeClr val="tx2"/>
                </a:solidFill>
                <a:latin typeface="Arial" pitchFamily="34" charset="0"/>
                <a:cs typeface="Arial" pitchFamily="34" charset="0"/>
              </a:rPr>
              <a:t> HS </a:t>
            </a:r>
            <a:r>
              <a:rPr lang="en-US" sz="2200" b="1" dirty="0" err="1">
                <a:solidFill>
                  <a:schemeClr val="tx2"/>
                </a:solidFill>
                <a:latin typeface="Arial" pitchFamily="34" charset="0"/>
                <a:cs typeface="Arial" pitchFamily="34" charset="0"/>
              </a:rPr>
              <a:t>nam</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cũng</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nhiều</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hơn</a:t>
            </a:r>
            <a:r>
              <a:rPr lang="en-US" sz="2200" b="1" dirty="0">
                <a:solidFill>
                  <a:schemeClr val="tx2"/>
                </a:solidFill>
                <a:latin typeface="Arial" pitchFamily="34" charset="0"/>
                <a:cs typeface="Arial" pitchFamily="34" charset="0"/>
              </a:rPr>
              <a:t> HS </a:t>
            </a:r>
            <a:r>
              <a:rPr lang="en-US" sz="2200" b="1" dirty="0" err="1">
                <a:solidFill>
                  <a:schemeClr val="tx2"/>
                </a:solidFill>
                <a:latin typeface="Arial" pitchFamily="34" charset="0"/>
                <a:cs typeface="Arial" pitchFamily="34" charset="0"/>
              </a:rPr>
              <a:t>nữ</a:t>
            </a:r>
            <a:endParaRPr lang="en-US" sz="2200" b="1" dirty="0">
              <a:solidFill>
                <a:schemeClr val="tx2"/>
              </a:solidFill>
              <a:latin typeface="Arial" pitchFamily="34" charset="0"/>
              <a:cs typeface="Arial" pitchFamily="34" charset="0"/>
            </a:endParaRPr>
          </a:p>
          <a:p>
            <a:pPr marL="322262" indent="-342900" algn="just">
              <a:lnSpc>
                <a:spcPct val="80000"/>
              </a:lnSpc>
              <a:spcBef>
                <a:spcPct val="20000"/>
              </a:spcBef>
              <a:spcAft>
                <a:spcPts val="600"/>
              </a:spcAft>
              <a:buClr>
                <a:srgbClr val="FF0000"/>
              </a:buClr>
              <a:buSzPct val="90000"/>
              <a:buFont typeface="Wingdings" pitchFamily="2" charset="2"/>
              <a:buChar char="§"/>
              <a:defRPr/>
            </a:pPr>
            <a:r>
              <a:rPr lang="en-US" sz="2200" b="1" dirty="0">
                <a:solidFill>
                  <a:schemeClr val="tx2"/>
                </a:solidFill>
                <a:latin typeface="Arial" pitchFamily="34" charset="0"/>
                <a:cs typeface="Arial" pitchFamily="34" charset="0"/>
              </a:rPr>
              <a:t>HS </a:t>
            </a:r>
            <a:r>
              <a:rPr lang="en-US" sz="2200" b="1" dirty="0" err="1">
                <a:solidFill>
                  <a:schemeClr val="tx2"/>
                </a:solidFill>
                <a:latin typeface="Arial" pitchFamily="34" charset="0"/>
                <a:cs typeface="Arial" pitchFamily="34" charset="0"/>
              </a:rPr>
              <a:t>nam</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có</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thể</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được</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chọn</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vào</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các</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đội</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tuyển</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thi</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đấu</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thể</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thao</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ngược</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lại</a:t>
            </a:r>
            <a:r>
              <a:rPr lang="en-US" sz="2200" b="1" dirty="0">
                <a:solidFill>
                  <a:schemeClr val="tx2"/>
                </a:solidFill>
                <a:latin typeface="Arial" pitchFamily="34" charset="0"/>
                <a:cs typeface="Arial" pitchFamily="34" charset="0"/>
              </a:rPr>
              <a:t> HS </a:t>
            </a:r>
            <a:r>
              <a:rPr lang="en-US" sz="2200" b="1" dirty="0" err="1">
                <a:solidFill>
                  <a:schemeClr val="tx2"/>
                </a:solidFill>
                <a:latin typeface="Arial" pitchFamily="34" charset="0"/>
                <a:cs typeface="Arial" pitchFamily="34" charset="0"/>
              </a:rPr>
              <a:t>nữ</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được</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chọn</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vào</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đội</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văn</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nghệ</a:t>
            </a:r>
            <a:endParaRPr lang="en-US" sz="2200" b="1" dirty="0">
              <a:solidFill>
                <a:schemeClr val="tx2"/>
              </a:solidFill>
              <a:latin typeface="Arial" pitchFamily="34" charset="0"/>
              <a:cs typeface="Arial" pitchFamily="34" charset="0"/>
            </a:endParaRPr>
          </a:p>
          <a:p>
            <a:pPr marL="322262" indent="-342900" algn="just">
              <a:lnSpc>
                <a:spcPct val="80000"/>
              </a:lnSpc>
              <a:spcBef>
                <a:spcPct val="20000"/>
              </a:spcBef>
              <a:spcAft>
                <a:spcPts val="600"/>
              </a:spcAft>
              <a:buClr>
                <a:srgbClr val="FF0000"/>
              </a:buClr>
              <a:buSzPct val="90000"/>
              <a:buFont typeface="Wingdings" pitchFamily="2" charset="2"/>
              <a:buChar char="§"/>
              <a:defRPr/>
            </a:pPr>
            <a:r>
              <a:rPr lang="en-US" sz="2200" b="1" dirty="0" err="1">
                <a:solidFill>
                  <a:schemeClr val="tx2"/>
                </a:solidFill>
                <a:latin typeface="Arial" pitchFamily="34" charset="0"/>
                <a:cs typeface="Arial" pitchFamily="34" charset="0"/>
              </a:rPr>
              <a:t>Tỷ</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lệ</a:t>
            </a:r>
            <a:r>
              <a:rPr lang="en-US" sz="2200" b="1" dirty="0">
                <a:solidFill>
                  <a:schemeClr val="tx2"/>
                </a:solidFill>
                <a:latin typeface="Arial" pitchFamily="34" charset="0"/>
                <a:cs typeface="Arial" pitchFamily="34" charset="0"/>
              </a:rPr>
              <a:t> HS </a:t>
            </a:r>
            <a:r>
              <a:rPr lang="en-US" sz="2200" b="1" dirty="0" err="1">
                <a:solidFill>
                  <a:schemeClr val="tx2"/>
                </a:solidFill>
                <a:latin typeface="Arial" pitchFamily="34" charset="0"/>
                <a:cs typeface="Arial" pitchFamily="34" charset="0"/>
              </a:rPr>
              <a:t>nữ</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được</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học</a:t>
            </a:r>
            <a:r>
              <a:rPr lang="en-US" sz="2200" b="1" dirty="0">
                <a:solidFill>
                  <a:schemeClr val="tx2"/>
                </a:solidFill>
                <a:latin typeface="Arial" pitchFamily="34" charset="0"/>
                <a:cs typeface="Arial" pitchFamily="34" charset="0"/>
              </a:rPr>
              <a:t> </a:t>
            </a:r>
            <a:r>
              <a:rPr lang="en-US" sz="2200" b="1" err="1">
                <a:solidFill>
                  <a:schemeClr val="tx2"/>
                </a:solidFill>
                <a:latin typeface="Arial" pitchFamily="34" charset="0"/>
                <a:cs typeface="Arial" pitchFamily="34" charset="0"/>
              </a:rPr>
              <a:t>nghề</a:t>
            </a:r>
            <a:r>
              <a:rPr lang="en-US" sz="2200" b="1">
                <a:solidFill>
                  <a:schemeClr val="tx2"/>
                </a:solidFill>
                <a:latin typeface="Arial" pitchFamily="34" charset="0"/>
                <a:cs typeface="Arial" pitchFamily="34" charset="0"/>
              </a:rPr>
              <a:t> kỹ </a:t>
            </a:r>
            <a:r>
              <a:rPr lang="en-US" sz="2200" b="1" dirty="0" err="1">
                <a:solidFill>
                  <a:schemeClr val="tx2"/>
                </a:solidFill>
                <a:latin typeface="Arial" pitchFamily="34" charset="0"/>
                <a:cs typeface="Arial" pitchFamily="34" charset="0"/>
              </a:rPr>
              <a:t>thuật</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ít</a:t>
            </a:r>
            <a:r>
              <a:rPr lang="en-US" sz="2200" b="1" dirty="0">
                <a:solidFill>
                  <a:schemeClr val="tx2"/>
                </a:solidFill>
                <a:latin typeface="Arial" pitchFamily="34" charset="0"/>
                <a:cs typeface="Arial" pitchFamily="34" charset="0"/>
              </a:rPr>
              <a:t> </a:t>
            </a:r>
            <a:r>
              <a:rPr lang="en-US" sz="2200" b="1" dirty="0" err="1">
                <a:solidFill>
                  <a:schemeClr val="tx2"/>
                </a:solidFill>
                <a:latin typeface="Arial" pitchFamily="34" charset="0"/>
                <a:cs typeface="Arial" pitchFamily="34" charset="0"/>
              </a:rPr>
              <a:t>hơn</a:t>
            </a:r>
            <a:r>
              <a:rPr lang="en-US" sz="2200" b="1" dirty="0">
                <a:solidFill>
                  <a:schemeClr val="tx2"/>
                </a:solidFill>
                <a:latin typeface="Arial" pitchFamily="34" charset="0"/>
                <a:cs typeface="Arial" pitchFamily="34" charset="0"/>
              </a:rPr>
              <a:t> HS </a:t>
            </a:r>
            <a:r>
              <a:rPr lang="en-US" sz="2200" b="1" dirty="0" err="1">
                <a:solidFill>
                  <a:schemeClr val="tx2"/>
                </a:solidFill>
                <a:latin typeface="Arial" pitchFamily="34" charset="0"/>
                <a:cs typeface="Arial" pitchFamily="34" charset="0"/>
              </a:rPr>
              <a:t>nam</a:t>
            </a:r>
            <a:endParaRPr lang="en-US" sz="2200" b="1" dirty="0">
              <a:solidFill>
                <a:schemeClr val="tx2"/>
              </a:solidFill>
              <a:latin typeface="Arial" pitchFamily="34" charset="0"/>
              <a:cs typeface="Arial" pitchFamily="34" charset="0"/>
            </a:endParaRPr>
          </a:p>
          <a:p>
            <a:pPr marL="322262" indent="-342900" algn="just">
              <a:lnSpc>
                <a:spcPct val="80000"/>
              </a:lnSpc>
              <a:spcBef>
                <a:spcPct val="20000"/>
              </a:spcBef>
              <a:spcAft>
                <a:spcPts val="600"/>
              </a:spcAft>
              <a:buClr>
                <a:srgbClr val="FF0000"/>
              </a:buClr>
              <a:buSzPct val="90000"/>
              <a:buFont typeface="Wingdings" pitchFamily="2" charset="2"/>
              <a:buChar char="§"/>
              <a:defRPr/>
            </a:pPr>
            <a:r>
              <a:rPr lang="en-US" sz="2200" b="1" dirty="0">
                <a:solidFill>
                  <a:schemeClr val="tx2"/>
                </a:solidFill>
                <a:latin typeface="Arial" pitchFamily="34" charset="0"/>
                <a:cs typeface="Arial" pitchFamily="34" charset="0"/>
              </a:rPr>
              <a:t>…….</a:t>
            </a:r>
          </a:p>
          <a:p>
            <a:pPr marL="307975" lvl="2" indent="-328613" algn="just">
              <a:lnSpc>
                <a:spcPct val="80000"/>
              </a:lnSpc>
              <a:spcBef>
                <a:spcPct val="20000"/>
              </a:spcBef>
              <a:spcAft>
                <a:spcPts val="600"/>
              </a:spcAft>
              <a:buClr>
                <a:srgbClr val="FF0000"/>
              </a:buClr>
              <a:buSzPct val="90000"/>
              <a:buFont typeface="Wingdings" pitchFamily="2" charset="2"/>
              <a:buChar char=""/>
              <a:defRPr/>
            </a:pPr>
            <a:r>
              <a:rPr lang="en-US" sz="2200" b="1">
                <a:solidFill>
                  <a:srgbClr val="0000CC"/>
                </a:solidFill>
                <a:latin typeface="Arial" pitchFamily="34" charset="0"/>
                <a:cs typeface="Arial" pitchFamily="34" charset="0"/>
              </a:rPr>
              <a:t>Những </a:t>
            </a:r>
            <a:r>
              <a:rPr lang="en-US" sz="2200" b="1" dirty="0">
                <a:solidFill>
                  <a:srgbClr val="0000CC"/>
                </a:solidFill>
                <a:latin typeface="Arial" pitchFamily="34" charset="0"/>
                <a:cs typeface="Arial" pitchFamily="34" charset="0"/>
              </a:rPr>
              <a:t>PBĐX </a:t>
            </a:r>
            <a:r>
              <a:rPr lang="en-US" sz="2200" b="1" dirty="0" err="1">
                <a:solidFill>
                  <a:srgbClr val="0000CC"/>
                </a:solidFill>
                <a:latin typeface="Arial" pitchFamily="34" charset="0"/>
                <a:cs typeface="Arial" pitchFamily="34" charset="0"/>
              </a:rPr>
              <a:t>về</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giới</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này</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có</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thể</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cản</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trở</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nam</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nữ</a:t>
            </a:r>
            <a:r>
              <a:rPr lang="en-US" sz="2200" b="1" dirty="0">
                <a:solidFill>
                  <a:srgbClr val="0000CC"/>
                </a:solidFill>
                <a:latin typeface="Arial" pitchFamily="34" charset="0"/>
                <a:cs typeface="Arial" pitchFamily="34" charset="0"/>
              </a:rPr>
              <a:t> HS </a:t>
            </a:r>
            <a:r>
              <a:rPr lang="en-US" sz="2200" b="1" dirty="0" err="1">
                <a:solidFill>
                  <a:srgbClr val="0000CC"/>
                </a:solidFill>
                <a:latin typeface="Arial" pitchFamily="34" charset="0"/>
                <a:cs typeface="Arial" pitchFamily="34" charset="0"/>
              </a:rPr>
              <a:t>được</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tiếp</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cận</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công</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bằng</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với</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cơ</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hội</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học</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tập</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phát</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triển</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nghề</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nghiệp</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theo</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đúng</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năng</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lực</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sở</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trường</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cũng</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như</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sự</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rèn</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luyện</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các</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kỹ</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năng</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để</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phát</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triển</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bản</a:t>
            </a:r>
            <a:r>
              <a:rPr lang="en-US" sz="2200" b="1" dirty="0">
                <a:solidFill>
                  <a:srgbClr val="0000CC"/>
                </a:solidFill>
                <a:latin typeface="Arial" pitchFamily="34" charset="0"/>
                <a:cs typeface="Arial" pitchFamily="34" charset="0"/>
              </a:rPr>
              <a:t> </a:t>
            </a:r>
            <a:r>
              <a:rPr lang="en-US" sz="2200" b="1" dirty="0" err="1">
                <a:solidFill>
                  <a:srgbClr val="0000CC"/>
                </a:solidFill>
                <a:latin typeface="Arial" pitchFamily="34" charset="0"/>
                <a:cs typeface="Arial" pitchFamily="34" charset="0"/>
              </a:rPr>
              <a:t>thân</a:t>
            </a:r>
            <a:endParaRPr lang="en-US" sz="2000" b="1" dirty="0">
              <a:solidFill>
                <a:srgbClr val="0000CC"/>
              </a:solidFill>
              <a:latin typeface="Arial" pitchFamily="34" charset="0"/>
              <a:cs typeface="Arial" pitchFamily="34" charset="0"/>
            </a:endParaRPr>
          </a:p>
          <a:p>
            <a:pPr marL="548640" indent="-568325" algn="just">
              <a:lnSpc>
                <a:spcPct val="80000"/>
              </a:lnSpc>
              <a:spcBef>
                <a:spcPct val="20000"/>
              </a:spcBef>
              <a:spcAft>
                <a:spcPts val="600"/>
              </a:spcAft>
              <a:buClr>
                <a:srgbClr val="FF0000"/>
              </a:buClr>
              <a:buSzPct val="90000"/>
              <a:buFont typeface="Wingdings" pitchFamily="2" charset="2"/>
              <a:buChar char=""/>
              <a:defRPr/>
            </a:pPr>
            <a:endParaRPr lang="en-US" sz="2000" i="1" dirty="0">
              <a:solidFill>
                <a:srgbClr val="0000CC"/>
              </a:solidFill>
              <a:latin typeface="Arial" pitchFamily="34" charset="0"/>
              <a:cs typeface="Arial" pitchFamily="34" charset="0"/>
            </a:endParaRPr>
          </a:p>
          <a:p>
            <a:pPr marL="548640" indent="-568325" algn="just">
              <a:lnSpc>
                <a:spcPct val="80000"/>
              </a:lnSpc>
              <a:spcBef>
                <a:spcPct val="20000"/>
              </a:spcBef>
              <a:spcAft>
                <a:spcPts val="600"/>
              </a:spcAft>
              <a:buClr>
                <a:srgbClr val="FF0000"/>
              </a:buClr>
              <a:buSzPct val="90000"/>
              <a:buFont typeface="Wingdings" pitchFamily="2" charset="2"/>
              <a:buChar char=""/>
              <a:defRPr/>
            </a:pPr>
            <a:endParaRPr lang="en-US" sz="2800" dirty="0">
              <a:solidFill>
                <a:schemeClr val="tx2"/>
              </a:solidFill>
              <a:latin typeface="Times New Roman" pitchFamily="18" charset="0"/>
              <a:cs typeface="Times New Roman" pitchFamily="18" charset="0"/>
            </a:endParaRPr>
          </a:p>
          <a:p>
            <a:pPr marL="568325" indent="-568325" algn="just">
              <a:lnSpc>
                <a:spcPct val="90000"/>
              </a:lnSpc>
              <a:spcBef>
                <a:spcPct val="20000"/>
              </a:spcBef>
              <a:buClr>
                <a:schemeClr val="folHlink"/>
              </a:buClr>
              <a:buSzPct val="90000"/>
              <a:buFont typeface="Wingdings" pitchFamily="2" charset="2"/>
              <a:buNone/>
              <a:defRPr/>
            </a:pPr>
            <a:endParaRPr lang="en-US" b="1" dirty="0">
              <a:latin typeface="Calibri" pitchFamily="34" charset="0"/>
              <a:cs typeface="+mn-cs"/>
            </a:endParaRPr>
          </a:p>
        </p:txBody>
      </p:sp>
      <p:pic>
        <p:nvPicPr>
          <p:cNvPr id="5" name="Picture 2" descr="C:\Users\Admin\Pictures\Samsung\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35038" y="1418942"/>
            <a:ext cx="2981817" cy="2553693"/>
          </a:xfrm>
          <a:prstGeom prst="rect">
            <a:avLst/>
          </a:prstGeom>
          <a:noFill/>
        </p:spPr>
      </p:pic>
      <p:pic>
        <p:nvPicPr>
          <p:cNvPr id="6" name="Picture 3" descr="C:\Users\Admin\Pictures\Samsung\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44020" y="4148494"/>
            <a:ext cx="3099979" cy="2464981"/>
          </a:xfrm>
          <a:prstGeom prst="rect">
            <a:avLst/>
          </a:prstGeom>
          <a:noFill/>
        </p:spPr>
      </p:pic>
    </p:spTree>
    <p:extLst>
      <p:ext uri="{BB962C8B-B14F-4D97-AF65-F5344CB8AC3E}">
        <p14:creationId xmlns:p14="http://schemas.microsoft.com/office/powerpoint/2010/main" val="180377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lide(fromBottom)">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233"/>
            <a:ext cx="7886700" cy="573258"/>
          </a:xfrm>
        </p:spPr>
        <p:txBody>
          <a:bodyPr>
            <a:noAutofit/>
          </a:bodyPr>
          <a:lstStyle/>
          <a:p>
            <a:pPr algn="ctr"/>
            <a:r>
              <a:rPr lang="en-US" sz="3600" b="1" dirty="0">
                <a:solidFill>
                  <a:srgbClr val="C00000"/>
                </a:solidFill>
                <a:latin typeface="Tahoma" pitchFamily="34" charset="0"/>
                <a:ea typeface="Tahoma" pitchFamily="34" charset="0"/>
                <a:cs typeface="Tahoma" pitchFamily="34" charset="0"/>
              </a:rPr>
              <a:t>NỘI DUNG TẬP HUẤN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774578"/>
              </p:ext>
            </p:extLst>
          </p:nvPr>
        </p:nvGraphicFramePr>
        <p:xfrm>
          <a:off x="246184" y="864316"/>
          <a:ext cx="8716290" cy="5841305"/>
        </p:xfrm>
        <a:graphic>
          <a:graphicData uri="http://schemas.openxmlformats.org/drawingml/2006/table">
            <a:tbl>
              <a:tblPr firstRow="1" bandRow="1">
                <a:tableStyleId>{5C22544A-7EE6-4342-B048-85BDC9FD1C3A}</a:tableStyleId>
              </a:tblPr>
              <a:tblGrid>
                <a:gridCol w="2905430">
                  <a:extLst>
                    <a:ext uri="{9D8B030D-6E8A-4147-A177-3AD203B41FA5}">
                      <a16:colId xmlns="" xmlns:a16="http://schemas.microsoft.com/office/drawing/2014/main" val="20000"/>
                    </a:ext>
                  </a:extLst>
                </a:gridCol>
                <a:gridCol w="2905430">
                  <a:extLst>
                    <a:ext uri="{9D8B030D-6E8A-4147-A177-3AD203B41FA5}">
                      <a16:colId xmlns="" xmlns:a16="http://schemas.microsoft.com/office/drawing/2014/main" val="20001"/>
                    </a:ext>
                  </a:extLst>
                </a:gridCol>
                <a:gridCol w="2905430">
                  <a:extLst>
                    <a:ext uri="{9D8B030D-6E8A-4147-A177-3AD203B41FA5}">
                      <a16:colId xmlns="" xmlns:a16="http://schemas.microsoft.com/office/drawing/2014/main" val="20002"/>
                    </a:ext>
                  </a:extLst>
                </a:gridCol>
              </a:tblGrid>
              <a:tr h="803921">
                <a:tc>
                  <a:txBody>
                    <a:bodyPr/>
                    <a:lstStyle/>
                    <a:p>
                      <a:pPr algn="ctr">
                        <a:spcAft>
                          <a:spcPts val="0"/>
                        </a:spcAft>
                      </a:pPr>
                      <a:r>
                        <a:rPr lang="en-GB" sz="2400" b="1" dirty="0" err="1">
                          <a:solidFill>
                            <a:schemeClr val="bg1"/>
                          </a:solidFill>
                          <a:effectLst/>
                          <a:latin typeface="Tahoma" pitchFamily="34" charset="0"/>
                          <a:ea typeface="Tahoma" pitchFamily="34" charset="0"/>
                          <a:cs typeface="Tahoma" pitchFamily="34" charset="0"/>
                        </a:rPr>
                        <a:t>Phần</a:t>
                      </a:r>
                      <a:r>
                        <a:rPr lang="en-GB" sz="2400" b="1" dirty="0">
                          <a:solidFill>
                            <a:schemeClr val="bg1"/>
                          </a:solidFill>
                          <a:effectLst/>
                          <a:latin typeface="Tahoma" pitchFamily="34" charset="0"/>
                          <a:ea typeface="Tahoma" pitchFamily="34" charset="0"/>
                          <a:cs typeface="Tahoma" pitchFamily="34" charset="0"/>
                        </a:rPr>
                        <a:t> 1: </a:t>
                      </a:r>
                      <a:r>
                        <a:rPr lang="en-GB" sz="2400" b="1" dirty="0" err="1">
                          <a:solidFill>
                            <a:schemeClr val="bg1"/>
                          </a:solidFill>
                          <a:effectLst/>
                          <a:latin typeface="Tahoma" pitchFamily="34" charset="0"/>
                          <a:ea typeface="Tahoma" pitchFamily="34" charset="0"/>
                          <a:cs typeface="Tahoma" pitchFamily="34" charset="0"/>
                        </a:rPr>
                        <a:t>Các</a:t>
                      </a:r>
                      <a:r>
                        <a:rPr lang="en-GB" sz="2400" b="1" baseline="0" dirty="0">
                          <a:solidFill>
                            <a:schemeClr val="bg1"/>
                          </a:solidFill>
                          <a:effectLst/>
                          <a:latin typeface="Tahoma" pitchFamily="34" charset="0"/>
                          <a:ea typeface="Tahoma" pitchFamily="34" charset="0"/>
                          <a:cs typeface="Tahoma" pitchFamily="34" charset="0"/>
                        </a:rPr>
                        <a:t> </a:t>
                      </a:r>
                      <a:r>
                        <a:rPr lang="en-GB" sz="2400" b="1" baseline="0" dirty="0" err="1">
                          <a:solidFill>
                            <a:schemeClr val="bg1"/>
                          </a:solidFill>
                          <a:effectLst/>
                          <a:latin typeface="Tahoma" pitchFamily="34" charset="0"/>
                          <a:ea typeface="Tahoma" pitchFamily="34" charset="0"/>
                          <a:cs typeface="Tahoma" pitchFamily="34" charset="0"/>
                        </a:rPr>
                        <a:t>k</a:t>
                      </a:r>
                      <a:r>
                        <a:rPr lang="en-GB" sz="2400" b="1" dirty="0" err="1">
                          <a:solidFill>
                            <a:schemeClr val="bg1"/>
                          </a:solidFill>
                          <a:effectLst/>
                          <a:latin typeface="Tahoma" pitchFamily="34" charset="0"/>
                          <a:ea typeface="Tahoma" pitchFamily="34" charset="0"/>
                          <a:cs typeface="Tahoma" pitchFamily="34" charset="0"/>
                        </a:rPr>
                        <a:t>iến</a:t>
                      </a:r>
                      <a:r>
                        <a:rPr lang="en-GB" sz="2400" b="1" dirty="0">
                          <a:solidFill>
                            <a:schemeClr val="bg1"/>
                          </a:solidFill>
                          <a:effectLst/>
                          <a:latin typeface="Tahoma" pitchFamily="34" charset="0"/>
                          <a:ea typeface="Tahoma" pitchFamily="34" charset="0"/>
                          <a:cs typeface="Tahoma" pitchFamily="34" charset="0"/>
                        </a:rPr>
                        <a:t> </a:t>
                      </a:r>
                      <a:r>
                        <a:rPr lang="en-GB" sz="2400" b="1" dirty="0" err="1">
                          <a:solidFill>
                            <a:schemeClr val="bg1"/>
                          </a:solidFill>
                          <a:effectLst/>
                          <a:latin typeface="Tahoma" pitchFamily="34" charset="0"/>
                          <a:ea typeface="Tahoma" pitchFamily="34" charset="0"/>
                          <a:cs typeface="Tahoma" pitchFamily="34" charset="0"/>
                        </a:rPr>
                        <a:t>thức</a:t>
                      </a:r>
                      <a:r>
                        <a:rPr lang="en-GB" sz="2400" b="1" dirty="0">
                          <a:solidFill>
                            <a:schemeClr val="bg1"/>
                          </a:solidFill>
                          <a:effectLst/>
                          <a:latin typeface="Tahoma" pitchFamily="34" charset="0"/>
                          <a:ea typeface="Tahoma" pitchFamily="34" charset="0"/>
                          <a:cs typeface="Tahoma" pitchFamily="34" charset="0"/>
                        </a:rPr>
                        <a:t> </a:t>
                      </a:r>
                      <a:r>
                        <a:rPr lang="en-GB" sz="2400" b="1" dirty="0" err="1">
                          <a:solidFill>
                            <a:schemeClr val="bg1"/>
                          </a:solidFill>
                          <a:effectLst/>
                          <a:latin typeface="Tahoma" pitchFamily="34" charset="0"/>
                          <a:ea typeface="Tahoma" pitchFamily="34" charset="0"/>
                          <a:cs typeface="Tahoma" pitchFamily="34" charset="0"/>
                        </a:rPr>
                        <a:t>cơ</a:t>
                      </a:r>
                      <a:r>
                        <a:rPr lang="en-GB" sz="2400" b="1" baseline="0" dirty="0">
                          <a:solidFill>
                            <a:schemeClr val="bg1"/>
                          </a:solidFill>
                          <a:effectLst/>
                          <a:latin typeface="Tahoma" pitchFamily="34" charset="0"/>
                          <a:ea typeface="Tahoma" pitchFamily="34" charset="0"/>
                          <a:cs typeface="Tahoma" pitchFamily="34" charset="0"/>
                        </a:rPr>
                        <a:t> </a:t>
                      </a:r>
                      <a:r>
                        <a:rPr lang="en-GB" sz="2400" b="1" baseline="0" dirty="0" err="1">
                          <a:solidFill>
                            <a:schemeClr val="bg1"/>
                          </a:solidFill>
                          <a:effectLst/>
                          <a:latin typeface="Tahoma" pitchFamily="34" charset="0"/>
                          <a:ea typeface="Tahoma" pitchFamily="34" charset="0"/>
                          <a:cs typeface="Tahoma" pitchFamily="34" charset="0"/>
                        </a:rPr>
                        <a:t>bản</a:t>
                      </a:r>
                      <a:r>
                        <a:rPr lang="en-GB" sz="2400" b="1" baseline="0" dirty="0">
                          <a:solidFill>
                            <a:schemeClr val="bg1"/>
                          </a:solidFill>
                          <a:effectLst/>
                          <a:latin typeface="Tahoma" pitchFamily="34" charset="0"/>
                          <a:ea typeface="Tahoma" pitchFamily="34" charset="0"/>
                          <a:cs typeface="Tahoma" pitchFamily="34" charset="0"/>
                        </a:rPr>
                        <a:t> </a:t>
                      </a:r>
                      <a:r>
                        <a:rPr lang="en-GB" sz="2400" b="1" dirty="0" err="1">
                          <a:solidFill>
                            <a:schemeClr val="bg1"/>
                          </a:solidFill>
                          <a:effectLst/>
                          <a:latin typeface="Tahoma" pitchFamily="34" charset="0"/>
                          <a:ea typeface="Tahoma" pitchFamily="34" charset="0"/>
                          <a:cs typeface="Tahoma" pitchFamily="34" charset="0"/>
                        </a:rPr>
                        <a:t>về</a:t>
                      </a:r>
                      <a:r>
                        <a:rPr lang="en-GB" sz="2400" b="1" dirty="0">
                          <a:solidFill>
                            <a:schemeClr val="bg1"/>
                          </a:solidFill>
                          <a:effectLst/>
                          <a:latin typeface="Tahoma" pitchFamily="34" charset="0"/>
                          <a:ea typeface="Tahoma" pitchFamily="34" charset="0"/>
                          <a:cs typeface="Tahoma" pitchFamily="34" charset="0"/>
                        </a:rPr>
                        <a:t> </a:t>
                      </a:r>
                      <a:r>
                        <a:rPr lang="en-GB" sz="2400" b="1" dirty="0" err="1">
                          <a:solidFill>
                            <a:schemeClr val="bg1"/>
                          </a:solidFill>
                          <a:effectLst/>
                          <a:latin typeface="Tahoma" pitchFamily="34" charset="0"/>
                          <a:ea typeface="Tahoma" pitchFamily="34" charset="0"/>
                          <a:cs typeface="Tahoma" pitchFamily="34" charset="0"/>
                        </a:rPr>
                        <a:t>giới</a:t>
                      </a:r>
                      <a:endParaRPr lang="en-GB" sz="2400" b="1" dirty="0">
                        <a:solidFill>
                          <a:schemeClr val="bg1"/>
                        </a:solidFill>
                        <a:effectLst/>
                        <a:latin typeface="Tahoma" pitchFamily="34" charset="0"/>
                        <a:ea typeface="Tahoma" pitchFamily="34" charset="0"/>
                        <a:cs typeface="Tahoma" pitchFamily="34" charset="0"/>
                      </a:endParaRPr>
                    </a:p>
                  </a:txBody>
                  <a:tcPr marL="50933" marR="50933" marT="0" marB="0">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rgbClr val="000090"/>
                    </a:solidFill>
                  </a:tcPr>
                </a:tc>
                <a:tc>
                  <a:txBody>
                    <a:bodyPr/>
                    <a:lstStyle/>
                    <a:p>
                      <a:pPr algn="ctr">
                        <a:spcAft>
                          <a:spcPts val="0"/>
                        </a:spcAft>
                      </a:pPr>
                      <a:r>
                        <a:rPr lang="vi-VN" sz="2400" b="1" dirty="0">
                          <a:solidFill>
                            <a:schemeClr val="bg1"/>
                          </a:solidFill>
                          <a:effectLst/>
                          <a:latin typeface="Tahoma" pitchFamily="34" charset="0"/>
                          <a:ea typeface="Tahoma" pitchFamily="34" charset="0"/>
                          <a:cs typeface="Tahoma" pitchFamily="34" charset="0"/>
                        </a:rPr>
                        <a:t>Phần </a:t>
                      </a:r>
                      <a:r>
                        <a:rPr lang="en-US" sz="2400" b="1" dirty="0">
                          <a:solidFill>
                            <a:schemeClr val="bg1"/>
                          </a:solidFill>
                          <a:effectLst/>
                          <a:latin typeface="Tahoma" pitchFamily="34" charset="0"/>
                          <a:ea typeface="Tahoma" pitchFamily="34" charset="0"/>
                          <a:cs typeface="Tahoma" pitchFamily="34" charset="0"/>
                        </a:rPr>
                        <a:t>2</a:t>
                      </a:r>
                      <a:r>
                        <a:rPr lang="vi-VN" sz="2400" b="1" dirty="0">
                          <a:solidFill>
                            <a:schemeClr val="bg1"/>
                          </a:solidFill>
                          <a:effectLst/>
                          <a:latin typeface="Tahoma" pitchFamily="34" charset="0"/>
                          <a:ea typeface="Tahoma" pitchFamily="34" charset="0"/>
                          <a:cs typeface="Tahoma" pitchFamily="34" charset="0"/>
                        </a:rPr>
                        <a:t>: </a:t>
                      </a:r>
                      <a:r>
                        <a:rPr lang="en-US" sz="2400" b="1" dirty="0" err="1">
                          <a:solidFill>
                            <a:schemeClr val="bg1"/>
                          </a:solidFill>
                          <a:effectLst/>
                          <a:latin typeface="Tahoma" pitchFamily="34" charset="0"/>
                          <a:ea typeface="Tahoma" pitchFamily="34" charset="0"/>
                          <a:cs typeface="Tahoma" pitchFamily="34" charset="0"/>
                        </a:rPr>
                        <a:t>Nâng</a:t>
                      </a:r>
                      <a:r>
                        <a:rPr lang="en-US" sz="2400" b="1" baseline="0" dirty="0">
                          <a:solidFill>
                            <a:schemeClr val="bg1"/>
                          </a:solidFill>
                          <a:effectLst/>
                          <a:latin typeface="Tahoma" pitchFamily="34" charset="0"/>
                          <a:ea typeface="Tahoma" pitchFamily="34" charset="0"/>
                          <a:cs typeface="Tahoma" pitchFamily="34" charset="0"/>
                        </a:rPr>
                        <a:t> </a:t>
                      </a:r>
                      <a:r>
                        <a:rPr lang="en-US" sz="2400" b="1" baseline="0" dirty="0" err="1">
                          <a:solidFill>
                            <a:schemeClr val="bg1"/>
                          </a:solidFill>
                          <a:effectLst/>
                          <a:latin typeface="Tahoma" pitchFamily="34" charset="0"/>
                          <a:ea typeface="Tahoma" pitchFamily="34" charset="0"/>
                          <a:cs typeface="Tahoma" pitchFamily="34" charset="0"/>
                        </a:rPr>
                        <a:t>cao</a:t>
                      </a:r>
                      <a:r>
                        <a:rPr lang="en-US" sz="2400" b="1" baseline="0" dirty="0">
                          <a:solidFill>
                            <a:schemeClr val="bg1"/>
                          </a:solidFill>
                          <a:effectLst/>
                          <a:latin typeface="Tahoma" pitchFamily="34" charset="0"/>
                          <a:ea typeface="Tahoma" pitchFamily="34" charset="0"/>
                          <a:cs typeface="Tahoma" pitchFamily="34" charset="0"/>
                        </a:rPr>
                        <a:t> </a:t>
                      </a:r>
                      <a:r>
                        <a:rPr lang="en-US" sz="2400" b="1" baseline="0" dirty="0" err="1">
                          <a:solidFill>
                            <a:schemeClr val="bg1"/>
                          </a:solidFill>
                          <a:effectLst/>
                          <a:latin typeface="Tahoma" pitchFamily="34" charset="0"/>
                          <a:ea typeface="Tahoma" pitchFamily="34" charset="0"/>
                          <a:cs typeface="Tahoma" pitchFamily="34" charset="0"/>
                        </a:rPr>
                        <a:t>nhận</a:t>
                      </a:r>
                      <a:r>
                        <a:rPr lang="en-US" sz="2400" b="1" baseline="0" dirty="0">
                          <a:solidFill>
                            <a:schemeClr val="bg1"/>
                          </a:solidFill>
                          <a:effectLst/>
                          <a:latin typeface="Tahoma" pitchFamily="34" charset="0"/>
                          <a:ea typeface="Tahoma" pitchFamily="34" charset="0"/>
                          <a:cs typeface="Tahoma" pitchFamily="34" charset="0"/>
                        </a:rPr>
                        <a:t> </a:t>
                      </a:r>
                      <a:r>
                        <a:rPr lang="en-US" sz="2400" b="1" baseline="0" dirty="0" err="1">
                          <a:solidFill>
                            <a:schemeClr val="bg1"/>
                          </a:solidFill>
                          <a:effectLst/>
                          <a:latin typeface="Tahoma" pitchFamily="34" charset="0"/>
                          <a:ea typeface="Tahoma" pitchFamily="34" charset="0"/>
                          <a:cs typeface="Tahoma" pitchFamily="34" charset="0"/>
                        </a:rPr>
                        <a:t>thức</a:t>
                      </a:r>
                      <a:r>
                        <a:rPr lang="en-US" sz="2400" b="1" baseline="0" dirty="0">
                          <a:solidFill>
                            <a:schemeClr val="bg1"/>
                          </a:solidFill>
                          <a:effectLst/>
                          <a:latin typeface="Tahoma" pitchFamily="34" charset="0"/>
                          <a:ea typeface="Tahoma" pitchFamily="34" charset="0"/>
                          <a:cs typeface="Tahoma" pitchFamily="34" charset="0"/>
                        </a:rPr>
                        <a:t> </a:t>
                      </a:r>
                      <a:r>
                        <a:rPr lang="en-US" sz="2400" b="1" baseline="0" dirty="0" err="1">
                          <a:solidFill>
                            <a:schemeClr val="bg1"/>
                          </a:solidFill>
                          <a:effectLst/>
                          <a:latin typeface="Tahoma" pitchFamily="34" charset="0"/>
                          <a:ea typeface="Tahoma" pitchFamily="34" charset="0"/>
                          <a:cs typeface="Tahoma" pitchFamily="34" charset="0"/>
                        </a:rPr>
                        <a:t>về</a:t>
                      </a:r>
                      <a:r>
                        <a:rPr lang="en-US" sz="2400" b="1" baseline="0" dirty="0">
                          <a:solidFill>
                            <a:schemeClr val="bg1"/>
                          </a:solidFill>
                          <a:effectLst/>
                          <a:latin typeface="Tahoma" pitchFamily="34" charset="0"/>
                          <a:ea typeface="Tahoma" pitchFamily="34" charset="0"/>
                          <a:cs typeface="Tahoma" pitchFamily="34" charset="0"/>
                        </a:rPr>
                        <a:t> </a:t>
                      </a:r>
                      <a:r>
                        <a:rPr lang="vi-VN" sz="2400" b="1" dirty="0">
                          <a:solidFill>
                            <a:schemeClr val="bg1"/>
                          </a:solidFill>
                          <a:effectLst/>
                          <a:latin typeface="Tahoma" pitchFamily="34" charset="0"/>
                          <a:ea typeface="Tahoma" pitchFamily="34" charset="0"/>
                          <a:cs typeface="Tahoma" pitchFamily="34" charset="0"/>
                        </a:rPr>
                        <a:t>bạo lực </a:t>
                      </a:r>
                      <a:r>
                        <a:rPr lang="en-US" sz="2400" b="1" dirty="0" err="1">
                          <a:solidFill>
                            <a:schemeClr val="bg1"/>
                          </a:solidFill>
                          <a:effectLst/>
                          <a:latin typeface="Tahoma" pitchFamily="34" charset="0"/>
                          <a:ea typeface="Tahoma" pitchFamily="34" charset="0"/>
                          <a:cs typeface="Tahoma" pitchFamily="34" charset="0"/>
                        </a:rPr>
                        <a:t>học</a:t>
                      </a:r>
                      <a:r>
                        <a:rPr lang="en-US" sz="2400" b="1" baseline="0" dirty="0">
                          <a:solidFill>
                            <a:schemeClr val="bg1"/>
                          </a:solidFill>
                          <a:effectLst/>
                          <a:latin typeface="Tahoma" pitchFamily="34" charset="0"/>
                          <a:ea typeface="Tahoma" pitchFamily="34" charset="0"/>
                          <a:cs typeface="Tahoma" pitchFamily="34" charset="0"/>
                        </a:rPr>
                        <a:t> </a:t>
                      </a:r>
                      <a:r>
                        <a:rPr lang="en-US" sz="2400" b="1" baseline="0" dirty="0" err="1">
                          <a:solidFill>
                            <a:schemeClr val="bg1"/>
                          </a:solidFill>
                          <a:effectLst/>
                          <a:latin typeface="Tahoma" pitchFamily="34" charset="0"/>
                          <a:ea typeface="Tahoma" pitchFamily="34" charset="0"/>
                          <a:cs typeface="Tahoma" pitchFamily="34" charset="0"/>
                        </a:rPr>
                        <a:t>đường</a:t>
                      </a:r>
                      <a:r>
                        <a:rPr lang="en-US" sz="2400" b="1" baseline="0" dirty="0">
                          <a:solidFill>
                            <a:schemeClr val="bg1"/>
                          </a:solidFill>
                          <a:effectLst/>
                          <a:latin typeface="Tahoma" pitchFamily="34" charset="0"/>
                          <a:ea typeface="Tahoma" pitchFamily="34" charset="0"/>
                          <a:cs typeface="Tahoma" pitchFamily="34" charset="0"/>
                        </a:rPr>
                        <a:t> </a:t>
                      </a:r>
                      <a:r>
                        <a:rPr lang="vi-VN" sz="2400" b="1" dirty="0">
                          <a:solidFill>
                            <a:schemeClr val="bg1"/>
                          </a:solidFill>
                          <a:effectLst/>
                          <a:latin typeface="Tahoma" pitchFamily="34" charset="0"/>
                          <a:ea typeface="Tahoma" pitchFamily="34" charset="0"/>
                          <a:cs typeface="Tahoma" pitchFamily="34" charset="0"/>
                        </a:rPr>
                        <a:t>trên cơ sở giới</a:t>
                      </a:r>
                    </a:p>
                  </a:txBody>
                  <a:tcPr marL="50933" marR="50933" marT="0" marB="0">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rgbClr val="000090"/>
                    </a:solidFill>
                  </a:tcPr>
                </a:tc>
                <a:tc>
                  <a:txBody>
                    <a:bodyPr/>
                    <a:lstStyle/>
                    <a:p>
                      <a:pPr algn="ctr">
                        <a:spcAft>
                          <a:spcPts val="0"/>
                        </a:spcAft>
                      </a:pPr>
                      <a:r>
                        <a:rPr lang="en-GB" sz="2400" b="1" dirty="0" err="1">
                          <a:solidFill>
                            <a:schemeClr val="bg1"/>
                          </a:solidFill>
                          <a:effectLst/>
                          <a:latin typeface="Tahoma" pitchFamily="34" charset="0"/>
                          <a:ea typeface="Tahoma" pitchFamily="34" charset="0"/>
                          <a:cs typeface="Tahoma" pitchFamily="34" charset="0"/>
                        </a:rPr>
                        <a:t>Phần</a:t>
                      </a:r>
                      <a:r>
                        <a:rPr lang="en-GB" sz="2400" b="1" dirty="0">
                          <a:solidFill>
                            <a:schemeClr val="bg1"/>
                          </a:solidFill>
                          <a:effectLst/>
                          <a:latin typeface="Tahoma" pitchFamily="34" charset="0"/>
                          <a:ea typeface="Tahoma" pitchFamily="34" charset="0"/>
                          <a:cs typeface="Tahoma" pitchFamily="34" charset="0"/>
                        </a:rPr>
                        <a:t> 3: </a:t>
                      </a:r>
                      <a:r>
                        <a:rPr lang="en-GB" sz="2400" b="1" dirty="0" err="1">
                          <a:solidFill>
                            <a:schemeClr val="bg1"/>
                          </a:solidFill>
                          <a:effectLst/>
                          <a:latin typeface="Tahoma" pitchFamily="34" charset="0"/>
                          <a:ea typeface="Tahoma" pitchFamily="34" charset="0"/>
                          <a:cs typeface="Tahoma" pitchFamily="34" charset="0"/>
                        </a:rPr>
                        <a:t>Hướng</a:t>
                      </a:r>
                      <a:r>
                        <a:rPr lang="en-GB" sz="2400" b="1" baseline="0" dirty="0">
                          <a:solidFill>
                            <a:schemeClr val="bg1"/>
                          </a:solidFill>
                          <a:effectLst/>
                          <a:latin typeface="Tahoma" pitchFamily="34" charset="0"/>
                          <a:ea typeface="Tahoma" pitchFamily="34" charset="0"/>
                          <a:cs typeface="Tahoma" pitchFamily="34" charset="0"/>
                        </a:rPr>
                        <a:t> </a:t>
                      </a:r>
                      <a:r>
                        <a:rPr lang="en-GB" sz="2400" b="1" baseline="0" dirty="0" err="1">
                          <a:solidFill>
                            <a:schemeClr val="bg1"/>
                          </a:solidFill>
                          <a:effectLst/>
                          <a:latin typeface="Tahoma" pitchFamily="34" charset="0"/>
                          <a:ea typeface="Tahoma" pitchFamily="34" charset="0"/>
                          <a:cs typeface="Tahoma" pitchFamily="34" charset="0"/>
                        </a:rPr>
                        <a:t>dẫn</a:t>
                      </a:r>
                      <a:r>
                        <a:rPr lang="en-GB" sz="2400" b="1" baseline="0" dirty="0">
                          <a:solidFill>
                            <a:schemeClr val="bg1"/>
                          </a:solidFill>
                          <a:effectLst/>
                          <a:latin typeface="Tahoma" pitchFamily="34" charset="0"/>
                          <a:ea typeface="Tahoma" pitchFamily="34" charset="0"/>
                          <a:cs typeface="Tahoma" pitchFamily="34" charset="0"/>
                        </a:rPr>
                        <a:t> LGG </a:t>
                      </a:r>
                      <a:r>
                        <a:rPr lang="en-GB" sz="2400" b="1" baseline="0" dirty="0" err="1">
                          <a:solidFill>
                            <a:schemeClr val="bg1"/>
                          </a:solidFill>
                          <a:effectLst/>
                          <a:latin typeface="Tahoma" pitchFamily="34" charset="0"/>
                          <a:ea typeface="Tahoma" pitchFamily="34" charset="0"/>
                          <a:cs typeface="Tahoma" pitchFamily="34" charset="0"/>
                        </a:rPr>
                        <a:t>trong</a:t>
                      </a:r>
                      <a:r>
                        <a:rPr lang="en-GB" sz="2400" b="1" baseline="0" dirty="0">
                          <a:solidFill>
                            <a:schemeClr val="bg1"/>
                          </a:solidFill>
                          <a:effectLst/>
                          <a:latin typeface="Tahoma" pitchFamily="34" charset="0"/>
                          <a:ea typeface="Tahoma" pitchFamily="34" charset="0"/>
                          <a:cs typeface="Tahoma" pitchFamily="34" charset="0"/>
                        </a:rPr>
                        <a:t> QLGD HS </a:t>
                      </a:r>
                      <a:r>
                        <a:rPr lang="en-GB" sz="2400" b="1" baseline="0" dirty="0" err="1">
                          <a:solidFill>
                            <a:schemeClr val="bg1"/>
                          </a:solidFill>
                          <a:effectLst/>
                          <a:latin typeface="Tahoma" pitchFamily="34" charset="0"/>
                          <a:ea typeface="Tahoma" pitchFamily="34" charset="0"/>
                          <a:cs typeface="Tahoma" pitchFamily="34" charset="0"/>
                        </a:rPr>
                        <a:t>của</a:t>
                      </a:r>
                      <a:r>
                        <a:rPr lang="en-GB" sz="2400" b="1" baseline="0" dirty="0">
                          <a:solidFill>
                            <a:schemeClr val="bg1"/>
                          </a:solidFill>
                          <a:effectLst/>
                          <a:latin typeface="Tahoma" pitchFamily="34" charset="0"/>
                          <a:ea typeface="Tahoma" pitchFamily="34" charset="0"/>
                          <a:cs typeface="Tahoma" pitchFamily="34" charset="0"/>
                        </a:rPr>
                        <a:t> GVCN ở CSGD</a:t>
                      </a:r>
                      <a:endParaRPr lang="en-GB" sz="2400" b="1" dirty="0">
                        <a:solidFill>
                          <a:schemeClr val="bg1"/>
                        </a:solidFill>
                        <a:effectLst/>
                        <a:latin typeface="Tahoma" pitchFamily="34" charset="0"/>
                        <a:ea typeface="Tahoma" pitchFamily="34" charset="0"/>
                        <a:cs typeface="Tahoma" pitchFamily="34" charset="0"/>
                      </a:endParaRPr>
                    </a:p>
                  </a:txBody>
                  <a:tcPr marL="50933" marR="50933" marT="0" marB="0">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rgbClr val="000090"/>
                    </a:solidFill>
                  </a:tcPr>
                </a:tc>
                <a:extLst>
                  <a:ext uri="{0D108BD9-81ED-4DB2-BD59-A6C34878D82A}">
                    <a16:rowId xmlns="" xmlns:a16="http://schemas.microsoft.com/office/drawing/2014/main" val="10000"/>
                  </a:ext>
                </a:extLst>
              </a:tr>
              <a:tr h="4378265">
                <a:tc>
                  <a:txBody>
                    <a:bodyPr/>
                    <a:lstStyle/>
                    <a:p>
                      <a:pPr marL="342900" lvl="0" indent="-342900">
                        <a:spcBef>
                          <a:spcPts val="900"/>
                        </a:spcBef>
                        <a:spcAft>
                          <a:spcPts val="0"/>
                        </a:spcAft>
                        <a:buFont typeface="Symbol"/>
                        <a:buChar char=""/>
                      </a:pPr>
                      <a:endParaRPr lang="vi-VN" sz="2000" b="1" i="0" dirty="0">
                        <a:solidFill>
                          <a:srgbClr val="FF0000"/>
                        </a:solidFill>
                        <a:effectLst/>
                        <a:latin typeface="Tahoma" pitchFamily="34" charset="0"/>
                        <a:ea typeface="Tahoma" pitchFamily="34" charset="0"/>
                        <a:cs typeface="Tahoma" pitchFamily="34" charset="0"/>
                      </a:endParaRPr>
                    </a:p>
                    <a:p>
                      <a:pPr marL="342900" lvl="0" indent="-342900">
                        <a:spcBef>
                          <a:spcPts val="900"/>
                        </a:spcBef>
                        <a:spcAft>
                          <a:spcPts val="0"/>
                        </a:spcAft>
                        <a:buFont typeface="Symbol"/>
                        <a:buAutoNum type="arabicPeriod"/>
                      </a:pPr>
                      <a:r>
                        <a:rPr lang="en-GB" sz="2000" b="1" i="0" baseline="0" dirty="0" err="1">
                          <a:solidFill>
                            <a:srgbClr val="0000FF"/>
                          </a:solidFill>
                          <a:effectLst/>
                          <a:latin typeface="Tahoma" pitchFamily="34" charset="0"/>
                          <a:ea typeface="Tahoma" pitchFamily="34" charset="0"/>
                          <a:cs typeface="Tahoma" pitchFamily="34" charset="0"/>
                        </a:rPr>
                        <a:t>Giới</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tính</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và</a:t>
                      </a:r>
                      <a:r>
                        <a:rPr lang="en-GB" sz="2000" b="1" i="0" dirty="0">
                          <a:solidFill>
                            <a:srgbClr val="0000FF"/>
                          </a:solidFill>
                          <a:effectLst/>
                          <a:latin typeface="Tahoma" pitchFamily="34" charset="0"/>
                          <a:ea typeface="Tahoma" pitchFamily="34" charset="0"/>
                          <a:cs typeface="Tahoma" pitchFamily="34" charset="0"/>
                        </a:rPr>
                        <a:t> </a:t>
                      </a:r>
                      <a:r>
                        <a:rPr lang="en-GB" sz="2000" b="1" i="0" dirty="0" err="1">
                          <a:solidFill>
                            <a:srgbClr val="0000FF"/>
                          </a:solidFill>
                          <a:effectLst/>
                          <a:latin typeface="Tahoma" pitchFamily="34" charset="0"/>
                          <a:ea typeface="Tahoma" pitchFamily="34" charset="0"/>
                          <a:cs typeface="Tahoma" pitchFamily="34" charset="0"/>
                        </a:rPr>
                        <a:t>Giới</a:t>
                      </a:r>
                      <a:endParaRPr lang="en-GB" sz="2000" b="1" i="0" dirty="0">
                        <a:solidFill>
                          <a:srgbClr val="0000FF"/>
                        </a:solidFill>
                        <a:effectLst/>
                        <a:latin typeface="Tahoma" pitchFamily="34" charset="0"/>
                        <a:ea typeface="Tahoma" pitchFamily="34" charset="0"/>
                        <a:cs typeface="Tahoma" pitchFamily="34" charset="0"/>
                      </a:endParaRPr>
                    </a:p>
                    <a:p>
                      <a:pPr marL="342900" lvl="0" indent="-342900">
                        <a:spcBef>
                          <a:spcPts val="900"/>
                        </a:spcBef>
                        <a:spcAft>
                          <a:spcPts val="0"/>
                        </a:spcAft>
                        <a:buFont typeface="Symbol"/>
                        <a:buAutoNum type="arabicPeriod"/>
                      </a:pPr>
                      <a:r>
                        <a:rPr lang="en-GB" sz="2000" b="1" i="0" dirty="0" err="1">
                          <a:solidFill>
                            <a:srgbClr val="0000FF"/>
                          </a:solidFill>
                          <a:effectLst/>
                          <a:latin typeface="Tahoma" pitchFamily="34" charset="0"/>
                          <a:ea typeface="Tahoma" pitchFamily="34" charset="0"/>
                          <a:cs typeface="Tahoma" pitchFamily="34" charset="0"/>
                        </a:rPr>
                        <a:t>Vai</a:t>
                      </a:r>
                      <a:r>
                        <a:rPr lang="en-GB" sz="2000" b="1" i="0" dirty="0">
                          <a:solidFill>
                            <a:srgbClr val="0000FF"/>
                          </a:solidFill>
                          <a:effectLst/>
                          <a:latin typeface="Tahoma" pitchFamily="34" charset="0"/>
                          <a:ea typeface="Tahoma" pitchFamily="34" charset="0"/>
                          <a:cs typeface="Tahoma" pitchFamily="34" charset="0"/>
                        </a:rPr>
                        <a:t> </a:t>
                      </a:r>
                      <a:r>
                        <a:rPr lang="en-GB" sz="2000" b="1" i="0" dirty="0" err="1">
                          <a:solidFill>
                            <a:srgbClr val="0000FF"/>
                          </a:solidFill>
                          <a:effectLst/>
                          <a:latin typeface="Tahoma" pitchFamily="34" charset="0"/>
                          <a:ea typeface="Tahoma" pitchFamily="34" charset="0"/>
                          <a:cs typeface="Tahoma" pitchFamily="34" charset="0"/>
                        </a:rPr>
                        <a:t>trò</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giới</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định</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kiến</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giới</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và</a:t>
                      </a:r>
                      <a:r>
                        <a:rPr lang="en-GB" sz="2000" b="1" i="0" baseline="0" dirty="0">
                          <a:solidFill>
                            <a:srgbClr val="0000FF"/>
                          </a:solidFill>
                          <a:effectLst/>
                          <a:latin typeface="Tahoma" pitchFamily="34" charset="0"/>
                          <a:ea typeface="Tahoma" pitchFamily="34" charset="0"/>
                          <a:cs typeface="Tahoma" pitchFamily="34" charset="0"/>
                        </a:rPr>
                        <a:t> PBĐXVG</a:t>
                      </a:r>
                    </a:p>
                    <a:p>
                      <a:pPr marL="342900" lvl="0" indent="-342900">
                        <a:spcBef>
                          <a:spcPts val="900"/>
                        </a:spcBef>
                        <a:spcAft>
                          <a:spcPts val="0"/>
                        </a:spcAft>
                        <a:buFont typeface="Symbol"/>
                        <a:buAutoNum type="arabicPeriod"/>
                      </a:pPr>
                      <a:r>
                        <a:rPr lang="en-GB" sz="2000" b="1" i="0" baseline="0" dirty="0" err="1">
                          <a:solidFill>
                            <a:srgbClr val="0000FF"/>
                          </a:solidFill>
                          <a:effectLst/>
                          <a:latin typeface="Tahoma" pitchFamily="34" charset="0"/>
                          <a:ea typeface="Tahoma" pitchFamily="34" charset="0"/>
                          <a:cs typeface="Tahoma" pitchFamily="34" charset="0"/>
                        </a:rPr>
                        <a:t>Cân</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bằng</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giới</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công</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bằng</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giới</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và</a:t>
                      </a:r>
                      <a:r>
                        <a:rPr lang="en-GB" sz="2000" b="1" i="0" baseline="0" dirty="0">
                          <a:solidFill>
                            <a:srgbClr val="0000FF"/>
                          </a:solidFill>
                          <a:effectLst/>
                          <a:latin typeface="Tahoma" pitchFamily="34" charset="0"/>
                          <a:ea typeface="Tahoma" pitchFamily="34" charset="0"/>
                          <a:cs typeface="Tahoma" pitchFamily="34" charset="0"/>
                        </a:rPr>
                        <a:t> BĐG</a:t>
                      </a:r>
                    </a:p>
                    <a:p>
                      <a:pPr marL="342900" lvl="0" indent="-342900">
                        <a:spcBef>
                          <a:spcPts val="900"/>
                        </a:spcBef>
                        <a:spcAft>
                          <a:spcPts val="0"/>
                        </a:spcAft>
                        <a:buFont typeface="Symbol"/>
                        <a:buAutoNum type="arabicPeriod"/>
                      </a:pPr>
                      <a:r>
                        <a:rPr lang="en-GB" sz="2000" b="1" i="0" baseline="0" dirty="0" err="1">
                          <a:solidFill>
                            <a:srgbClr val="0000FF"/>
                          </a:solidFill>
                          <a:effectLst/>
                          <a:latin typeface="Tahoma" pitchFamily="34" charset="0"/>
                          <a:ea typeface="Tahoma" pitchFamily="34" charset="0"/>
                          <a:cs typeface="Tahoma" pitchFamily="34" charset="0"/>
                        </a:rPr>
                        <a:t>Nhạy</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cảm</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giới</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trách</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nhiệm</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giới</a:t>
                      </a:r>
                      <a:r>
                        <a:rPr lang="en-GB" sz="2000" b="1" i="0" baseline="0" dirty="0">
                          <a:solidFill>
                            <a:srgbClr val="0000FF"/>
                          </a:solidFill>
                          <a:effectLst/>
                          <a:latin typeface="Tahoma" pitchFamily="34" charset="0"/>
                          <a:ea typeface="Tahoma" pitchFamily="34" charset="0"/>
                          <a:cs typeface="Tahoma" pitchFamily="34" charset="0"/>
                        </a:rPr>
                        <a:t> </a:t>
                      </a:r>
                      <a:r>
                        <a:rPr lang="en-GB" sz="2000" b="1" i="0" baseline="0" dirty="0" err="1">
                          <a:solidFill>
                            <a:srgbClr val="0000FF"/>
                          </a:solidFill>
                          <a:effectLst/>
                          <a:latin typeface="Tahoma" pitchFamily="34" charset="0"/>
                          <a:ea typeface="Tahoma" pitchFamily="34" charset="0"/>
                          <a:cs typeface="Tahoma" pitchFamily="34" charset="0"/>
                        </a:rPr>
                        <a:t>và</a:t>
                      </a:r>
                      <a:r>
                        <a:rPr lang="en-GB" sz="2000" b="1" i="0" baseline="0" dirty="0">
                          <a:solidFill>
                            <a:srgbClr val="0000FF"/>
                          </a:solidFill>
                          <a:effectLst/>
                          <a:latin typeface="Tahoma" pitchFamily="34" charset="0"/>
                          <a:ea typeface="Tahoma" pitchFamily="34" charset="0"/>
                          <a:cs typeface="Tahoma" pitchFamily="34" charset="0"/>
                        </a:rPr>
                        <a:t> LGG</a:t>
                      </a:r>
                      <a:endParaRPr lang="en-GB" sz="2000" b="1" i="0" dirty="0">
                        <a:solidFill>
                          <a:srgbClr val="0000FF"/>
                        </a:solidFill>
                        <a:effectLst/>
                        <a:latin typeface="Tahoma" pitchFamily="34" charset="0"/>
                        <a:ea typeface="Tahoma" pitchFamily="34" charset="0"/>
                        <a:cs typeface="Tahoma" pitchFamily="34" charset="0"/>
                      </a:endParaRPr>
                    </a:p>
                  </a:txBody>
                  <a:tcPr marL="50933" marR="50933" marT="0" marB="0">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rgbClr val="FFFFFF"/>
                    </a:solidFill>
                  </a:tcPr>
                </a:tc>
                <a:tc>
                  <a:txBody>
                    <a:bodyPr/>
                    <a:lstStyle/>
                    <a:p>
                      <a:pPr marL="342900" lvl="0" indent="-342900">
                        <a:spcBef>
                          <a:spcPts val="900"/>
                        </a:spcBef>
                        <a:spcAft>
                          <a:spcPts val="0"/>
                        </a:spcAft>
                        <a:buFont typeface="Symbol"/>
                        <a:buChar char=""/>
                      </a:pPr>
                      <a:endParaRPr lang="vi-VN" sz="2000" b="0" i="0" dirty="0">
                        <a:solidFill>
                          <a:schemeClr val="tx1"/>
                        </a:solidFill>
                        <a:effectLst/>
                        <a:latin typeface="Tahoma" pitchFamily="34" charset="0"/>
                        <a:ea typeface="Tahoma" pitchFamily="34" charset="0"/>
                        <a:cs typeface="Tahoma" pitchFamily="34" charset="0"/>
                      </a:endParaRPr>
                    </a:p>
                    <a:p>
                      <a:pPr marL="342900" lvl="0" indent="-342900" algn="l" defTabSz="914400" rtl="0" eaLnBrk="1" latinLnBrk="0" hangingPunct="1">
                        <a:spcBef>
                          <a:spcPts val="900"/>
                        </a:spcBef>
                        <a:spcAft>
                          <a:spcPts val="0"/>
                        </a:spcAft>
                        <a:buFont typeface="Symbol"/>
                        <a:buAutoNum type="arabicPeriod"/>
                      </a:pPr>
                      <a:r>
                        <a:rPr lang="en-US" sz="2000" b="1" i="0" kern="1200" baseline="0" dirty="0" err="1">
                          <a:solidFill>
                            <a:srgbClr val="0000FF"/>
                          </a:solidFill>
                          <a:effectLst/>
                          <a:latin typeface="Tahoma" pitchFamily="34" charset="0"/>
                          <a:ea typeface="Tahoma" pitchFamily="34" charset="0"/>
                          <a:cs typeface="Tahoma" pitchFamily="34" charset="0"/>
                        </a:rPr>
                        <a:t>Khái</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niệm</a:t>
                      </a:r>
                      <a:endParaRPr lang="vi-VN" sz="2000" b="1" i="0" kern="1200" baseline="0" dirty="0">
                        <a:solidFill>
                          <a:srgbClr val="0000FF"/>
                        </a:solidFill>
                        <a:effectLst/>
                        <a:latin typeface="Tahoma" pitchFamily="34" charset="0"/>
                        <a:ea typeface="Tahoma" pitchFamily="34" charset="0"/>
                        <a:cs typeface="Tahoma" pitchFamily="34" charset="0"/>
                      </a:endParaRPr>
                    </a:p>
                    <a:p>
                      <a:pPr marL="342900" lvl="0" indent="-342900" algn="l" defTabSz="914400" rtl="0" eaLnBrk="1" latinLnBrk="0" hangingPunct="1">
                        <a:spcBef>
                          <a:spcPts val="900"/>
                        </a:spcBef>
                        <a:spcAft>
                          <a:spcPts val="0"/>
                        </a:spcAft>
                        <a:buFont typeface="Symbol"/>
                        <a:buAutoNum type="arabicPeriod"/>
                      </a:pPr>
                      <a:r>
                        <a:rPr lang="en-US" sz="2000" b="1" i="0" kern="1200" baseline="0" dirty="0" err="1">
                          <a:solidFill>
                            <a:srgbClr val="0000FF"/>
                          </a:solidFill>
                          <a:effectLst/>
                          <a:latin typeface="Tahoma" pitchFamily="34" charset="0"/>
                          <a:ea typeface="Tahoma" pitchFamily="34" charset="0"/>
                          <a:cs typeface="Tahoma" pitchFamily="34" charset="0"/>
                        </a:rPr>
                        <a:t>Các</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hành</a:t>
                      </a:r>
                      <a:r>
                        <a:rPr lang="en-US" sz="2000" b="1" i="0" kern="1200" baseline="0" dirty="0">
                          <a:solidFill>
                            <a:srgbClr val="0000FF"/>
                          </a:solidFill>
                          <a:effectLst/>
                          <a:latin typeface="Tahoma" pitchFamily="34" charset="0"/>
                          <a:ea typeface="Tahoma" pitchFamily="34" charset="0"/>
                          <a:cs typeface="Tahoma" pitchFamily="34" charset="0"/>
                        </a:rPr>
                        <a:t> vi </a:t>
                      </a:r>
                      <a:r>
                        <a:rPr lang="en-US" sz="2000" b="1" i="0" kern="1200" baseline="0" dirty="0" err="1">
                          <a:solidFill>
                            <a:srgbClr val="0000FF"/>
                          </a:solidFill>
                          <a:effectLst/>
                          <a:latin typeface="Tahoma" pitchFamily="34" charset="0"/>
                          <a:ea typeface="Tahoma" pitchFamily="34" charset="0"/>
                          <a:cs typeface="Tahoma" pitchFamily="34" charset="0"/>
                        </a:rPr>
                        <a:t>của</a:t>
                      </a:r>
                      <a:r>
                        <a:rPr lang="en-US" sz="2000" b="1" i="0" kern="1200" baseline="0" dirty="0">
                          <a:solidFill>
                            <a:srgbClr val="0000FF"/>
                          </a:solidFill>
                          <a:effectLst/>
                          <a:latin typeface="Tahoma" pitchFamily="34" charset="0"/>
                          <a:ea typeface="Tahoma" pitchFamily="34" charset="0"/>
                          <a:cs typeface="Tahoma" pitchFamily="34" charset="0"/>
                        </a:rPr>
                        <a:t> BLHĐTCSG </a:t>
                      </a:r>
                      <a:r>
                        <a:rPr lang="en-US" sz="2000" b="1" i="0" kern="1200" baseline="0" dirty="0" err="1">
                          <a:solidFill>
                            <a:srgbClr val="0000FF"/>
                          </a:solidFill>
                          <a:effectLst/>
                          <a:latin typeface="Tahoma" pitchFamily="34" charset="0"/>
                          <a:ea typeface="Tahoma" pitchFamily="34" charset="0"/>
                          <a:cs typeface="Tahoma" pitchFamily="34" charset="0"/>
                        </a:rPr>
                        <a:t>và</a:t>
                      </a:r>
                      <a:r>
                        <a:rPr lang="en-US" sz="2000" b="1" i="0" kern="1200" baseline="0" dirty="0">
                          <a:solidFill>
                            <a:srgbClr val="0000FF"/>
                          </a:solidFill>
                          <a:effectLst/>
                          <a:latin typeface="Tahoma" pitchFamily="34" charset="0"/>
                          <a:ea typeface="Tahoma" pitchFamily="34" charset="0"/>
                          <a:cs typeface="Tahoma" pitchFamily="34" charset="0"/>
                        </a:rPr>
                        <a:t> XHTDTE </a:t>
                      </a:r>
                      <a:r>
                        <a:rPr lang="en-US" sz="2000" b="1" i="0" kern="1200" baseline="0" dirty="0" err="1">
                          <a:solidFill>
                            <a:srgbClr val="0000FF"/>
                          </a:solidFill>
                          <a:effectLst/>
                          <a:latin typeface="Tahoma" pitchFamily="34" charset="0"/>
                          <a:ea typeface="Tahoma" pitchFamily="34" charset="0"/>
                          <a:cs typeface="Tahoma" pitchFamily="34" charset="0"/>
                        </a:rPr>
                        <a:t>trong</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trường</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học</a:t>
                      </a:r>
                      <a:endParaRPr lang="en-US" sz="2000" b="1" i="0" kern="1200" baseline="0" dirty="0">
                        <a:solidFill>
                          <a:srgbClr val="0000FF"/>
                        </a:solidFill>
                        <a:effectLst/>
                        <a:latin typeface="Tahoma" pitchFamily="34" charset="0"/>
                        <a:ea typeface="Tahoma" pitchFamily="34" charset="0"/>
                        <a:cs typeface="Tahoma" pitchFamily="34" charset="0"/>
                      </a:endParaRPr>
                    </a:p>
                    <a:p>
                      <a:pPr marL="342900" lvl="0" indent="-342900" algn="l" defTabSz="914400" rtl="0" eaLnBrk="1" latinLnBrk="0" hangingPunct="1">
                        <a:spcBef>
                          <a:spcPts val="900"/>
                        </a:spcBef>
                        <a:spcAft>
                          <a:spcPts val="0"/>
                        </a:spcAft>
                        <a:buFont typeface="Symbol"/>
                        <a:buAutoNum type="arabicPeriod"/>
                      </a:pPr>
                      <a:r>
                        <a:rPr lang="en-US" sz="2000" b="1" i="0" kern="1200" baseline="0" dirty="0" err="1">
                          <a:solidFill>
                            <a:srgbClr val="0000FF"/>
                          </a:solidFill>
                          <a:effectLst/>
                          <a:latin typeface="Tahoma" pitchFamily="34" charset="0"/>
                          <a:ea typeface="Tahoma" pitchFamily="34" charset="0"/>
                          <a:cs typeface="Tahoma" pitchFamily="34" charset="0"/>
                        </a:rPr>
                        <a:t>Thực</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trạng</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hệ</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quả</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và</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nguyên</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nhân</a:t>
                      </a:r>
                      <a:endParaRPr lang="en-US" sz="2000" b="1" i="0" kern="1200" baseline="0" dirty="0">
                        <a:solidFill>
                          <a:srgbClr val="0000FF"/>
                        </a:solidFill>
                        <a:effectLst/>
                        <a:latin typeface="Tahoma" pitchFamily="34" charset="0"/>
                        <a:ea typeface="Tahoma" pitchFamily="34" charset="0"/>
                        <a:cs typeface="Tahoma" pitchFamily="34" charset="0"/>
                      </a:endParaRPr>
                    </a:p>
                    <a:p>
                      <a:pPr marL="342900" lvl="0" indent="-342900" algn="l" defTabSz="914400" rtl="0" eaLnBrk="1" latinLnBrk="0" hangingPunct="1">
                        <a:spcBef>
                          <a:spcPts val="900"/>
                        </a:spcBef>
                        <a:spcAft>
                          <a:spcPts val="0"/>
                        </a:spcAft>
                        <a:buFont typeface="Symbol"/>
                        <a:buAutoNum type="arabicPeriod"/>
                      </a:pPr>
                      <a:r>
                        <a:rPr lang="en-US" sz="2000" b="1" i="0" kern="1200" baseline="0" dirty="0" err="1">
                          <a:solidFill>
                            <a:srgbClr val="0000FF"/>
                          </a:solidFill>
                          <a:effectLst/>
                          <a:latin typeface="Tahoma" pitchFamily="34" charset="0"/>
                          <a:ea typeface="Tahoma" pitchFamily="34" charset="0"/>
                          <a:cs typeface="Tahoma" pitchFamily="34" charset="0"/>
                        </a:rPr>
                        <a:t>Quy</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trình</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xử</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lý</a:t>
                      </a:r>
                      <a:r>
                        <a:rPr lang="en-US" sz="2000" b="1" i="0" kern="1200" baseline="0" dirty="0">
                          <a:solidFill>
                            <a:srgbClr val="0000FF"/>
                          </a:solidFill>
                          <a:effectLst/>
                          <a:latin typeface="Tahoma" pitchFamily="34" charset="0"/>
                          <a:ea typeface="Tahoma" pitchFamily="34" charset="0"/>
                          <a:cs typeface="Tahoma" pitchFamily="34" charset="0"/>
                        </a:rPr>
                        <a:t> BLG </a:t>
                      </a:r>
                      <a:r>
                        <a:rPr lang="en-US" sz="2000" b="1" i="0" kern="1200" baseline="0" dirty="0" err="1">
                          <a:solidFill>
                            <a:srgbClr val="0000FF"/>
                          </a:solidFill>
                          <a:effectLst/>
                          <a:latin typeface="Tahoma" pitchFamily="34" charset="0"/>
                          <a:ea typeface="Tahoma" pitchFamily="34" charset="0"/>
                          <a:cs typeface="Tahoma" pitchFamily="34" charset="0"/>
                        </a:rPr>
                        <a:t>trong</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trường</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học</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và</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kỹ</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năng</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hỗ</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trợ</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của</a:t>
                      </a:r>
                      <a:r>
                        <a:rPr lang="en-US" sz="2000" b="1" i="0" kern="1200" baseline="0" dirty="0">
                          <a:solidFill>
                            <a:srgbClr val="0000FF"/>
                          </a:solidFill>
                          <a:effectLst/>
                          <a:latin typeface="Tahoma" pitchFamily="34" charset="0"/>
                          <a:ea typeface="Tahoma" pitchFamily="34" charset="0"/>
                          <a:cs typeface="Tahoma" pitchFamily="34" charset="0"/>
                        </a:rPr>
                        <a:t> GVCN</a:t>
                      </a:r>
                      <a:endParaRPr lang="vi-VN" sz="2000" b="1" i="0" kern="1200" baseline="0" dirty="0">
                        <a:solidFill>
                          <a:srgbClr val="0000FF"/>
                        </a:solidFill>
                        <a:effectLst/>
                        <a:latin typeface="Tahoma" pitchFamily="34" charset="0"/>
                        <a:ea typeface="Tahoma" pitchFamily="34" charset="0"/>
                        <a:cs typeface="Tahoma" pitchFamily="34" charset="0"/>
                      </a:endParaRPr>
                    </a:p>
                  </a:txBody>
                  <a:tcPr marL="50933" marR="50933" marT="0" marB="0">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rgbClr val="FFFFFF"/>
                    </a:solidFill>
                  </a:tcPr>
                </a:tc>
                <a:tc>
                  <a:txBody>
                    <a:bodyPr/>
                    <a:lstStyle/>
                    <a:p>
                      <a:pPr marL="342900" lvl="0" indent="-342900">
                        <a:spcBef>
                          <a:spcPts val="900"/>
                        </a:spcBef>
                        <a:spcAft>
                          <a:spcPts val="0"/>
                        </a:spcAft>
                        <a:buFont typeface="Symbol"/>
                        <a:buChar char=""/>
                      </a:pPr>
                      <a:endParaRPr lang="vi-VN" sz="2000" b="0" i="0" dirty="0">
                        <a:solidFill>
                          <a:schemeClr val="tx1"/>
                        </a:solidFill>
                        <a:effectLst/>
                        <a:latin typeface="Tahoma" pitchFamily="34" charset="0"/>
                        <a:ea typeface="Tahoma" pitchFamily="34" charset="0"/>
                        <a:cs typeface="Tahoma" pitchFamily="34" charset="0"/>
                      </a:endParaRPr>
                    </a:p>
                    <a:p>
                      <a:pPr marL="342900" lvl="0" indent="-342900" algn="l" defTabSz="914400" rtl="0" eaLnBrk="1" latinLnBrk="0" hangingPunct="1">
                        <a:spcBef>
                          <a:spcPts val="900"/>
                        </a:spcBef>
                        <a:spcAft>
                          <a:spcPts val="0"/>
                        </a:spcAft>
                        <a:buFont typeface="Symbol"/>
                        <a:buAutoNum type="arabicPeriod"/>
                      </a:pPr>
                      <a:r>
                        <a:rPr lang="en-US" sz="2000" b="1" i="0" kern="1200" baseline="0" dirty="0" err="1">
                          <a:solidFill>
                            <a:srgbClr val="0000FF"/>
                          </a:solidFill>
                          <a:effectLst/>
                          <a:latin typeface="Tahoma" pitchFamily="34" charset="0"/>
                          <a:ea typeface="Tahoma" pitchFamily="34" charset="0"/>
                          <a:cs typeface="Tahoma" pitchFamily="34" charset="0"/>
                        </a:rPr>
                        <a:t>Sự</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cần</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thiết</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phải</a:t>
                      </a:r>
                      <a:r>
                        <a:rPr lang="en-US" sz="2000" b="1" i="0" kern="1200" baseline="0" dirty="0">
                          <a:solidFill>
                            <a:srgbClr val="0000FF"/>
                          </a:solidFill>
                          <a:effectLst/>
                          <a:latin typeface="Tahoma" pitchFamily="34" charset="0"/>
                          <a:ea typeface="Tahoma" pitchFamily="34" charset="0"/>
                          <a:cs typeface="Tahoma" pitchFamily="34" charset="0"/>
                        </a:rPr>
                        <a:t> LGG </a:t>
                      </a:r>
                      <a:r>
                        <a:rPr lang="en-US" sz="2000" b="1" i="0" kern="1200" baseline="0" dirty="0" err="1">
                          <a:solidFill>
                            <a:srgbClr val="0000FF"/>
                          </a:solidFill>
                          <a:effectLst/>
                          <a:latin typeface="Tahoma" pitchFamily="34" charset="0"/>
                          <a:ea typeface="Tahoma" pitchFamily="34" charset="0"/>
                          <a:cs typeface="Tahoma" pitchFamily="34" charset="0"/>
                        </a:rPr>
                        <a:t>trong</a:t>
                      </a:r>
                      <a:r>
                        <a:rPr lang="en-US" sz="2000" b="1" i="0" kern="1200" baseline="0" dirty="0">
                          <a:solidFill>
                            <a:srgbClr val="0000FF"/>
                          </a:solidFill>
                          <a:effectLst/>
                          <a:latin typeface="Tahoma" pitchFamily="34" charset="0"/>
                          <a:ea typeface="Tahoma" pitchFamily="34" charset="0"/>
                          <a:cs typeface="Tahoma" pitchFamily="34" charset="0"/>
                        </a:rPr>
                        <a:t> QLGD </a:t>
                      </a:r>
                      <a:r>
                        <a:rPr lang="en-US" sz="2000" b="1" i="0" kern="1200" baseline="0" dirty="0" err="1">
                          <a:solidFill>
                            <a:srgbClr val="0000FF"/>
                          </a:solidFill>
                          <a:effectLst/>
                          <a:latin typeface="Tahoma" pitchFamily="34" charset="0"/>
                          <a:ea typeface="Tahoma" pitchFamily="34" charset="0"/>
                          <a:cs typeface="Tahoma" pitchFamily="34" charset="0"/>
                        </a:rPr>
                        <a:t>học</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sinh</a:t>
                      </a:r>
                      <a:r>
                        <a:rPr lang="en-US" sz="2000" b="1" i="0" kern="1200" baseline="0" dirty="0">
                          <a:solidFill>
                            <a:srgbClr val="0000FF"/>
                          </a:solidFill>
                          <a:effectLst/>
                          <a:latin typeface="Tahoma" pitchFamily="34" charset="0"/>
                          <a:ea typeface="Tahoma" pitchFamily="34" charset="0"/>
                          <a:cs typeface="Tahoma" pitchFamily="34" charset="0"/>
                        </a:rPr>
                        <a:t> ở CSGD</a:t>
                      </a:r>
                    </a:p>
                    <a:p>
                      <a:pPr marL="342900" lvl="0" indent="-342900" algn="l" defTabSz="914400" rtl="0" eaLnBrk="1" latinLnBrk="0" hangingPunct="1">
                        <a:spcBef>
                          <a:spcPts val="900"/>
                        </a:spcBef>
                        <a:spcAft>
                          <a:spcPts val="0"/>
                        </a:spcAft>
                        <a:buFont typeface="Symbol"/>
                        <a:buAutoNum type="arabicPeriod"/>
                      </a:pPr>
                      <a:r>
                        <a:rPr lang="en-US" sz="2000" b="1" i="0" kern="1200" baseline="0" dirty="0" err="1">
                          <a:solidFill>
                            <a:srgbClr val="0000FF"/>
                          </a:solidFill>
                          <a:effectLst/>
                          <a:latin typeface="Tahoma" pitchFamily="34" charset="0"/>
                          <a:ea typeface="Tahoma" pitchFamily="34" charset="0"/>
                          <a:cs typeface="Tahoma" pitchFamily="34" charset="0"/>
                        </a:rPr>
                        <a:t>Định</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hướng</a:t>
                      </a:r>
                      <a:r>
                        <a:rPr lang="en-US" sz="2000" b="1" i="0" kern="1200" baseline="0" dirty="0">
                          <a:solidFill>
                            <a:srgbClr val="0000FF"/>
                          </a:solidFill>
                          <a:effectLst/>
                          <a:latin typeface="Tahoma" pitchFamily="34" charset="0"/>
                          <a:ea typeface="Tahoma" pitchFamily="34" charset="0"/>
                          <a:cs typeface="Tahoma" pitchFamily="34" charset="0"/>
                        </a:rPr>
                        <a:t> LGG </a:t>
                      </a:r>
                      <a:r>
                        <a:rPr lang="en-US" sz="2000" b="1" i="0" kern="1200" baseline="0" dirty="0" err="1">
                          <a:solidFill>
                            <a:srgbClr val="0000FF"/>
                          </a:solidFill>
                          <a:effectLst/>
                          <a:latin typeface="Tahoma" pitchFamily="34" charset="0"/>
                          <a:ea typeface="Tahoma" pitchFamily="34" charset="0"/>
                          <a:cs typeface="Tahoma" pitchFamily="34" charset="0"/>
                        </a:rPr>
                        <a:t>trong</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quản</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lý</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giáo</a:t>
                      </a:r>
                      <a:r>
                        <a:rPr lang="en-US" sz="2000" b="1" i="0" kern="1200" baseline="0" dirty="0">
                          <a:solidFill>
                            <a:srgbClr val="0000FF"/>
                          </a:solidFill>
                          <a:effectLst/>
                          <a:latin typeface="Tahoma" pitchFamily="34" charset="0"/>
                          <a:ea typeface="Tahoma" pitchFamily="34" charset="0"/>
                          <a:cs typeface="Tahoma" pitchFamily="34" charset="0"/>
                        </a:rPr>
                        <a:t> </a:t>
                      </a:r>
                      <a:r>
                        <a:rPr lang="en-US" sz="2000" b="1" i="0" kern="1200" baseline="0" dirty="0" err="1">
                          <a:solidFill>
                            <a:srgbClr val="0000FF"/>
                          </a:solidFill>
                          <a:effectLst/>
                          <a:latin typeface="Tahoma" pitchFamily="34" charset="0"/>
                          <a:ea typeface="Tahoma" pitchFamily="34" charset="0"/>
                          <a:cs typeface="Tahoma" pitchFamily="34" charset="0"/>
                        </a:rPr>
                        <a:t>dục</a:t>
                      </a:r>
                      <a:r>
                        <a:rPr lang="en-US" sz="2000" b="1" i="0" kern="1200" baseline="0" dirty="0">
                          <a:solidFill>
                            <a:srgbClr val="0000FF"/>
                          </a:solidFill>
                          <a:effectLst/>
                          <a:latin typeface="Tahoma" pitchFamily="34" charset="0"/>
                          <a:ea typeface="Tahoma" pitchFamily="34" charset="0"/>
                          <a:cs typeface="Tahoma" pitchFamily="34" charset="0"/>
                        </a:rPr>
                        <a:t> HS ở CSGD</a:t>
                      </a:r>
                    </a:p>
                    <a:p>
                      <a:pPr marL="0" lvl="0" indent="0" algn="l" defTabSz="914400" rtl="0" eaLnBrk="1" latinLnBrk="0" hangingPunct="1">
                        <a:spcBef>
                          <a:spcPts val="900"/>
                        </a:spcBef>
                        <a:spcAft>
                          <a:spcPts val="0"/>
                        </a:spcAft>
                        <a:buFont typeface="Symbol"/>
                        <a:buNone/>
                      </a:pPr>
                      <a:endParaRPr lang="vi-VN" sz="2000" b="1" i="0" kern="1200" baseline="0" dirty="0">
                        <a:solidFill>
                          <a:srgbClr val="0000FF"/>
                        </a:solidFill>
                        <a:effectLst/>
                        <a:latin typeface="Tahoma" pitchFamily="34" charset="0"/>
                        <a:ea typeface="Tahoma" pitchFamily="34" charset="0"/>
                        <a:cs typeface="Tahoma" pitchFamily="34" charset="0"/>
                      </a:endParaRPr>
                    </a:p>
                  </a:txBody>
                  <a:tcPr marL="50933" marR="50933" marT="0" marB="0">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pic>
        <p:nvPicPr>
          <p:cNvPr id="6" name="Picture 5"/>
          <p:cNvPicPr>
            <a:picLocks noChangeAspect="1"/>
          </p:cNvPicPr>
          <p:nvPr/>
        </p:nvPicPr>
        <p:blipFill>
          <a:blip r:embed="rId3" cstate="print"/>
          <a:stretch>
            <a:fillRect/>
          </a:stretch>
        </p:blipFill>
        <p:spPr>
          <a:xfrm>
            <a:off x="82666" y="0"/>
            <a:ext cx="892164" cy="789850"/>
          </a:xfrm>
          <a:prstGeom prst="rect">
            <a:avLst/>
          </a:prstGeom>
          <a:solidFill>
            <a:srgbClr val="FFFF00"/>
          </a:solidFill>
        </p:spPr>
      </p:pic>
    </p:spTree>
    <p:extLst>
      <p:ext uri="{BB962C8B-B14F-4D97-AF65-F5344CB8AC3E}">
        <p14:creationId xmlns:p14="http://schemas.microsoft.com/office/powerpoint/2010/main" val="76674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Linh tinh-1\Phim-Anh ve gioi\Anh dinh kien gioi\Phân-biệt-đối-xử-với-việc-làm-thêm-giờ-over-ti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descr="Description: http://t1.gstatic.com/images?q=tbn:ANd9GcRxkuSxqrqQHNfgE_xhFtM4w-v8S-GK5Pa1tAtl_AgC9U-5qQ8PSA">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38400"/>
            <a:ext cx="4267200" cy="3276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630" name="Content Placeholder 3"/>
          <p:cNvSpPr>
            <a:spLocks noGrp="1"/>
          </p:cNvSpPr>
          <p:nvPr>
            <p:ph sz="half" idx="4294967295"/>
          </p:nvPr>
        </p:nvSpPr>
        <p:spPr>
          <a:xfrm>
            <a:off x="228600" y="228600"/>
            <a:ext cx="8763000" cy="1981200"/>
          </a:xfrm>
        </p:spPr>
        <p:txBody>
          <a:bodyPr/>
          <a:lstStyle/>
          <a:p>
            <a:pPr marL="457200" indent="-457200">
              <a:buClr>
                <a:srgbClr val="FF0000"/>
              </a:buClr>
              <a:buFont typeface="Wingdings 2" pitchFamily="18" charset="2"/>
              <a:buChar char="E"/>
            </a:pPr>
            <a:r>
              <a:rPr lang="en-US" sz="2600" b="1" dirty="0" err="1">
                <a:solidFill>
                  <a:srgbClr val="006600"/>
                </a:solidFill>
                <a:latin typeface="Arial" pitchFamily="34" charset="0"/>
                <a:cs typeface="Arial" pitchFamily="34" charset="0"/>
              </a:rPr>
              <a:t>Định</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kiến</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giới</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mang</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tính</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tuyệt</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đối</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hóa</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khuôn</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mẫu</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chuẩn</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mực</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cứng</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nhắc</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về</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tính</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cách</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giá</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trị</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khả</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năng</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của</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nam</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và</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nữ</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mà</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không</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dựa</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trên</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sự</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phân</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tích</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năng</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lực</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cụ</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thể</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của</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mỗi</a:t>
            </a:r>
            <a:r>
              <a:rPr lang="en-US" sz="2600" b="1" dirty="0">
                <a:solidFill>
                  <a:srgbClr val="006600"/>
                </a:solidFill>
                <a:latin typeface="Arial" pitchFamily="34" charset="0"/>
                <a:cs typeface="Arial" pitchFamily="34" charset="0"/>
              </a:rPr>
              <a:t> con </a:t>
            </a:r>
            <a:r>
              <a:rPr lang="en-US" sz="2600" b="1" dirty="0" err="1">
                <a:solidFill>
                  <a:srgbClr val="006600"/>
                </a:solidFill>
                <a:latin typeface="Arial" pitchFamily="34" charset="0"/>
                <a:cs typeface="Arial" pitchFamily="34" charset="0"/>
              </a:rPr>
              <a:t>người</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cụ</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thể</a:t>
            </a:r>
            <a:endParaRPr lang="en-US" sz="2600" b="1" dirty="0">
              <a:solidFill>
                <a:srgbClr val="006600"/>
              </a:solidFill>
              <a:latin typeface="Arial" pitchFamily="34" charset="0"/>
              <a:cs typeface="Arial" pitchFamily="34" charset="0"/>
            </a:endParaRPr>
          </a:p>
          <a:p>
            <a:pPr marL="457200" indent="-457200">
              <a:buClr>
                <a:srgbClr val="FF0000"/>
              </a:buClr>
              <a:buFont typeface="Arial" pitchFamily="34" charset="0"/>
              <a:buNone/>
            </a:pPr>
            <a:endParaRPr lang="en-US" sz="2600" b="1" dirty="0">
              <a:solidFill>
                <a:srgbClr val="006600"/>
              </a:solidFill>
              <a:latin typeface="Arial" pitchFamily="34" charset="0"/>
              <a:cs typeface="Arial" pitchFamily="34" charset="0"/>
            </a:endParaRPr>
          </a:p>
          <a:p>
            <a:pPr marL="457200" indent="-457200">
              <a:buFont typeface="Arial" pitchFamily="34" charset="0"/>
              <a:buNone/>
            </a:pPr>
            <a:endParaRPr lang="en-US" sz="3600" b="1" dirty="0"/>
          </a:p>
        </p:txBody>
      </p:sp>
      <p:sp>
        <p:nvSpPr>
          <p:cNvPr id="7" name="Content Placeholder 3"/>
          <p:cNvSpPr>
            <a:spLocks noGrp="1"/>
          </p:cNvSpPr>
          <p:nvPr>
            <p:ph sz="half" idx="4294967295"/>
          </p:nvPr>
        </p:nvSpPr>
        <p:spPr>
          <a:xfrm>
            <a:off x="190500" y="5791200"/>
            <a:ext cx="8763000" cy="762000"/>
          </a:xfrm>
        </p:spPr>
        <p:txBody>
          <a:bodyPr/>
          <a:lstStyle/>
          <a:p>
            <a:pPr marL="457200" indent="-457200">
              <a:buClr>
                <a:srgbClr val="FF0000"/>
              </a:buClr>
              <a:buFont typeface="Wingdings 2" pitchFamily="18" charset="2"/>
              <a:buChar char="E"/>
            </a:pPr>
            <a:r>
              <a:rPr lang="en-US" sz="2600" b="1" dirty="0" err="1">
                <a:solidFill>
                  <a:srgbClr val="006600"/>
                </a:solidFill>
                <a:latin typeface="Arial" pitchFamily="34" charset="0"/>
                <a:cs typeface="Arial" pitchFamily="34" charset="0"/>
              </a:rPr>
              <a:t>Định</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kiến</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giới</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dẫn</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đến</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sự</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phân</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biệt</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đối</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xử</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về</a:t>
            </a:r>
            <a:r>
              <a:rPr lang="en-US" sz="2600" b="1" dirty="0">
                <a:solidFill>
                  <a:srgbClr val="006600"/>
                </a:solidFill>
                <a:latin typeface="Arial" pitchFamily="34" charset="0"/>
                <a:cs typeface="Arial" pitchFamily="34" charset="0"/>
              </a:rPr>
              <a:t> </a:t>
            </a:r>
            <a:r>
              <a:rPr lang="en-US" sz="2600" b="1" dirty="0" err="1">
                <a:solidFill>
                  <a:srgbClr val="006600"/>
                </a:solidFill>
                <a:latin typeface="Arial" pitchFamily="34" charset="0"/>
                <a:cs typeface="Arial" pitchFamily="34" charset="0"/>
              </a:rPr>
              <a:t>giới</a:t>
            </a:r>
            <a:endParaRPr lang="en-US" sz="2600" b="1" dirty="0">
              <a:solidFill>
                <a:srgbClr val="006600"/>
              </a:solidFill>
              <a:latin typeface="Arial" pitchFamily="34" charset="0"/>
              <a:cs typeface="Arial" pitchFamily="34" charset="0"/>
            </a:endParaRPr>
          </a:p>
          <a:p>
            <a:pPr marL="457200" indent="-457200">
              <a:buFont typeface="Arial" pitchFamily="34" charset="0"/>
              <a:buNone/>
            </a:pP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animEffect transition="in" filter="fade">
                                      <p:cBhvr>
                                        <p:cTn id="10" dur="1000"/>
                                        <p:tgtEl>
                                          <p:spTgt spid="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arn(inVertical)">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p:txBody>
          <a:bodyPr/>
          <a:lstStyle/>
          <a:p>
            <a:pPr>
              <a:defRPr/>
            </a:pPr>
            <a:fld id="{A17A5A24-58FB-4E15-AB97-F9CE2BF3EB3B}" type="slidenum">
              <a:rPr lang="en-US">
                <a:latin typeface="Arial" pitchFamily="34" charset="0"/>
              </a:rPr>
              <a:pPr>
                <a:defRPr/>
              </a:pPr>
              <a:t>41</a:t>
            </a:fld>
            <a:endParaRPr lang="en-US">
              <a:latin typeface="Arial" pitchFamily="34" charset="0"/>
            </a:endParaRPr>
          </a:p>
        </p:txBody>
      </p:sp>
      <p:sp>
        <p:nvSpPr>
          <p:cNvPr id="17411" name="Date Placeholder 3"/>
          <p:cNvSpPr txBox="1">
            <a:spLocks noGrp="1"/>
          </p:cNvSpPr>
          <p:nvPr/>
        </p:nvSpPr>
        <p:spPr bwMode="auto">
          <a:xfrm>
            <a:off x="3048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vi-VN" sz="1200">
              <a:solidFill>
                <a:srgbClr val="898989"/>
              </a:solidFill>
              <a:latin typeface="Tahoma" pitchFamily="34" charset="0"/>
            </a:endParaRPr>
          </a:p>
        </p:txBody>
      </p:sp>
      <p:sp>
        <p:nvSpPr>
          <p:cNvPr id="17412"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vi-VN" sz="1200">
              <a:solidFill>
                <a:srgbClr val="898989"/>
              </a:solidFill>
              <a:latin typeface="Tahoma" pitchFamily="34" charset="0"/>
            </a:endParaRPr>
          </a:p>
        </p:txBody>
      </p:sp>
      <p:sp>
        <p:nvSpPr>
          <p:cNvPr id="2" name="AutoShape 3"/>
          <p:cNvSpPr>
            <a:spLocks noChangeArrowheads="1"/>
          </p:cNvSpPr>
          <p:nvPr/>
        </p:nvSpPr>
        <p:spPr bwMode="auto">
          <a:xfrm>
            <a:off x="0" y="2743200"/>
            <a:ext cx="9144000" cy="3657600"/>
          </a:xfrm>
          <a:prstGeom prst="ribbon">
            <a:avLst>
              <a:gd name="adj1" fmla="val 6671"/>
              <a:gd name="adj2" fmla="val 64926"/>
            </a:avLst>
          </a:prstGeom>
          <a:solidFill>
            <a:srgbClr val="FFC000"/>
          </a:solidFill>
          <a:ln w="9525">
            <a:solidFill>
              <a:schemeClr val="tx1"/>
            </a:solidFill>
            <a:round/>
            <a:headEnd/>
            <a:tailEnd/>
          </a:ln>
          <a:effectLst/>
        </p:spPr>
        <p:txBody>
          <a:bodyPr wrap="none" anchor="ctr"/>
          <a:lstStyle/>
          <a:p>
            <a:pPr algn="ctr">
              <a:lnSpc>
                <a:spcPct val="90000"/>
              </a:lnSpc>
              <a:spcBef>
                <a:spcPts val="1200"/>
              </a:spcBef>
              <a:defRPr/>
            </a:pPr>
            <a:r>
              <a:rPr lang="en-US" sz="3600" dirty="0">
                <a:solidFill>
                  <a:srgbClr val="0000FF"/>
                </a:solidFill>
                <a:effectLst>
                  <a:outerShdw blurRad="38100" dist="38100" dir="2700000" algn="tl">
                    <a:srgbClr val="000000"/>
                  </a:outerShdw>
                </a:effectLst>
                <a:latin typeface="Tahoma" pitchFamily="34" charset="0"/>
                <a:cs typeface="+mn-cs"/>
              </a:rPr>
              <a:t>BẤT BÌNH ĐẲNG GIỚI</a:t>
            </a:r>
          </a:p>
          <a:p>
            <a:pPr algn="ctr">
              <a:lnSpc>
                <a:spcPct val="90000"/>
              </a:lnSpc>
              <a:spcBef>
                <a:spcPts val="1200"/>
              </a:spcBef>
              <a:defRPr/>
            </a:pPr>
            <a:r>
              <a:rPr lang="en-US" sz="3600" dirty="0">
                <a:solidFill>
                  <a:srgbClr val="0000FF"/>
                </a:solidFill>
                <a:effectLst>
                  <a:outerShdw blurRad="38100" dist="38100" dir="2700000" algn="tl">
                    <a:srgbClr val="000000"/>
                  </a:outerShdw>
                </a:effectLst>
                <a:latin typeface="Tahoma" pitchFamily="34" charset="0"/>
                <a:cs typeface="+mn-cs"/>
              </a:rPr>
              <a:t>VÀ BẠO LỰC GIỚI</a:t>
            </a:r>
          </a:p>
          <a:p>
            <a:pPr algn="ctr">
              <a:lnSpc>
                <a:spcPct val="90000"/>
              </a:lnSpc>
              <a:spcBef>
                <a:spcPts val="1200"/>
              </a:spcBef>
              <a:defRPr/>
            </a:pPr>
            <a:r>
              <a:rPr lang="en-US" sz="3600" dirty="0">
                <a:solidFill>
                  <a:srgbClr val="0000FF"/>
                </a:solidFill>
                <a:effectLst>
                  <a:outerShdw blurRad="38100" dist="38100" dir="2700000" algn="tl">
                    <a:srgbClr val="000000"/>
                  </a:outerShdw>
                </a:effectLst>
                <a:latin typeface="Tahoma" pitchFamily="34" charset="0"/>
                <a:cs typeface="+mn-cs"/>
              </a:rPr>
              <a:t>DIỄN RA Ở MỌI LĨNH VỰC</a:t>
            </a:r>
          </a:p>
          <a:p>
            <a:pPr algn="ctr">
              <a:lnSpc>
                <a:spcPct val="90000"/>
              </a:lnSpc>
              <a:spcBef>
                <a:spcPts val="1200"/>
              </a:spcBef>
              <a:defRPr/>
            </a:pPr>
            <a:r>
              <a:rPr lang="en-US" sz="3600" dirty="0">
                <a:solidFill>
                  <a:srgbClr val="0000FF"/>
                </a:solidFill>
                <a:effectLst>
                  <a:outerShdw blurRad="38100" dist="38100" dir="2700000" algn="tl">
                    <a:srgbClr val="000000"/>
                  </a:outerShdw>
                </a:effectLst>
                <a:latin typeface="Tahoma" pitchFamily="34" charset="0"/>
                <a:cs typeface="+mn-cs"/>
              </a:rPr>
              <a:t>CỦA ĐỜI SỐNG XH VÀ GĐ</a:t>
            </a:r>
          </a:p>
        </p:txBody>
      </p:sp>
      <p:grpSp>
        <p:nvGrpSpPr>
          <p:cNvPr id="6" name="Group 18"/>
          <p:cNvGrpSpPr>
            <a:grpSpLocks/>
          </p:cNvGrpSpPr>
          <p:nvPr/>
        </p:nvGrpSpPr>
        <p:grpSpPr bwMode="auto">
          <a:xfrm>
            <a:off x="304800" y="373434"/>
            <a:ext cx="8610599" cy="1754106"/>
            <a:chOff x="2208" y="1296"/>
            <a:chExt cx="1363" cy="1525"/>
          </a:xfrm>
        </p:grpSpPr>
        <p:sp>
          <p:nvSpPr>
            <p:cNvPr id="7" name="AutoShape 19"/>
            <p:cNvSpPr>
              <a:spLocks noChangeArrowheads="1"/>
            </p:cNvSpPr>
            <p:nvPr/>
          </p:nvSpPr>
          <p:spPr bwMode="gray">
            <a:xfrm>
              <a:off x="2208" y="1490"/>
              <a:ext cx="1363" cy="1331"/>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en-US">
                <a:latin typeface="Calibri" pitchFamily="34" charset="0"/>
              </a:endParaRPr>
            </a:p>
          </p:txBody>
        </p:sp>
        <p:sp>
          <p:nvSpPr>
            <p:cNvPr id="8" name="AutoShape 20"/>
            <p:cNvSpPr>
              <a:spLocks noChangeArrowheads="1"/>
            </p:cNvSpPr>
            <p:nvPr/>
          </p:nvSpPr>
          <p:spPr bwMode="gray">
            <a:xfrm>
              <a:off x="2229" y="1539"/>
              <a:ext cx="1322" cy="1282"/>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en-US">
                <a:latin typeface="Calibri" pitchFamily="34" charset="0"/>
              </a:endParaRPr>
            </a:p>
          </p:txBody>
        </p:sp>
        <p:sp>
          <p:nvSpPr>
            <p:cNvPr id="9" name="AutoShape 22"/>
            <p:cNvSpPr>
              <a:spLocks noChangeArrowheads="1"/>
            </p:cNvSpPr>
            <p:nvPr/>
          </p:nvSpPr>
          <p:spPr bwMode="gray">
            <a:xfrm>
              <a:off x="2256" y="1486"/>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ltLang="en-US">
                <a:latin typeface="Calibri" pitchFamily="34" charset="0"/>
              </a:endParaRPr>
            </a:p>
          </p:txBody>
        </p:sp>
        <p:sp>
          <p:nvSpPr>
            <p:cNvPr id="10" name="Oval 23"/>
            <p:cNvSpPr>
              <a:spLocks noChangeArrowheads="1"/>
            </p:cNvSpPr>
            <p:nvPr/>
          </p:nvSpPr>
          <p:spPr bwMode="gray">
            <a:xfrm>
              <a:off x="2677" y="1296"/>
              <a:ext cx="405" cy="40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latin typeface="Calibri" pitchFamily="34" charset="0"/>
              </a:endParaRPr>
            </a:p>
          </p:txBody>
        </p:sp>
        <p:sp>
          <p:nvSpPr>
            <p:cNvPr id="11"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latin typeface="Calibri" pitchFamily="34" charset="0"/>
              </a:endParaRPr>
            </a:p>
          </p:txBody>
        </p:sp>
        <p:sp>
          <p:nvSpPr>
            <p:cNvPr id="12"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latin typeface="Calibri" pitchFamily="34" charset="0"/>
              </a:endParaRPr>
            </a:p>
          </p:txBody>
        </p:sp>
        <p:sp>
          <p:nvSpPr>
            <p:cNvPr id="13"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latin typeface="Calibri" pitchFamily="34" charset="0"/>
              </a:endParaRPr>
            </a:p>
          </p:txBody>
        </p:sp>
        <p:sp>
          <p:nvSpPr>
            <p:cNvPr id="14" name="Oval 27"/>
            <p:cNvSpPr>
              <a:spLocks noChangeArrowheads="1"/>
            </p:cNvSpPr>
            <p:nvPr/>
          </p:nvSpPr>
          <p:spPr bwMode="gray">
            <a:xfrm>
              <a:off x="2712" y="1359"/>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latin typeface="Calibri" pitchFamily="34" charset="0"/>
              </a:endParaRPr>
            </a:p>
          </p:txBody>
        </p:sp>
        <p:sp>
          <p:nvSpPr>
            <p:cNvPr id="15" name="Text Box 29"/>
            <p:cNvSpPr txBox="1">
              <a:spLocks noChangeArrowheads="1"/>
            </p:cNvSpPr>
            <p:nvPr/>
          </p:nvSpPr>
          <p:spPr bwMode="gray">
            <a:xfrm>
              <a:off x="2253" y="1814"/>
              <a:ext cx="1296"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73038" indent="-173038"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3200" b="1" dirty="0">
                  <a:solidFill>
                    <a:srgbClr val="0000FF"/>
                  </a:solidFill>
                  <a:latin typeface="Verdana" pitchFamily="34" charset="0"/>
                </a:rPr>
                <a:t>HỆ QUẢ CỦA ĐỊNH KIẾN GIỚI VÀ PHÂN BIỆT ĐỐI XỬ VỀ GIỚI</a:t>
              </a:r>
            </a:p>
          </p:txBody>
        </p:sp>
      </p:grpSp>
    </p:spTree>
    <p:extLst>
      <p:ext uri="{BB962C8B-B14F-4D97-AF65-F5344CB8AC3E}">
        <p14:creationId xmlns:p14="http://schemas.microsoft.com/office/powerpoint/2010/main" val="807998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1"/>
          <p:cNvSpPr>
            <a:spLocks noChangeArrowheads="1"/>
          </p:cNvSpPr>
          <p:nvPr/>
        </p:nvSpPr>
        <p:spPr bwMode="auto">
          <a:xfrm>
            <a:off x="236538" y="115888"/>
            <a:ext cx="8602662" cy="569912"/>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200" b="1" dirty="0">
                <a:solidFill>
                  <a:srgbClr val="FF0000"/>
                </a:solidFill>
              </a:rPr>
              <a:t>VD: BẤT BÌNH ĐẲNG GIỚI TRONG GIÁO DỤC VÀ ĐÀO TẠO</a:t>
            </a:r>
            <a:endParaRPr lang="en-US" altLang="en-US" sz="2200" b="1" dirty="0"/>
          </a:p>
        </p:txBody>
      </p:sp>
      <p:graphicFrame>
        <p:nvGraphicFramePr>
          <p:cNvPr id="5" name="Object 2"/>
          <p:cNvGraphicFramePr>
            <a:graphicFrameLocks noGrp="1" noChangeAspect="1"/>
          </p:cNvGraphicFramePr>
          <p:nvPr>
            <p:ph sz="quarter" idx="1"/>
          </p:nvPr>
        </p:nvGraphicFramePr>
        <p:xfrm>
          <a:off x="3825875" y="2692400"/>
          <a:ext cx="5368925" cy="3787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1"/>
          <p:cNvGraphicFramePr>
            <a:graphicFrameLocks noGrp="1" noChangeAspect="1"/>
          </p:cNvGraphicFramePr>
          <p:nvPr/>
        </p:nvGraphicFramePr>
        <p:xfrm>
          <a:off x="-542925" y="381000"/>
          <a:ext cx="6043613" cy="3598863"/>
        </p:xfrm>
        <a:graphic>
          <a:graphicData uri="http://schemas.openxmlformats.org/presentationml/2006/ole">
            <mc:AlternateContent xmlns:mc="http://schemas.openxmlformats.org/markup-compatibility/2006">
              <mc:Choice xmlns:v="urn:schemas-microsoft-com:vml" Requires="v">
                <p:oleObj spid="_x0000_s33866" r:id="rId4" imgW="9144793" imgH="4956478" progId="Excel.Sheet.8">
                  <p:embed/>
                </p:oleObj>
              </mc:Choice>
              <mc:Fallback>
                <p:oleObj r:id="rId4" imgW="9144793" imgH="4956478" progId="Excel.Sheet.8">
                  <p:embed/>
                  <p:pic>
                    <p:nvPicPr>
                      <p:cNvPr id="0" name="Picture 5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 y="381000"/>
                        <a:ext cx="6043613" cy="359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4"/>
          <p:cNvSpPr txBox="1">
            <a:spLocks noChangeArrowheads="1"/>
          </p:cNvSpPr>
          <p:nvPr/>
        </p:nvSpPr>
        <p:spPr bwMode="auto">
          <a:xfrm>
            <a:off x="914400" y="648811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i="1"/>
              <a:t>Nguồn: Vụ BĐG, Tổng quan Kết quả triển khai công tác BĐG và vì sự tiến bộ của phụ nữ, 2018</a:t>
            </a:r>
          </a:p>
        </p:txBody>
      </p:sp>
    </p:spTree>
    <p:extLst>
      <p:ext uri="{BB962C8B-B14F-4D97-AF65-F5344CB8AC3E}">
        <p14:creationId xmlns:p14="http://schemas.microsoft.com/office/powerpoint/2010/main" val="285532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3" descr="phu-nu-van-kho-thang-tien-hon-nam-gioi.PNG.jpeg"/>
          <p:cNvPicPr>
            <a:picLocks noGrp="1" noChangeAspect="1"/>
          </p:cNvPicPr>
          <p:nvPr>
            <p:ph idx="1"/>
          </p:nvPr>
        </p:nvPicPr>
        <p:blipFill>
          <a:blip r:embed="rId3">
            <a:extLst>
              <a:ext uri="{28A0092B-C50C-407E-A947-70E740481C1C}">
                <a14:useLocalDpi xmlns:a14="http://schemas.microsoft.com/office/drawing/2010/main" val="0"/>
              </a:ext>
            </a:extLst>
          </a:blip>
          <a:srcRect t="1653" b="1653"/>
          <a:stretch>
            <a:fillRect/>
          </a:stretch>
        </p:blipFill>
        <p:spPr>
          <a:xfrm>
            <a:off x="0" y="762000"/>
            <a:ext cx="8991600" cy="3527425"/>
          </a:xfrm>
        </p:spPr>
      </p:pic>
      <p:sp>
        <p:nvSpPr>
          <p:cNvPr id="22531" name="TextBox 4"/>
          <p:cNvSpPr txBox="1">
            <a:spLocks noChangeArrowheads="1"/>
          </p:cNvSpPr>
          <p:nvPr/>
        </p:nvSpPr>
        <p:spPr bwMode="auto">
          <a:xfrm>
            <a:off x="6096000" y="6581775"/>
            <a:ext cx="292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200" b="1" i="1"/>
              <a:t>Nguồn: Báo cáo ILO 2015</a:t>
            </a:r>
          </a:p>
        </p:txBody>
      </p:sp>
      <p:sp>
        <p:nvSpPr>
          <p:cNvPr id="22532" name="AutoShape 21"/>
          <p:cNvSpPr>
            <a:spLocks noChangeArrowheads="1"/>
          </p:cNvSpPr>
          <p:nvPr/>
        </p:nvSpPr>
        <p:spPr bwMode="auto">
          <a:xfrm>
            <a:off x="254000" y="115888"/>
            <a:ext cx="8509000" cy="493712"/>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200" b="1" dirty="0">
                <a:solidFill>
                  <a:srgbClr val="FF0000"/>
                </a:solidFill>
              </a:rPr>
              <a:t> VD: BẤT BÌNH ĐẲNG GIỚI TRONG LAO ĐỘNG VÀ VIỆC LÀM</a:t>
            </a:r>
            <a:endParaRPr lang="en-US" altLang="en-US" sz="2200" b="1" dirty="0"/>
          </a:p>
        </p:txBody>
      </p:sp>
      <p:pic>
        <p:nvPicPr>
          <p:cNvPr id="22533" name="Content Placeholder 3" descr="phu-nu-van-kho-thang-tien-hon-nam-gioi.PNG"/>
          <p:cNvPicPr>
            <a:picLocks noChangeAspect="1"/>
          </p:cNvPicPr>
          <p:nvPr/>
        </p:nvPicPr>
        <p:blipFill>
          <a:blip r:embed="rId4">
            <a:extLst>
              <a:ext uri="{28A0092B-C50C-407E-A947-70E740481C1C}">
                <a14:useLocalDpi xmlns:a14="http://schemas.microsoft.com/office/drawing/2010/main" val="0"/>
              </a:ext>
            </a:extLst>
          </a:blip>
          <a:srcRect l="12228" r="12228"/>
          <a:stretch>
            <a:fillRect/>
          </a:stretch>
        </p:blipFill>
        <p:spPr bwMode="auto">
          <a:xfrm>
            <a:off x="3606800" y="3962400"/>
            <a:ext cx="55372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4" name="Object 2"/>
          <p:cNvGraphicFramePr>
            <a:graphicFrameLocks noGrp="1"/>
          </p:cNvGraphicFramePr>
          <p:nvPr/>
        </p:nvGraphicFramePr>
        <p:xfrm>
          <a:off x="0" y="4343400"/>
          <a:ext cx="3429000" cy="2514600"/>
        </p:xfrm>
        <a:graphic>
          <a:graphicData uri="http://schemas.openxmlformats.org/presentationml/2006/ole">
            <mc:AlternateContent xmlns:mc="http://schemas.openxmlformats.org/markup-compatibility/2006">
              <mc:Choice xmlns:v="urn:schemas-microsoft-com:vml" Requires="v">
                <p:oleObj spid="_x0000_s34890" r:id="rId5" imgW="8327858" imgH="4627265" progId="Excel.Sheet.8">
                  <p:embed/>
                </p:oleObj>
              </mc:Choice>
              <mc:Fallback>
                <p:oleObj r:id="rId5" imgW="8327858" imgH="4627265" progId="Excel.Sheet.8">
                  <p:embed/>
                  <p:pic>
                    <p:nvPicPr>
                      <p:cNvPr id="0" name="Picture 57"/>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43400"/>
                        <a:ext cx="34290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6395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Effect transition="in" filter="fade">
                                      <p:cBhvr>
                                        <p:cTn id="9" dur="500"/>
                                        <p:tgtEl>
                                          <p:spTgt spid="2253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2533"/>
                                        </p:tgtEl>
                                        <p:attrNameLst>
                                          <p:attrName>style.visibility</p:attrName>
                                        </p:attrNameLst>
                                      </p:cBhvr>
                                      <p:to>
                                        <p:strVal val="visible"/>
                                      </p:to>
                                    </p:set>
                                    <p:animEffect transition="in" filter="randombar(horizontal)">
                                      <p:cBhvr>
                                        <p:cTn id="14" dur="500"/>
                                        <p:tgtEl>
                                          <p:spTgt spid="2253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4"/>
                                        </p:tgtEl>
                                        <p:attrNameLst>
                                          <p:attrName>style.visibility</p:attrName>
                                        </p:attrNameLst>
                                      </p:cBhvr>
                                      <p:to>
                                        <p:strVal val="visible"/>
                                      </p:to>
                                    </p:set>
                                    <p:anim calcmode="lin" valueType="num">
                                      <p:cBhvr additive="base">
                                        <p:cTn id="19" dur="500" fill="hold"/>
                                        <p:tgtEl>
                                          <p:spTgt spid="22534"/>
                                        </p:tgtEl>
                                        <p:attrNameLst>
                                          <p:attrName>ppt_x</p:attrName>
                                        </p:attrNameLst>
                                      </p:cBhvr>
                                      <p:tavLst>
                                        <p:tav tm="0">
                                          <p:val>
                                            <p:strVal val="#ppt_x"/>
                                          </p:val>
                                        </p:tav>
                                        <p:tav tm="100000">
                                          <p:val>
                                            <p:strVal val="#ppt_x"/>
                                          </p:val>
                                        </p:tav>
                                      </p:tavLst>
                                    </p:anim>
                                    <p:anim calcmode="lin" valueType="num">
                                      <p:cBhvr additive="base">
                                        <p:cTn id="20" dur="500" fill="hold"/>
                                        <p:tgtEl>
                                          <p:spTgt spid="2253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531"/>
                                        </p:tgtEl>
                                        <p:attrNameLst>
                                          <p:attrName>style.visibility</p:attrName>
                                        </p:attrNameLst>
                                      </p:cBhvr>
                                      <p:to>
                                        <p:strVal val="visible"/>
                                      </p:to>
                                    </p:set>
                                    <p:anim calcmode="lin" valueType="num">
                                      <p:cBhvr additive="base">
                                        <p:cTn id="23" dur="500" fill="hold"/>
                                        <p:tgtEl>
                                          <p:spTgt spid="22531"/>
                                        </p:tgtEl>
                                        <p:attrNameLst>
                                          <p:attrName>ppt_x</p:attrName>
                                        </p:attrNameLst>
                                      </p:cBhvr>
                                      <p:tavLst>
                                        <p:tav tm="0">
                                          <p:val>
                                            <p:strVal val="#ppt_x"/>
                                          </p:val>
                                        </p:tav>
                                        <p:tav tm="100000">
                                          <p:val>
                                            <p:strVal val="#ppt_x"/>
                                          </p:val>
                                        </p:tav>
                                      </p:tavLst>
                                    </p:anim>
                                    <p:anim calcmode="lin" valueType="num">
                                      <p:cBhvr additive="base">
                                        <p:cTn id="24"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0" y="0"/>
            <a:ext cx="9144000" cy="0"/>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wrap="none" anchor="ctr">
            <a:spAutoFit/>
          </a:bodyPr>
          <a:lstStyle/>
          <a:p>
            <a:pPr>
              <a:defRPr/>
            </a:pPr>
            <a:endParaRPr lang="en-US"/>
          </a:p>
        </p:txBody>
      </p:sp>
      <p:pic>
        <p:nvPicPr>
          <p:cNvPr id="23555" name="Picture 9" descr="Kết quả hình ảnh cho Ảnh hoạt hình phụ nữ mang bầ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p:cNvSpPr>
            <a:spLocks noGrp="1"/>
          </p:cNvSpPr>
          <p:nvPr>
            <p:ph type="title"/>
          </p:nvPr>
        </p:nvSpPr>
        <p:spPr>
          <a:xfrm>
            <a:off x="228600" y="152400"/>
            <a:ext cx="8763000" cy="563563"/>
          </a:xfrm>
          <a:solidFill>
            <a:srgbClr val="FFC000"/>
          </a:solidFill>
        </p:spPr>
        <p:txBody>
          <a:bodyPr/>
          <a:lstStyle/>
          <a:p>
            <a:r>
              <a:rPr lang="en-US" sz="3200" b="1" dirty="0"/>
              <a:t>VD: </a:t>
            </a:r>
            <a:r>
              <a:rPr lang="en-US" sz="3200" b="1" dirty="0" err="1"/>
              <a:t>Bất</a:t>
            </a:r>
            <a:r>
              <a:rPr lang="en-US" sz="3200" b="1" dirty="0"/>
              <a:t> </a:t>
            </a:r>
            <a:r>
              <a:rPr lang="en-US" sz="3200" b="1" dirty="0" err="1"/>
              <a:t>bình</a:t>
            </a:r>
            <a:r>
              <a:rPr lang="en-US" sz="3200" b="1" dirty="0"/>
              <a:t> </a:t>
            </a:r>
            <a:r>
              <a:rPr lang="en-US" sz="3200" b="1" dirty="0" err="1"/>
              <a:t>đẳng</a:t>
            </a:r>
            <a:r>
              <a:rPr lang="en-US" sz="3200" b="1" dirty="0"/>
              <a:t> </a:t>
            </a:r>
            <a:r>
              <a:rPr lang="en-US" sz="3200" b="1" dirty="0" err="1"/>
              <a:t>giới</a:t>
            </a:r>
            <a:r>
              <a:rPr lang="en-US" sz="3200" b="1" dirty="0"/>
              <a:t> </a:t>
            </a:r>
            <a:r>
              <a:rPr lang="en-US" sz="3200" b="1" dirty="0" err="1"/>
              <a:t>trong</a:t>
            </a:r>
            <a:r>
              <a:rPr lang="en-US" sz="3200" b="1" dirty="0"/>
              <a:t> </a:t>
            </a:r>
            <a:r>
              <a:rPr lang="en-US" sz="3200" b="1" dirty="0" err="1"/>
              <a:t>hôn</a:t>
            </a:r>
            <a:r>
              <a:rPr lang="en-US" sz="3200" b="1" dirty="0"/>
              <a:t> </a:t>
            </a:r>
            <a:r>
              <a:rPr lang="en-US" sz="3200" b="1" dirty="0" err="1"/>
              <a:t>nhân</a:t>
            </a:r>
            <a:r>
              <a:rPr lang="en-US" sz="3200" b="1" dirty="0"/>
              <a:t> </a:t>
            </a:r>
            <a:r>
              <a:rPr lang="en-US" sz="3200" b="1" dirty="0" err="1"/>
              <a:t>và</a:t>
            </a:r>
            <a:r>
              <a:rPr lang="en-US" sz="3200" b="1" dirty="0"/>
              <a:t> </a:t>
            </a:r>
            <a:r>
              <a:rPr lang="en-US" sz="3200" b="1" dirty="0" err="1"/>
              <a:t>gia</a:t>
            </a:r>
            <a:r>
              <a:rPr lang="en-US" sz="3200" b="1" dirty="0"/>
              <a:t> </a:t>
            </a:r>
            <a:r>
              <a:rPr lang="en-US" sz="3200" b="1" dirty="0" err="1"/>
              <a:t>đình</a:t>
            </a:r>
            <a:endParaRPr lang="en-US" sz="3200" b="1" dirty="0"/>
          </a:p>
        </p:txBody>
      </p:sp>
      <p:pic>
        <p:nvPicPr>
          <p:cNvPr id="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3248025"/>
            <a:ext cx="38862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12"/>
          <p:cNvPicPr>
            <a:picLocks noChangeAspect="1" noChangeArrowheads="1"/>
          </p:cNvPicPr>
          <p:nvPr/>
        </p:nvPicPr>
        <p:blipFill>
          <a:blip r:embed="rId4"/>
          <a:srcRect/>
          <a:stretch>
            <a:fillRect/>
          </a:stretch>
        </p:blipFill>
        <p:spPr bwMode="auto">
          <a:xfrm>
            <a:off x="228600" y="3667125"/>
            <a:ext cx="3962400" cy="2368550"/>
          </a:xfrm>
          <a:prstGeom prst="rect">
            <a:avLst/>
          </a:prstGeom>
          <a:solidFill>
            <a:schemeClr val="accent3">
              <a:lumMod val="40000"/>
              <a:lumOff val="60000"/>
            </a:schemeClr>
          </a:solidFill>
          <a:ln w="9525">
            <a:noFill/>
            <a:round/>
            <a:headEnd/>
            <a:tailEnd/>
          </a:ln>
        </p:spPr>
      </p:pic>
      <p:sp>
        <p:nvSpPr>
          <p:cNvPr id="15" name="AutoShape 5"/>
          <p:cNvSpPr>
            <a:spLocks noChangeArrowheads="1"/>
          </p:cNvSpPr>
          <p:nvPr/>
        </p:nvSpPr>
        <p:spPr bwMode="auto">
          <a:xfrm rot="1299685">
            <a:off x="4926013" y="1365250"/>
            <a:ext cx="3429000" cy="838200"/>
          </a:xfrm>
          <a:prstGeom prst="wedgeRoundRectCallout">
            <a:avLst>
              <a:gd name="adj1" fmla="val 9788"/>
              <a:gd name="adj2" fmla="val 255030"/>
              <a:gd name="adj3" fmla="val 16667"/>
            </a:avLst>
          </a:prstGeom>
          <a:solidFill>
            <a:schemeClr val="accent2">
              <a:lumMod val="20000"/>
              <a:lumOff val="80000"/>
            </a:schemeClr>
          </a:solidFill>
          <a:ln w="9525">
            <a:solidFill>
              <a:srgbClr val="000000"/>
            </a:solidFill>
            <a:miter lim="800000"/>
            <a:headEnd/>
            <a:tailEnd/>
          </a:ln>
        </p:spPr>
        <p:txBody>
          <a:bodyPr/>
          <a:lstStyle/>
          <a:p>
            <a:pPr algn="ctr">
              <a:spcBef>
                <a:spcPts val="425"/>
              </a:spcBef>
              <a:spcAft>
                <a:spcPts val="500"/>
              </a:spcAft>
              <a:defRPr/>
            </a:pPr>
            <a:r>
              <a:rPr lang="en-US" sz="2400" b="1" dirty="0">
                <a:latin typeface="Times New Roman" pitchFamily="18" charset="0"/>
                <a:cs typeface="Arial" charset="0"/>
              </a:rPr>
              <a:t>AI ĐANG LÀM CV chăm sóc không lương?</a:t>
            </a:r>
            <a:endParaRPr lang="vi-VN" sz="2400" dirty="0">
              <a:latin typeface="Arial" charset="0"/>
              <a:cs typeface="Arial" charset="0"/>
            </a:endParaRPr>
          </a:p>
        </p:txBody>
      </p:sp>
      <p:sp>
        <p:nvSpPr>
          <p:cNvPr id="16" name="Title 1"/>
          <p:cNvSpPr txBox="1">
            <a:spLocks/>
          </p:cNvSpPr>
          <p:nvPr/>
        </p:nvSpPr>
        <p:spPr bwMode="auto">
          <a:xfrm>
            <a:off x="381000" y="62484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100" b="1" i="1">
                <a:latin typeface="Times New Roman" pitchFamily="18" charset="0"/>
                <a:ea typeface="ＭＳ Ｐゴシック" pitchFamily="34" charset="-128"/>
                <a:cs typeface="Times New Roman" pitchFamily="18" charset="0"/>
              </a:rPr>
              <a:t>Nguồn: </a:t>
            </a:r>
            <a:r>
              <a:rPr lang="en-US" sz="1100" i="1">
                <a:latin typeface="Times New Roman" pitchFamily="18" charset="0"/>
                <a:ea typeface="ＭＳ Ｐゴシック" pitchFamily="34" charset="-128"/>
                <a:cs typeface="Times New Roman" pitchFamily="18" charset="0"/>
              </a:rPr>
              <a:t>UNDP, 2012. Quản lý sáng kiến giới và chính sách kinh tế Châu Á và TBD. Việc không lương</a:t>
            </a:r>
            <a:r>
              <a:rPr lang="en-US" sz="1100" b="1" i="1">
                <a:latin typeface="Times New Roman" pitchFamily="18" charset="0"/>
                <a:ea typeface="ＭＳ Ｐゴシック" pitchFamily="34" charset="-128"/>
                <a:cs typeface="Times New Roman" pitchFamily="18" charset="0"/>
              </a:rPr>
              <a:t/>
            </a:r>
            <a:br>
              <a:rPr lang="en-US" sz="1100" b="1" i="1">
                <a:latin typeface="Times New Roman" pitchFamily="18" charset="0"/>
                <a:ea typeface="ＭＳ Ｐゴシック" pitchFamily="34" charset="-128"/>
                <a:cs typeface="Times New Roman" pitchFamily="18" charset="0"/>
              </a:rPr>
            </a:br>
            <a:r>
              <a:rPr lang="vi-VN" sz="1100" i="1">
                <a:latin typeface="Times New Roman" pitchFamily="18" charset="0"/>
                <a:ea typeface="ＭＳ Ｐゴシック" pitchFamily="34" charset="-128"/>
                <a:cs typeface="Times New Roman" pitchFamily="18" charset="0"/>
              </a:rPr>
              <a:t>TS. Haroon Akram-Lodhi. Bài giảng lớp tập huấn giảng viên nguồn về Phân tích chính sách có trách nhiệm giới và ASXH ở Việt Nam. Tháng 4/2015</a:t>
            </a:r>
            <a:endParaRPr lang="en-US" sz="1100" b="1" i="1">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323879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49" presetClass="entr" presetSubtype="0" decel="10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 calcmode="lin" valueType="num">
                                      <p:cBhvr>
                                        <p:cTn id="17" dur="500" fill="hold"/>
                                        <p:tgtEl>
                                          <p:spTgt spid="16"/>
                                        </p:tgtEl>
                                        <p:attrNameLst>
                                          <p:attrName>style.rotation</p:attrName>
                                        </p:attrNameLst>
                                      </p:cBhvr>
                                      <p:tavLst>
                                        <p:tav tm="0">
                                          <p:val>
                                            <p:fltVal val="360"/>
                                          </p:val>
                                        </p:tav>
                                        <p:tav tm="100000">
                                          <p:val>
                                            <p:fltVal val="0"/>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05A015EA-2C2B-41D7-B377-B31B3998746E}" type="slidenum">
              <a:rPr lang="en-US"/>
              <a:pPr>
                <a:defRPr/>
              </a:pPr>
              <a:t>45</a:t>
            </a:fld>
            <a:endParaRPr lang="en-US"/>
          </a:p>
        </p:txBody>
      </p:sp>
      <p:pic>
        <p:nvPicPr>
          <p:cNvPr id="41988" name="Picture 4" descr="imag04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838200"/>
            <a:ext cx="365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0" y="114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b="1" dirty="0" err="1">
                <a:solidFill>
                  <a:srgbClr val="FF0000"/>
                </a:solidFill>
                <a:latin typeface="Calibri" pitchFamily="34" charset="0"/>
              </a:rPr>
              <a:t>Quấy</a:t>
            </a:r>
            <a:r>
              <a:rPr lang="en-US" sz="2800" b="1" dirty="0">
                <a:solidFill>
                  <a:srgbClr val="FF0000"/>
                </a:solidFill>
                <a:latin typeface="Calibri" pitchFamily="34" charset="0"/>
              </a:rPr>
              <a:t> </a:t>
            </a:r>
            <a:r>
              <a:rPr lang="en-US" sz="2800" b="1" dirty="0" err="1">
                <a:solidFill>
                  <a:srgbClr val="FF0000"/>
                </a:solidFill>
                <a:latin typeface="Calibri" pitchFamily="34" charset="0"/>
              </a:rPr>
              <a:t>rối</a:t>
            </a:r>
            <a:r>
              <a:rPr lang="en-US" sz="2800" b="1" dirty="0">
                <a:solidFill>
                  <a:srgbClr val="FF0000"/>
                </a:solidFill>
                <a:latin typeface="Calibri" pitchFamily="34" charset="0"/>
              </a:rPr>
              <a:t> </a:t>
            </a:r>
            <a:r>
              <a:rPr lang="en-US" sz="2800" b="1" dirty="0" err="1">
                <a:solidFill>
                  <a:srgbClr val="FF0000"/>
                </a:solidFill>
                <a:latin typeface="Calibri" pitchFamily="34" charset="0"/>
              </a:rPr>
              <a:t>tình</a:t>
            </a:r>
            <a:r>
              <a:rPr lang="en-US" sz="2800" b="1" dirty="0">
                <a:solidFill>
                  <a:srgbClr val="FF0000"/>
                </a:solidFill>
                <a:latin typeface="Calibri" pitchFamily="34" charset="0"/>
              </a:rPr>
              <a:t> </a:t>
            </a:r>
            <a:r>
              <a:rPr lang="en-US" sz="2800" b="1" dirty="0" err="1">
                <a:solidFill>
                  <a:srgbClr val="FF0000"/>
                </a:solidFill>
                <a:latin typeface="Calibri" pitchFamily="34" charset="0"/>
              </a:rPr>
              <a:t>dục</a:t>
            </a:r>
            <a:r>
              <a:rPr lang="en-US" sz="2800" b="1" dirty="0">
                <a:solidFill>
                  <a:srgbClr val="FF0000"/>
                </a:solidFill>
                <a:latin typeface="Calibri" pitchFamily="34" charset="0"/>
              </a:rPr>
              <a:t> – Ai </a:t>
            </a:r>
            <a:r>
              <a:rPr lang="en-US" sz="2800" b="1" dirty="0" err="1">
                <a:solidFill>
                  <a:srgbClr val="FF0000"/>
                </a:solidFill>
                <a:latin typeface="Calibri" pitchFamily="34" charset="0"/>
              </a:rPr>
              <a:t>phải</a:t>
            </a:r>
            <a:r>
              <a:rPr lang="en-US" sz="2800" b="1" dirty="0">
                <a:solidFill>
                  <a:srgbClr val="FF0000"/>
                </a:solidFill>
                <a:latin typeface="Calibri" pitchFamily="34" charset="0"/>
              </a:rPr>
              <a:t> </a:t>
            </a:r>
            <a:r>
              <a:rPr lang="en-US" sz="2800" b="1" dirty="0" err="1">
                <a:solidFill>
                  <a:srgbClr val="FF0000"/>
                </a:solidFill>
                <a:latin typeface="Calibri" pitchFamily="34" charset="0"/>
              </a:rPr>
              <a:t>đối</a:t>
            </a:r>
            <a:r>
              <a:rPr lang="en-US" sz="2800" b="1" dirty="0">
                <a:solidFill>
                  <a:srgbClr val="FF0000"/>
                </a:solidFill>
                <a:latin typeface="Calibri" pitchFamily="34" charset="0"/>
              </a:rPr>
              <a:t> </a:t>
            </a:r>
            <a:r>
              <a:rPr lang="en-US" sz="2800" b="1" dirty="0" err="1">
                <a:solidFill>
                  <a:srgbClr val="FF0000"/>
                </a:solidFill>
                <a:latin typeface="Calibri" pitchFamily="34" charset="0"/>
              </a:rPr>
              <a:t>mặt</a:t>
            </a:r>
            <a:r>
              <a:rPr lang="en-US" sz="2800" b="1" dirty="0">
                <a:solidFill>
                  <a:srgbClr val="FF0000"/>
                </a:solidFill>
                <a:latin typeface="Calibri" pitchFamily="34" charset="0"/>
              </a:rPr>
              <a:t> </a:t>
            </a:r>
            <a:r>
              <a:rPr lang="en-US" sz="2800" b="1" dirty="0" err="1">
                <a:solidFill>
                  <a:srgbClr val="FF0000"/>
                </a:solidFill>
                <a:latin typeface="Calibri" pitchFamily="34" charset="0"/>
              </a:rPr>
              <a:t>nhiều</a:t>
            </a:r>
            <a:r>
              <a:rPr lang="en-US" sz="2800" b="1" dirty="0">
                <a:solidFill>
                  <a:srgbClr val="FF0000"/>
                </a:solidFill>
                <a:latin typeface="Calibri" pitchFamily="34" charset="0"/>
              </a:rPr>
              <a:t> </a:t>
            </a:r>
            <a:r>
              <a:rPr lang="en-US" sz="2800" b="1" dirty="0" err="1">
                <a:solidFill>
                  <a:srgbClr val="FF0000"/>
                </a:solidFill>
                <a:latin typeface="Calibri" pitchFamily="34" charset="0"/>
              </a:rPr>
              <a:t>hơn</a:t>
            </a:r>
            <a:r>
              <a:rPr lang="en-US" sz="2800" b="1" dirty="0">
                <a:solidFill>
                  <a:srgbClr val="FF0000"/>
                </a:solidFill>
                <a:latin typeface="Calibri" pitchFamily="34" charset="0"/>
              </a:rPr>
              <a:t>?</a:t>
            </a:r>
          </a:p>
        </p:txBody>
      </p:sp>
      <p:pic>
        <p:nvPicPr>
          <p:cNvPr id="41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962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856357"/>
            <a:ext cx="5181600" cy="6001643"/>
          </a:xfrm>
          <a:prstGeom prst="rect">
            <a:avLst/>
          </a:prstGeom>
        </p:spPr>
        <p:txBody>
          <a:bodyPr wrap="square">
            <a:spAutoFit/>
          </a:bodyPr>
          <a:lstStyle/>
          <a:p>
            <a:pPr marL="342900" indent="-342900">
              <a:buFont typeface="Wingdings" pitchFamily="2" charset="2"/>
              <a:buChar char="v"/>
            </a:pPr>
            <a:r>
              <a:rPr lang="de-DE" sz="2400" b="1" dirty="0">
                <a:solidFill>
                  <a:srgbClr val="0000FF"/>
                </a:solidFill>
              </a:rPr>
              <a:t>Theo nghiên cứu của Tổ chức ActionAid VN năm 2014 tại Hà Nội và TP HCM cho thấy: </a:t>
            </a:r>
          </a:p>
          <a:p>
            <a:pPr marL="342900" indent="-228600">
              <a:buFont typeface="Wingdings" pitchFamily="2" charset="2"/>
              <a:buChar char="§"/>
            </a:pPr>
            <a:r>
              <a:rPr lang="de-DE" sz="2400" b="1" dirty="0">
                <a:solidFill>
                  <a:srgbClr val="FF0000"/>
                </a:solidFill>
              </a:rPr>
              <a:t>87%</a:t>
            </a:r>
            <a:r>
              <a:rPr lang="de-DE" sz="2400" dirty="0"/>
              <a:t> PN được phỏng vấn cho biết họ đã bị QRTD tại nơi công cộng. </a:t>
            </a:r>
          </a:p>
          <a:p>
            <a:pPr marL="342900" indent="-228600">
              <a:buFont typeface="Wingdings" pitchFamily="2" charset="2"/>
              <a:buChar char="§"/>
            </a:pPr>
            <a:r>
              <a:rPr lang="de-DE" sz="2400" b="1" dirty="0">
                <a:solidFill>
                  <a:srgbClr val="FF0000"/>
                </a:solidFill>
              </a:rPr>
              <a:t>67%</a:t>
            </a:r>
            <a:r>
              <a:rPr lang="de-DE" sz="2400" dirty="0"/>
              <a:t> những người chứng kiến QRTD không có bất kỳ hành động nào trước sự việc.</a:t>
            </a:r>
            <a:endParaRPr lang="en-US" sz="2400" dirty="0"/>
          </a:p>
          <a:p>
            <a:pPr marL="342900" indent="-342900">
              <a:buFont typeface="Wingdings" pitchFamily="2" charset="2"/>
              <a:buChar char="v"/>
            </a:pPr>
            <a:r>
              <a:rPr lang="de-DE" sz="2400" b="1" dirty="0">
                <a:solidFill>
                  <a:srgbClr val="0000FF"/>
                </a:solidFill>
              </a:rPr>
              <a:t>Theo số liệu do Liên đoàn LĐ TP Hải Phòng cung cấp: </a:t>
            </a:r>
          </a:p>
          <a:p>
            <a:pPr marL="342900" indent="-171450">
              <a:buFont typeface="Wingdings" pitchFamily="2" charset="2"/>
              <a:buChar char="§"/>
            </a:pPr>
            <a:r>
              <a:rPr lang="de-DE" sz="2400" b="1" dirty="0">
                <a:solidFill>
                  <a:srgbClr val="FF0000"/>
                </a:solidFill>
              </a:rPr>
              <a:t>66,7%</a:t>
            </a:r>
            <a:r>
              <a:rPr lang="de-DE" sz="2400" dirty="0"/>
              <a:t> nữ công nhân bị QRTD bằng lời nói; </a:t>
            </a:r>
          </a:p>
          <a:p>
            <a:pPr marL="342900" indent="-171450">
              <a:buFont typeface="Wingdings" pitchFamily="2" charset="2"/>
              <a:buChar char="§"/>
            </a:pPr>
            <a:r>
              <a:rPr lang="de-DE" sz="2400" b="1" dirty="0">
                <a:solidFill>
                  <a:srgbClr val="FF0000"/>
                </a:solidFill>
              </a:rPr>
              <a:t>37,5%</a:t>
            </a:r>
            <a:r>
              <a:rPr lang="de-DE" sz="2400" dirty="0"/>
              <a:t> bị quấy rối bởi những hành động thể chất và </a:t>
            </a:r>
          </a:p>
          <a:p>
            <a:pPr marL="342900" indent="-171450">
              <a:buFont typeface="Wingdings" pitchFamily="2" charset="2"/>
              <a:buChar char="§"/>
            </a:pPr>
            <a:r>
              <a:rPr lang="de-DE" sz="2400" b="1" dirty="0">
                <a:solidFill>
                  <a:srgbClr val="FF0000"/>
                </a:solidFill>
              </a:rPr>
              <a:t>8,3% </a:t>
            </a:r>
            <a:r>
              <a:rPr lang="de-DE" sz="2400" dirty="0"/>
              <a:t>bị tấn công tình dục hoặc hãm hiếp.</a:t>
            </a:r>
            <a:endParaRPr lang="en-US" sz="2400" dirty="0"/>
          </a:p>
        </p:txBody>
      </p:sp>
    </p:spTree>
    <p:extLst>
      <p:ext uri="{BB962C8B-B14F-4D97-AF65-F5344CB8AC3E}">
        <p14:creationId xmlns:p14="http://schemas.microsoft.com/office/powerpoint/2010/main" val="3068096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ppt_w</p:attrName>
                                        </p:attrNameLst>
                                      </p:cBhvr>
                                      <p:tavLst>
                                        <p:tav tm="0">
                                          <p:val>
                                            <p:fltVal val="0"/>
                                          </p:val>
                                        </p:tav>
                                        <p:tav tm="100000">
                                          <p:val>
                                            <p:strVal val="#ppt_w"/>
                                          </p:val>
                                        </p:tav>
                                      </p:tavLst>
                                    </p:anim>
                                    <p:anim calcmode="lin" valueType="num">
                                      <p:cBhvr>
                                        <p:cTn id="8" dur="500" fill="hold"/>
                                        <p:tgtEl>
                                          <p:spTgt spid="41988"/>
                                        </p:tgtEl>
                                        <p:attrNameLst>
                                          <p:attrName>ppt_h</p:attrName>
                                        </p:attrNameLst>
                                      </p:cBhvr>
                                      <p:tavLst>
                                        <p:tav tm="0">
                                          <p:val>
                                            <p:fltVal val="0"/>
                                          </p:val>
                                        </p:tav>
                                        <p:tav tm="100000">
                                          <p:val>
                                            <p:strVal val="#ppt_h"/>
                                          </p:val>
                                        </p:tav>
                                      </p:tavLst>
                                    </p:anim>
                                    <p:animEffect transition="in" filter="fade">
                                      <p:cBhvr>
                                        <p:cTn id="9" dur="500"/>
                                        <p:tgtEl>
                                          <p:spTgt spid="41988"/>
                                        </p:tgtEl>
                                      </p:cBhvr>
                                    </p:animEffect>
                                  </p:childTnLst>
                                </p:cTn>
                              </p:par>
                              <p:par>
                                <p:cTn id="10" presetID="53" presetClass="entr" presetSubtype="0" fill="hold" nodeType="with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p:cTn id="12" dur="500" fill="hold"/>
                                        <p:tgtEl>
                                          <p:spTgt spid="41990"/>
                                        </p:tgtEl>
                                        <p:attrNameLst>
                                          <p:attrName>ppt_w</p:attrName>
                                        </p:attrNameLst>
                                      </p:cBhvr>
                                      <p:tavLst>
                                        <p:tav tm="0">
                                          <p:val>
                                            <p:fltVal val="0"/>
                                          </p:val>
                                        </p:tav>
                                        <p:tav tm="100000">
                                          <p:val>
                                            <p:strVal val="#ppt_w"/>
                                          </p:val>
                                        </p:tav>
                                      </p:tavLst>
                                    </p:anim>
                                    <p:anim calcmode="lin" valueType="num">
                                      <p:cBhvr>
                                        <p:cTn id="13" dur="500" fill="hold"/>
                                        <p:tgtEl>
                                          <p:spTgt spid="41990"/>
                                        </p:tgtEl>
                                        <p:attrNameLst>
                                          <p:attrName>ppt_h</p:attrName>
                                        </p:attrNameLst>
                                      </p:cBhvr>
                                      <p:tavLst>
                                        <p:tav tm="0">
                                          <p:val>
                                            <p:fltVal val="0"/>
                                          </p:val>
                                        </p:tav>
                                        <p:tav tm="100000">
                                          <p:val>
                                            <p:strVal val="#ppt_h"/>
                                          </p:val>
                                        </p:tav>
                                      </p:tavLst>
                                    </p:anim>
                                    <p:animEffect transition="in" filter="fade">
                                      <p:cBhvr>
                                        <p:cTn id="14" dur="500"/>
                                        <p:tgtEl>
                                          <p:spTgt spid="4199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47"/>
          <p:cNvGrpSpPr>
            <a:grpSpLocks/>
          </p:cNvGrpSpPr>
          <p:nvPr/>
        </p:nvGrpSpPr>
        <p:grpSpPr bwMode="auto">
          <a:xfrm>
            <a:off x="1752600" y="1219200"/>
            <a:ext cx="6835775" cy="5305425"/>
            <a:chOff x="1752600" y="1219200"/>
            <a:chExt cx="6835829" cy="5305766"/>
          </a:xfrm>
        </p:grpSpPr>
        <p:grpSp>
          <p:nvGrpSpPr>
            <p:cNvPr id="37902" name="Group 2"/>
            <p:cNvGrpSpPr>
              <a:grpSpLocks/>
            </p:cNvGrpSpPr>
            <p:nvPr/>
          </p:nvGrpSpPr>
          <p:grpSpPr bwMode="auto">
            <a:xfrm>
              <a:off x="1752600" y="1219200"/>
              <a:ext cx="6799263" cy="5305766"/>
              <a:chOff x="795" y="190"/>
              <a:chExt cx="4283" cy="3952"/>
            </a:xfrm>
          </p:grpSpPr>
          <p:grpSp>
            <p:nvGrpSpPr>
              <p:cNvPr id="37904" name="Group 3"/>
              <p:cNvGrpSpPr>
                <a:grpSpLocks/>
              </p:cNvGrpSpPr>
              <p:nvPr/>
            </p:nvGrpSpPr>
            <p:grpSpPr bwMode="auto">
              <a:xfrm>
                <a:off x="795" y="1150"/>
                <a:ext cx="864" cy="864"/>
                <a:chOff x="1248" y="1680"/>
                <a:chExt cx="864" cy="864"/>
              </a:xfrm>
            </p:grpSpPr>
            <p:sp>
              <p:nvSpPr>
                <p:cNvPr id="54319" name="AutoShape 4"/>
                <p:cNvSpPr>
                  <a:spLocks noChangeArrowheads="1"/>
                </p:cNvSpPr>
                <p:nvPr/>
              </p:nvSpPr>
              <p:spPr bwMode="gray">
                <a:xfrm>
                  <a:off x="1248" y="1680"/>
                  <a:ext cx="864" cy="860"/>
                </a:xfrm>
                <a:prstGeom prst="roundRect">
                  <a:avLst>
                    <a:gd name="adj" fmla="val 11921"/>
                  </a:avLst>
                </a:prstGeom>
                <a:solidFill>
                  <a:srgbClr val="EEAD38"/>
                </a:solidFill>
                <a:ln w="38100">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37936" name="Freeform 5"/>
                <p:cNvSpPr>
                  <a:spLocks/>
                </p:cNvSpPr>
                <p:nvPr/>
              </p:nvSpPr>
              <p:spPr bwMode="gray">
                <a:xfrm>
                  <a:off x="1296" y="172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9E1B6"/>
                    </a:gs>
                    <a:gs pos="50000">
                      <a:srgbClr val="EEAD38"/>
                    </a:gs>
                    <a:gs pos="100000">
                      <a:srgbClr val="F9E1B6"/>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162822" name="Text Box 6"/>
              <p:cNvSpPr txBox="1">
                <a:spLocks noChangeArrowheads="1"/>
              </p:cNvSpPr>
              <p:nvPr/>
            </p:nvSpPr>
            <p:spPr bwMode="gray">
              <a:xfrm>
                <a:off x="1115" y="1399"/>
                <a:ext cx="241" cy="388"/>
              </a:xfrm>
              <a:prstGeom prst="rect">
                <a:avLst/>
              </a:prstGeom>
              <a:noFill/>
              <a:ln w="9525" algn="ctr">
                <a:noFill/>
                <a:miter lim="800000"/>
                <a:headEnd/>
                <a:tailEnd/>
              </a:ln>
              <a:effectLst/>
            </p:spPr>
            <p:txBody>
              <a:bodyPr wrap="none">
                <a:spAutoFit/>
              </a:bodyPr>
              <a:lstStyle/>
              <a:p>
                <a:pPr algn="ctr" eaLnBrk="0" hangingPunct="0">
                  <a:defRPr/>
                </a:pPr>
                <a:r>
                  <a:rPr lang="en-US" sz="2800">
                    <a:solidFill>
                      <a:srgbClr val="FFFFFF"/>
                    </a:solidFill>
                    <a:effectLst>
                      <a:outerShdw blurRad="38100" dist="38100" dir="2700000" algn="tl">
                        <a:srgbClr val="000000"/>
                      </a:outerShdw>
                    </a:effectLst>
                    <a:latin typeface="Arial" charset="0"/>
                    <a:ea typeface="ＭＳ Ｐゴシック" pitchFamily="34" charset="-128"/>
                    <a:cs typeface="+mn-cs"/>
                  </a:rPr>
                  <a:t>2</a:t>
                </a:r>
              </a:p>
            </p:txBody>
          </p:sp>
          <p:sp>
            <p:nvSpPr>
              <p:cNvPr id="54290" name="AutoShape 7"/>
              <p:cNvSpPr>
                <a:spLocks noChangeArrowheads="1"/>
              </p:cNvSpPr>
              <p:nvPr/>
            </p:nvSpPr>
            <p:spPr bwMode="gray">
              <a:xfrm>
                <a:off x="795" y="2110"/>
                <a:ext cx="864" cy="862"/>
              </a:xfrm>
              <a:prstGeom prst="roundRect">
                <a:avLst>
                  <a:gd name="adj" fmla="val 11921"/>
                </a:avLst>
              </a:prstGeom>
              <a:gradFill rotWithShape="1">
                <a:gsLst>
                  <a:gs pos="0">
                    <a:srgbClr val="3399FF"/>
                  </a:gs>
                  <a:gs pos="100000">
                    <a:srgbClr val="246BB2"/>
                  </a:gs>
                </a:gsLst>
                <a:lin ang="5400000" scaled="1"/>
              </a:gradFill>
              <a:ln w="38100">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162824" name="Text Box 8"/>
              <p:cNvSpPr txBox="1">
                <a:spLocks noChangeArrowheads="1"/>
              </p:cNvSpPr>
              <p:nvPr/>
            </p:nvSpPr>
            <p:spPr bwMode="gray">
              <a:xfrm>
                <a:off x="1115" y="2358"/>
                <a:ext cx="241" cy="388"/>
              </a:xfrm>
              <a:prstGeom prst="rect">
                <a:avLst/>
              </a:prstGeom>
              <a:noFill/>
              <a:ln w="9525" algn="ctr">
                <a:noFill/>
                <a:miter lim="800000"/>
                <a:headEnd/>
                <a:tailEnd/>
              </a:ln>
              <a:effectLst/>
            </p:spPr>
            <p:txBody>
              <a:bodyPr wrap="none">
                <a:spAutoFit/>
              </a:bodyPr>
              <a:lstStyle/>
              <a:p>
                <a:pPr algn="ctr" eaLnBrk="0" hangingPunct="0">
                  <a:defRPr/>
                </a:pPr>
                <a:r>
                  <a:rPr lang="en-US" sz="2800">
                    <a:solidFill>
                      <a:srgbClr val="FFFFFF"/>
                    </a:solidFill>
                    <a:effectLst>
                      <a:outerShdw blurRad="38100" dist="38100" dir="2700000" algn="tl">
                        <a:srgbClr val="000000"/>
                      </a:outerShdw>
                    </a:effectLst>
                    <a:latin typeface="Arial" charset="0"/>
                    <a:ea typeface="ＭＳ Ｐゴシック" pitchFamily="34" charset="-128"/>
                    <a:cs typeface="+mn-cs"/>
                  </a:rPr>
                  <a:t>3</a:t>
                </a:r>
              </a:p>
            </p:txBody>
          </p:sp>
          <p:grpSp>
            <p:nvGrpSpPr>
              <p:cNvPr id="37908" name="Group 9"/>
              <p:cNvGrpSpPr>
                <a:grpSpLocks/>
              </p:cNvGrpSpPr>
              <p:nvPr/>
            </p:nvGrpSpPr>
            <p:grpSpPr bwMode="auto">
              <a:xfrm>
                <a:off x="795" y="3070"/>
                <a:ext cx="864" cy="864"/>
                <a:chOff x="1248" y="1680"/>
                <a:chExt cx="864" cy="864"/>
              </a:xfrm>
            </p:grpSpPr>
            <p:sp>
              <p:nvSpPr>
                <p:cNvPr id="54317" name="AutoShape 10"/>
                <p:cNvSpPr>
                  <a:spLocks noChangeArrowheads="1"/>
                </p:cNvSpPr>
                <p:nvPr/>
              </p:nvSpPr>
              <p:spPr bwMode="gray">
                <a:xfrm>
                  <a:off x="1248" y="1676"/>
                  <a:ext cx="864" cy="864"/>
                </a:xfrm>
                <a:prstGeom prst="roundRect">
                  <a:avLst>
                    <a:gd name="adj" fmla="val 11921"/>
                  </a:avLst>
                </a:prstGeom>
                <a:gradFill rotWithShape="1">
                  <a:gsLst>
                    <a:gs pos="0">
                      <a:srgbClr val="3BCFA1"/>
                    </a:gs>
                    <a:gs pos="100000">
                      <a:srgbClr val="299070"/>
                    </a:gs>
                  </a:gsLst>
                  <a:lin ang="5400000" scaled="1"/>
                </a:gradFill>
                <a:ln w="38100">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37934" name="Freeform 11"/>
                <p:cNvSpPr>
                  <a:spLocks/>
                </p:cNvSpPr>
                <p:nvPr/>
              </p:nvSpPr>
              <p:spPr bwMode="gray">
                <a:xfrm>
                  <a:off x="1296" y="172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8EDDD"/>
                    </a:gs>
                    <a:gs pos="50000">
                      <a:srgbClr val="3BCFA1"/>
                    </a:gs>
                    <a:gs pos="100000">
                      <a:srgbClr val="B8EDDD"/>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162828" name="Text Box 12"/>
              <p:cNvSpPr txBox="1">
                <a:spLocks noChangeArrowheads="1"/>
              </p:cNvSpPr>
              <p:nvPr/>
            </p:nvSpPr>
            <p:spPr bwMode="gray">
              <a:xfrm>
                <a:off x="1115" y="3315"/>
                <a:ext cx="241" cy="389"/>
              </a:xfrm>
              <a:prstGeom prst="rect">
                <a:avLst/>
              </a:prstGeom>
              <a:noFill/>
              <a:ln w="9525" algn="ctr">
                <a:noFill/>
                <a:miter lim="800000"/>
                <a:headEnd/>
                <a:tailEnd/>
              </a:ln>
              <a:effectLst/>
            </p:spPr>
            <p:txBody>
              <a:bodyPr wrap="none">
                <a:spAutoFit/>
              </a:bodyPr>
              <a:lstStyle/>
              <a:p>
                <a:pPr algn="ctr" eaLnBrk="0" hangingPunct="0">
                  <a:defRPr/>
                </a:pPr>
                <a:r>
                  <a:rPr lang="en-US" sz="2800">
                    <a:solidFill>
                      <a:srgbClr val="FFFFFF"/>
                    </a:solidFill>
                    <a:effectLst>
                      <a:outerShdw blurRad="38100" dist="38100" dir="2700000" algn="tl">
                        <a:srgbClr val="000000"/>
                      </a:outerShdw>
                    </a:effectLst>
                    <a:latin typeface="Arial" charset="0"/>
                    <a:ea typeface="ＭＳ Ｐゴシック" pitchFamily="34" charset="-128"/>
                    <a:cs typeface="+mn-cs"/>
                  </a:rPr>
                  <a:t>4</a:t>
                </a:r>
              </a:p>
            </p:txBody>
          </p:sp>
          <p:grpSp>
            <p:nvGrpSpPr>
              <p:cNvPr id="37910" name="Group 13"/>
              <p:cNvGrpSpPr>
                <a:grpSpLocks/>
              </p:cNvGrpSpPr>
              <p:nvPr/>
            </p:nvGrpSpPr>
            <p:grpSpPr bwMode="auto">
              <a:xfrm>
                <a:off x="1728" y="1160"/>
                <a:ext cx="3350" cy="866"/>
                <a:chOff x="1728" y="1930"/>
                <a:chExt cx="3350" cy="866"/>
              </a:xfrm>
            </p:grpSpPr>
            <p:grpSp>
              <p:nvGrpSpPr>
                <p:cNvPr id="37929" name="Group 14"/>
                <p:cNvGrpSpPr>
                  <a:grpSpLocks/>
                </p:cNvGrpSpPr>
                <p:nvPr/>
              </p:nvGrpSpPr>
              <p:grpSpPr bwMode="auto">
                <a:xfrm>
                  <a:off x="1728" y="1930"/>
                  <a:ext cx="3264" cy="866"/>
                  <a:chOff x="1728" y="1930"/>
                  <a:chExt cx="3264" cy="866"/>
                </a:xfrm>
              </p:grpSpPr>
              <p:sp>
                <p:nvSpPr>
                  <p:cNvPr id="54315" name="AutoShape 15"/>
                  <p:cNvSpPr>
                    <a:spLocks noChangeArrowheads="1"/>
                  </p:cNvSpPr>
                  <p:nvPr/>
                </p:nvSpPr>
                <p:spPr bwMode="gray">
                  <a:xfrm>
                    <a:off x="1728" y="1930"/>
                    <a:ext cx="3264" cy="870"/>
                  </a:xfrm>
                  <a:prstGeom prst="roundRect">
                    <a:avLst>
                      <a:gd name="adj" fmla="val 10889"/>
                    </a:avLst>
                  </a:prstGeom>
                  <a:solidFill>
                    <a:srgbClr val="FF6699"/>
                  </a:solidFill>
                  <a:ln w="38100">
                    <a:solidFill>
                      <a:srgbClr val="FFFFFF"/>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37932" name="Freeform 16"/>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37930" name="Text Box 17"/>
                <p:cNvSpPr txBox="1">
                  <a:spLocks noChangeArrowheads="1"/>
                </p:cNvSpPr>
                <p:nvPr/>
              </p:nvSpPr>
              <p:spPr bwMode="gray">
                <a:xfrm>
                  <a:off x="1743" y="1982"/>
                  <a:ext cx="3335"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a:ea typeface="MS PGothic" pitchFamily="34" charset="-128"/>
                    </a:rPr>
                    <a:t>Duy trì mô hình phân công lao động truyền thống là NN cơ bản trực tiếp</a:t>
                  </a:r>
                  <a:endParaRPr lang="en-US" altLang="en-US" sz="2400" i="1">
                    <a:ea typeface="MS PGothic" pitchFamily="34" charset="-128"/>
                  </a:endParaRPr>
                </a:p>
              </p:txBody>
            </p:sp>
          </p:grpSp>
          <p:grpSp>
            <p:nvGrpSpPr>
              <p:cNvPr id="37911" name="Group 18"/>
              <p:cNvGrpSpPr>
                <a:grpSpLocks/>
              </p:cNvGrpSpPr>
              <p:nvPr/>
            </p:nvGrpSpPr>
            <p:grpSpPr bwMode="auto">
              <a:xfrm>
                <a:off x="1728" y="2110"/>
                <a:ext cx="3264" cy="866"/>
                <a:chOff x="1728" y="1920"/>
                <a:chExt cx="3264" cy="866"/>
              </a:xfrm>
            </p:grpSpPr>
            <p:grpSp>
              <p:nvGrpSpPr>
                <p:cNvPr id="37925" name="Group 19"/>
                <p:cNvGrpSpPr>
                  <a:grpSpLocks/>
                </p:cNvGrpSpPr>
                <p:nvPr/>
              </p:nvGrpSpPr>
              <p:grpSpPr bwMode="auto">
                <a:xfrm>
                  <a:off x="1728" y="1920"/>
                  <a:ext cx="3264" cy="866"/>
                  <a:chOff x="1728" y="1920"/>
                  <a:chExt cx="3264" cy="866"/>
                </a:xfrm>
              </p:grpSpPr>
              <p:sp>
                <p:nvSpPr>
                  <p:cNvPr id="54311" name="AutoShape 20"/>
                  <p:cNvSpPr>
                    <a:spLocks noChangeArrowheads="1"/>
                  </p:cNvSpPr>
                  <p:nvPr/>
                </p:nvSpPr>
                <p:spPr bwMode="gray">
                  <a:xfrm>
                    <a:off x="1728" y="1920"/>
                    <a:ext cx="3264" cy="862"/>
                  </a:xfrm>
                  <a:prstGeom prst="roundRect">
                    <a:avLst>
                      <a:gd name="adj" fmla="val 10889"/>
                    </a:avLst>
                  </a:prstGeom>
                  <a:solidFill>
                    <a:srgbClr val="FFC000"/>
                  </a:solidFill>
                  <a:ln w="38100">
                    <a:solidFill>
                      <a:srgbClr val="FFFFFF"/>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37928" name="Freeform 21"/>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37926" name="Text Box 22"/>
                <p:cNvSpPr txBox="1">
                  <a:spLocks noChangeArrowheads="1"/>
                </p:cNvSpPr>
                <p:nvPr/>
              </p:nvSpPr>
              <p:spPr bwMode="gray">
                <a:xfrm>
                  <a:off x="1789" y="2100"/>
                  <a:ext cx="3082"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a:ea typeface="MS PGothic" pitchFamily="34" charset="-128"/>
                    </a:rPr>
                    <a:t>Bất cập trong luật pháp, cơ chế, chính sách </a:t>
                  </a:r>
                  <a:endParaRPr lang="en-US" altLang="en-US" sz="2200" i="1">
                    <a:ea typeface="MS PGothic" pitchFamily="34" charset="-128"/>
                  </a:endParaRPr>
                </a:p>
              </p:txBody>
            </p:sp>
          </p:grpSp>
          <p:grpSp>
            <p:nvGrpSpPr>
              <p:cNvPr id="37912" name="Group 23"/>
              <p:cNvGrpSpPr>
                <a:grpSpLocks/>
              </p:cNvGrpSpPr>
              <p:nvPr/>
            </p:nvGrpSpPr>
            <p:grpSpPr bwMode="auto">
              <a:xfrm>
                <a:off x="1728" y="3070"/>
                <a:ext cx="3264" cy="1072"/>
                <a:chOff x="1728" y="1920"/>
                <a:chExt cx="3264" cy="1072"/>
              </a:xfrm>
            </p:grpSpPr>
            <p:grpSp>
              <p:nvGrpSpPr>
                <p:cNvPr id="37921" name="Group 24"/>
                <p:cNvGrpSpPr>
                  <a:grpSpLocks/>
                </p:cNvGrpSpPr>
                <p:nvPr/>
              </p:nvGrpSpPr>
              <p:grpSpPr bwMode="auto">
                <a:xfrm>
                  <a:off x="1728" y="1920"/>
                  <a:ext cx="3264" cy="1072"/>
                  <a:chOff x="1728" y="1920"/>
                  <a:chExt cx="3264" cy="1072"/>
                </a:xfrm>
              </p:grpSpPr>
              <p:sp>
                <p:nvSpPr>
                  <p:cNvPr id="162841" name="AutoShape 25"/>
                  <p:cNvSpPr>
                    <a:spLocks noChangeArrowheads="1"/>
                  </p:cNvSpPr>
                  <p:nvPr/>
                </p:nvSpPr>
                <p:spPr bwMode="gray">
                  <a:xfrm>
                    <a:off x="1728" y="1916"/>
                    <a:ext cx="3264" cy="1073"/>
                  </a:xfrm>
                  <a:prstGeom prst="roundRect">
                    <a:avLst>
                      <a:gd name="adj" fmla="val 10889"/>
                    </a:avLst>
                  </a:prstGeom>
                  <a:solidFill>
                    <a:schemeClr val="accent5">
                      <a:lumMod val="60000"/>
                      <a:lumOff val="40000"/>
                    </a:schemeClr>
                  </a:solidFill>
                  <a:ln w="38100">
                    <a:solidFill>
                      <a:srgbClr val="FFFFFF"/>
                    </a:solidFill>
                    <a:round/>
                    <a:headEnd/>
                    <a:tailEnd/>
                  </a:ln>
                  <a:effectLst>
                    <a:outerShdw dist="107763" dir="2700000" algn="ctr" rotWithShape="0">
                      <a:schemeClr val="bg2">
                        <a:alpha val="50000"/>
                      </a:schemeClr>
                    </a:outerShdw>
                  </a:effectLst>
                </p:spPr>
                <p:txBody>
                  <a:bodyPr wrap="none" anchor="ctr"/>
                  <a:lstStyle/>
                  <a:p>
                    <a:pPr algn="ctr">
                      <a:defRPr/>
                    </a:pPr>
                    <a:endParaRPr lang="en-US">
                      <a:latin typeface="Arial" charset="0"/>
                      <a:ea typeface="ＭＳ Ｐゴシック" pitchFamily="34" charset="-128"/>
                      <a:cs typeface="+mn-cs"/>
                    </a:endParaRPr>
                  </a:p>
                </p:txBody>
              </p:sp>
              <p:sp>
                <p:nvSpPr>
                  <p:cNvPr id="37924" name="Freeform 26"/>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37922" name="Text Box 27"/>
                <p:cNvSpPr txBox="1">
                  <a:spLocks noChangeArrowheads="1"/>
                </p:cNvSpPr>
                <p:nvPr/>
              </p:nvSpPr>
              <p:spPr bwMode="gray">
                <a:xfrm>
                  <a:off x="1920" y="1996"/>
                  <a:ext cx="292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sz="2400">
                    <a:solidFill>
                      <a:srgbClr val="0000FF"/>
                    </a:solidFill>
                    <a:latin typeface="Times New Roman" pitchFamily="18" charset="0"/>
                    <a:ea typeface="MS PGothic" pitchFamily="34" charset="-128"/>
                  </a:endParaRPr>
                </a:p>
              </p:txBody>
            </p:sp>
          </p:grpSp>
          <p:grpSp>
            <p:nvGrpSpPr>
              <p:cNvPr id="37913" name="Group 28"/>
              <p:cNvGrpSpPr>
                <a:grpSpLocks/>
              </p:cNvGrpSpPr>
              <p:nvPr/>
            </p:nvGrpSpPr>
            <p:grpSpPr bwMode="auto">
              <a:xfrm>
                <a:off x="816" y="190"/>
                <a:ext cx="4197" cy="866"/>
                <a:chOff x="939" y="3216"/>
                <a:chExt cx="4197" cy="866"/>
              </a:xfrm>
            </p:grpSpPr>
            <p:sp>
              <p:nvSpPr>
                <p:cNvPr id="54298" name="AutoShape 29"/>
                <p:cNvSpPr>
                  <a:spLocks noChangeArrowheads="1"/>
                </p:cNvSpPr>
                <p:nvPr/>
              </p:nvSpPr>
              <p:spPr bwMode="gray">
                <a:xfrm>
                  <a:off x="939" y="3216"/>
                  <a:ext cx="864" cy="862"/>
                </a:xfrm>
                <a:prstGeom prst="roundRect">
                  <a:avLst>
                    <a:gd name="adj" fmla="val 11921"/>
                  </a:avLst>
                </a:prstGeom>
                <a:gradFill rotWithShape="1">
                  <a:gsLst>
                    <a:gs pos="0">
                      <a:srgbClr val="CC00FF"/>
                    </a:gs>
                    <a:gs pos="100000">
                      <a:srgbClr val="8E00B2"/>
                    </a:gs>
                  </a:gsLst>
                  <a:path path="shape">
                    <a:fillToRect l="50000" t="50000" r="50000" b="50000"/>
                  </a:path>
                </a:gradFill>
                <a:ln w="38100">
                  <a:solidFill>
                    <a:schemeClr val="tx1"/>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162846" name="Text Box 30"/>
                <p:cNvSpPr txBox="1">
                  <a:spLocks noChangeArrowheads="1"/>
                </p:cNvSpPr>
                <p:nvPr/>
              </p:nvSpPr>
              <p:spPr bwMode="gray">
                <a:xfrm>
                  <a:off x="1259" y="3464"/>
                  <a:ext cx="241" cy="388"/>
                </a:xfrm>
                <a:prstGeom prst="rect">
                  <a:avLst/>
                </a:prstGeom>
                <a:noFill/>
                <a:ln w="9525" algn="ctr">
                  <a:noFill/>
                  <a:miter lim="800000"/>
                  <a:headEnd/>
                  <a:tailEnd/>
                </a:ln>
                <a:effectLst/>
              </p:spPr>
              <p:txBody>
                <a:bodyPr wrap="none">
                  <a:spAutoFit/>
                </a:bodyPr>
                <a:lstStyle/>
                <a:p>
                  <a:pPr algn="ctr" eaLnBrk="0" hangingPunct="0">
                    <a:defRPr/>
                  </a:pPr>
                  <a:r>
                    <a:rPr lang="en-US" sz="2800">
                      <a:solidFill>
                        <a:srgbClr val="FFFFFF"/>
                      </a:solidFill>
                      <a:effectLst>
                        <a:outerShdw blurRad="38100" dist="38100" dir="2700000" algn="tl">
                          <a:srgbClr val="000000"/>
                        </a:outerShdw>
                      </a:effectLst>
                      <a:latin typeface="Arial" charset="0"/>
                      <a:ea typeface="ＭＳ Ｐゴシック" pitchFamily="34" charset="-128"/>
                      <a:cs typeface="+mn-cs"/>
                    </a:rPr>
                    <a:t>1</a:t>
                  </a:r>
                </a:p>
              </p:txBody>
            </p:sp>
            <p:grpSp>
              <p:nvGrpSpPr>
                <p:cNvPr id="37916" name="Group 31"/>
                <p:cNvGrpSpPr>
                  <a:grpSpLocks/>
                </p:cNvGrpSpPr>
                <p:nvPr/>
              </p:nvGrpSpPr>
              <p:grpSpPr bwMode="auto">
                <a:xfrm>
                  <a:off x="1872" y="3216"/>
                  <a:ext cx="3264" cy="866"/>
                  <a:chOff x="1728" y="1920"/>
                  <a:chExt cx="3264" cy="866"/>
                </a:xfrm>
              </p:grpSpPr>
              <p:grpSp>
                <p:nvGrpSpPr>
                  <p:cNvPr id="37917" name="Group 32"/>
                  <p:cNvGrpSpPr>
                    <a:grpSpLocks/>
                  </p:cNvGrpSpPr>
                  <p:nvPr/>
                </p:nvGrpSpPr>
                <p:grpSpPr bwMode="auto">
                  <a:xfrm>
                    <a:off x="1728" y="1920"/>
                    <a:ext cx="3264" cy="866"/>
                    <a:chOff x="1728" y="1920"/>
                    <a:chExt cx="3264" cy="866"/>
                  </a:xfrm>
                </p:grpSpPr>
                <p:sp>
                  <p:nvSpPr>
                    <p:cNvPr id="54303" name="AutoShape 33"/>
                    <p:cNvSpPr>
                      <a:spLocks noChangeArrowheads="1"/>
                    </p:cNvSpPr>
                    <p:nvPr/>
                  </p:nvSpPr>
                  <p:spPr bwMode="gray">
                    <a:xfrm>
                      <a:off x="1728" y="1920"/>
                      <a:ext cx="3264" cy="862"/>
                    </a:xfrm>
                    <a:prstGeom prst="roundRect">
                      <a:avLst>
                        <a:gd name="adj" fmla="val 10889"/>
                      </a:avLst>
                    </a:prstGeom>
                    <a:solidFill>
                      <a:srgbClr val="92D050"/>
                    </a:solidFill>
                    <a:ln w="38100">
                      <a:solidFill>
                        <a:srgbClr val="FFFFFF"/>
                      </a:solidFill>
                      <a:round/>
                      <a:headEnd/>
                      <a:tailEnd/>
                    </a:ln>
                    <a:effectLst>
                      <a:outerShdw dist="107763" dir="2700000" algn="ctr" rotWithShape="0">
                        <a:schemeClr val="bg2">
                          <a:alpha val="50000"/>
                        </a:schemeClr>
                      </a:outerShdw>
                    </a:effectLst>
                  </p:spPr>
                  <p:txBody>
                    <a:bodyPr wrap="none" anchor="ctr"/>
                    <a:lstStyle/>
                    <a:p>
                      <a:pPr algn="ctr">
                        <a:defRPr/>
                      </a:pPr>
                      <a:endParaRPr lang="en-US" altLang="en-US">
                        <a:latin typeface=".VnTime" pitchFamily="34" charset="0"/>
                        <a:ea typeface="ＭＳ Ｐゴシック" pitchFamily="34" charset="-128"/>
                        <a:cs typeface="+mn-cs"/>
                      </a:endParaRPr>
                    </a:p>
                  </p:txBody>
                </p:sp>
                <p:sp>
                  <p:nvSpPr>
                    <p:cNvPr id="37920" name="Freeform 34"/>
                    <p:cNvSpPr>
                      <a:spLocks/>
                    </p:cNvSpPr>
                    <p:nvPr/>
                  </p:nvSpPr>
                  <p:spPr bwMode="gray">
                    <a:xfrm>
                      <a:off x="1776" y="1968"/>
                      <a:ext cx="431" cy="432"/>
                    </a:xfrm>
                    <a:custGeom>
                      <a:avLst/>
                      <a:gdLst>
                        <a:gd name="T0" fmla="*/ 1 w 596"/>
                        <a:gd name="T1" fmla="*/ 0 h 598"/>
                        <a:gd name="T2" fmla="*/ 0 w 596"/>
                        <a:gd name="T3" fmla="*/ 1 h 598"/>
                        <a:gd name="T4" fmla="*/ 0 w 596"/>
                        <a:gd name="T5" fmla="*/ 1 h 598"/>
                        <a:gd name="T6" fmla="*/ 1 w 596"/>
                        <a:gd name="T7" fmla="*/ 1 h 598"/>
                        <a:gd name="T8" fmla="*/ 1 w 596"/>
                        <a:gd name="T9" fmla="*/ 0 h 598"/>
                        <a:gd name="T10" fmla="*/ 1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162851" name="Text Box 35"/>
                  <p:cNvSpPr txBox="1">
                    <a:spLocks noChangeArrowheads="1"/>
                  </p:cNvSpPr>
                  <p:nvPr/>
                </p:nvSpPr>
                <p:spPr bwMode="gray">
                  <a:xfrm>
                    <a:off x="1860" y="2095"/>
                    <a:ext cx="3045" cy="344"/>
                  </a:xfrm>
                  <a:prstGeom prst="rect">
                    <a:avLst/>
                  </a:prstGeom>
                  <a:noFill/>
                  <a:ln w="9525" algn="ctr">
                    <a:noFill/>
                    <a:miter lim="800000"/>
                    <a:headEnd/>
                    <a:tailEnd/>
                  </a:ln>
                  <a:effectLst/>
                </p:spPr>
                <p:txBody>
                  <a:bodyPr>
                    <a:spAutoFit/>
                  </a:bodyPr>
                  <a:lstStyle/>
                  <a:p>
                    <a:pPr eaLnBrk="0" hangingPunct="0">
                      <a:defRPr/>
                    </a:pPr>
                    <a:endParaRPr lang="en-US" sz="2400" dirty="0">
                      <a:solidFill>
                        <a:schemeClr val="accent6"/>
                      </a:solidFill>
                      <a:latin typeface="Arial" charset="0"/>
                      <a:ea typeface="ＭＳ Ｐゴシック" pitchFamily="34" charset="-128"/>
                      <a:cs typeface="+mn-cs"/>
                    </a:endParaRPr>
                  </a:p>
                </p:txBody>
              </p:sp>
            </p:grpSp>
          </p:grpSp>
        </p:grpSp>
        <p:sp>
          <p:nvSpPr>
            <p:cNvPr id="162887" name="Rectangle 71"/>
            <p:cNvSpPr>
              <a:spLocks noChangeArrowheads="1"/>
            </p:cNvSpPr>
            <p:nvPr/>
          </p:nvSpPr>
          <p:spPr bwMode="auto">
            <a:xfrm>
              <a:off x="3294075" y="5416820"/>
              <a:ext cx="5294354" cy="831903"/>
            </a:xfrm>
            <a:prstGeom prst="rect">
              <a:avLst/>
            </a:prstGeom>
            <a:noFill/>
            <a:ln w="9525">
              <a:noFill/>
              <a:miter lim="800000"/>
              <a:headEnd/>
              <a:tailEnd/>
            </a:ln>
            <a:effectLst>
              <a:prstShdw prst="shdw11">
                <a:schemeClr val="accent1">
                  <a:gamma/>
                  <a:shade val="60000"/>
                  <a:invGamma/>
                  <a:alpha val="50000"/>
                </a:schemeClr>
              </a:prstShdw>
            </a:effectLst>
          </p:spPr>
          <p:txBody>
            <a:bodyPr>
              <a:spAutoFit/>
            </a:bodyPr>
            <a:lstStyle/>
            <a:p>
              <a:pPr algn="ctr">
                <a:defRPr/>
              </a:pPr>
              <a:r>
                <a:rPr lang="en-US" sz="2400" dirty="0">
                  <a:latin typeface="Arial" charset="0"/>
                  <a:cs typeface="Arial" charset="0"/>
                </a:rPr>
                <a:t>ĐKG </a:t>
              </a:r>
              <a:r>
                <a:rPr lang="en-US" sz="2400" dirty="0" err="1">
                  <a:latin typeface="Arial" charset="0"/>
                  <a:cs typeface="Arial" charset="0"/>
                </a:rPr>
                <a:t>và</a:t>
              </a:r>
              <a:r>
                <a:rPr lang="en-US" sz="2400" dirty="0">
                  <a:latin typeface="Arial" charset="0"/>
                  <a:cs typeface="Arial" charset="0"/>
                </a:rPr>
                <a:t> PBĐXG </a:t>
              </a:r>
              <a:r>
                <a:rPr lang="en-US" sz="2400" dirty="0" err="1">
                  <a:latin typeface="Arial" charset="0"/>
                  <a:cs typeface="Arial" charset="0"/>
                </a:rPr>
                <a:t>còn</a:t>
              </a:r>
              <a:r>
                <a:rPr lang="en-US" sz="2400" dirty="0">
                  <a:latin typeface="Arial" charset="0"/>
                  <a:cs typeface="Arial" charset="0"/>
                </a:rPr>
                <a:t> </a:t>
              </a:r>
              <a:r>
                <a:rPr lang="en-US" sz="2400" dirty="0" err="1">
                  <a:latin typeface="Arial" charset="0"/>
                  <a:cs typeface="Arial" charset="0"/>
                </a:rPr>
                <a:t>tồn</a:t>
              </a:r>
              <a:r>
                <a:rPr lang="en-US" sz="2400" dirty="0">
                  <a:latin typeface="Arial" charset="0"/>
                  <a:cs typeface="Arial" charset="0"/>
                </a:rPr>
                <a:t> </a:t>
              </a:r>
              <a:r>
                <a:rPr lang="en-US" sz="2400" dirty="0" err="1">
                  <a:latin typeface="Arial" charset="0"/>
                  <a:cs typeface="Arial" charset="0"/>
                </a:rPr>
                <a:t>tại</a:t>
              </a:r>
              <a:r>
                <a:rPr lang="en-US" sz="2400" dirty="0">
                  <a:latin typeface="Arial" charset="0"/>
                  <a:cs typeface="Arial" charset="0"/>
                </a:rPr>
                <a:t> </a:t>
              </a:r>
              <a:r>
                <a:rPr lang="en-US" sz="2400" dirty="0" err="1">
                  <a:latin typeface="Arial" charset="0"/>
                  <a:cs typeface="Arial" charset="0"/>
                </a:rPr>
                <a:t>trong</a:t>
              </a:r>
              <a:r>
                <a:rPr lang="en-US" sz="2400" dirty="0">
                  <a:latin typeface="Arial" charset="0"/>
                  <a:cs typeface="Arial" charset="0"/>
                </a:rPr>
                <a:t> </a:t>
              </a:r>
              <a:r>
                <a:rPr lang="en-US" sz="2400" dirty="0" err="1">
                  <a:latin typeface="Arial" charset="0"/>
                  <a:cs typeface="Arial" charset="0"/>
                </a:rPr>
                <a:t>mỗi</a:t>
              </a:r>
              <a:r>
                <a:rPr lang="en-US" sz="2400" dirty="0">
                  <a:latin typeface="Arial" charset="0"/>
                  <a:cs typeface="Arial" charset="0"/>
                </a:rPr>
                <a:t> </a:t>
              </a:r>
              <a:r>
                <a:rPr lang="en-US" sz="2400" dirty="0" err="1">
                  <a:latin typeface="Arial" charset="0"/>
                  <a:cs typeface="Arial" charset="0"/>
                </a:rPr>
                <a:t>cá</a:t>
              </a:r>
              <a:r>
                <a:rPr lang="en-US" sz="2400" dirty="0">
                  <a:latin typeface="Arial" charset="0"/>
                  <a:cs typeface="Arial" charset="0"/>
                </a:rPr>
                <a:t> </a:t>
              </a:r>
              <a:r>
                <a:rPr lang="en-US" sz="2400" dirty="0" err="1">
                  <a:latin typeface="Arial" charset="0"/>
                  <a:cs typeface="Arial" charset="0"/>
                </a:rPr>
                <a:t>nhân</a:t>
              </a:r>
              <a:r>
                <a:rPr lang="en-US" sz="2400" dirty="0">
                  <a:latin typeface="Arial" charset="0"/>
                  <a:cs typeface="Arial" charset="0"/>
                </a:rPr>
                <a:t> </a:t>
              </a:r>
              <a:r>
                <a:rPr lang="en-US" sz="2400" dirty="0" err="1">
                  <a:latin typeface="Arial" charset="0"/>
                  <a:cs typeface="Arial" charset="0"/>
                </a:rPr>
                <a:t>và</a:t>
              </a:r>
              <a:r>
                <a:rPr lang="en-US" sz="2400" dirty="0">
                  <a:latin typeface="Arial" charset="0"/>
                  <a:cs typeface="Arial" charset="0"/>
                </a:rPr>
                <a:t> </a:t>
              </a:r>
              <a:r>
                <a:rPr lang="en-US" sz="2400" dirty="0" err="1">
                  <a:latin typeface="Arial" charset="0"/>
                  <a:cs typeface="Arial" charset="0"/>
                </a:rPr>
                <a:t>các</a:t>
              </a:r>
              <a:r>
                <a:rPr lang="en-US" sz="2400" dirty="0">
                  <a:latin typeface="Arial" charset="0"/>
                  <a:cs typeface="Arial" charset="0"/>
                </a:rPr>
                <a:t> </a:t>
              </a:r>
              <a:r>
                <a:rPr lang="en-US" sz="2400" dirty="0" err="1">
                  <a:latin typeface="Arial" charset="0"/>
                  <a:cs typeface="Arial" charset="0"/>
                </a:rPr>
                <a:t>thiết</a:t>
              </a:r>
              <a:r>
                <a:rPr lang="en-US" sz="2400" dirty="0">
                  <a:latin typeface="Arial" charset="0"/>
                  <a:cs typeface="Arial" charset="0"/>
                </a:rPr>
                <a:t> </a:t>
              </a:r>
              <a:r>
                <a:rPr lang="en-US" sz="2400" dirty="0" err="1">
                  <a:latin typeface="Arial" charset="0"/>
                  <a:cs typeface="Arial" charset="0"/>
                </a:rPr>
                <a:t>chế</a:t>
              </a:r>
              <a:r>
                <a:rPr lang="en-US" sz="2400" dirty="0">
                  <a:latin typeface="Arial" charset="0"/>
                  <a:cs typeface="Arial" charset="0"/>
                </a:rPr>
                <a:t> </a:t>
              </a:r>
              <a:r>
                <a:rPr lang="en-US" sz="2400" dirty="0" err="1">
                  <a:latin typeface="Arial" charset="0"/>
                  <a:cs typeface="Arial" charset="0"/>
                </a:rPr>
                <a:t>xã</a:t>
              </a:r>
              <a:r>
                <a:rPr lang="en-US" sz="2400" dirty="0">
                  <a:latin typeface="Arial" charset="0"/>
                  <a:cs typeface="Arial" charset="0"/>
                </a:rPr>
                <a:t> </a:t>
              </a:r>
              <a:r>
                <a:rPr lang="en-US" sz="2400" dirty="0" err="1">
                  <a:latin typeface="Arial" charset="0"/>
                  <a:cs typeface="Arial" charset="0"/>
                </a:rPr>
                <a:t>hội</a:t>
              </a:r>
              <a:endParaRPr lang="en-US" sz="2400" dirty="0">
                <a:latin typeface="Arial" charset="0"/>
                <a:cs typeface="Arial" charset="0"/>
              </a:endParaRPr>
            </a:p>
          </p:txBody>
        </p:sp>
      </p:grpSp>
      <p:grpSp>
        <p:nvGrpSpPr>
          <p:cNvPr id="37891" name="Group 52"/>
          <p:cNvGrpSpPr>
            <a:grpSpLocks/>
          </p:cNvGrpSpPr>
          <p:nvPr/>
        </p:nvGrpSpPr>
        <p:grpSpPr bwMode="auto">
          <a:xfrm>
            <a:off x="-96838" y="1798638"/>
            <a:ext cx="1882776" cy="3867150"/>
            <a:chOff x="7875" y="1799184"/>
            <a:chExt cx="1882775" cy="3866549"/>
          </a:xfrm>
        </p:grpSpPr>
        <p:cxnSp>
          <p:nvCxnSpPr>
            <p:cNvPr id="44" name="Shape 43"/>
            <p:cNvCxnSpPr>
              <a:endCxn id="54298" idx="1"/>
            </p:cNvCxnSpPr>
            <p:nvPr/>
          </p:nvCxnSpPr>
          <p:spPr>
            <a:xfrm rot="5400000" flipH="1" flipV="1">
              <a:off x="1077895" y="1670551"/>
              <a:ext cx="579347" cy="836613"/>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7895" name="Group 51"/>
            <p:cNvGrpSpPr>
              <a:grpSpLocks/>
            </p:cNvGrpSpPr>
            <p:nvPr/>
          </p:nvGrpSpPr>
          <p:grpSpPr bwMode="auto">
            <a:xfrm>
              <a:off x="7875" y="2379165"/>
              <a:ext cx="1882775" cy="3286568"/>
              <a:chOff x="7875" y="2379165"/>
              <a:chExt cx="1882775" cy="3286568"/>
            </a:xfrm>
          </p:grpSpPr>
          <p:grpSp>
            <p:nvGrpSpPr>
              <p:cNvPr id="37898" name="Group 50"/>
              <p:cNvGrpSpPr>
                <a:grpSpLocks/>
              </p:cNvGrpSpPr>
              <p:nvPr/>
            </p:nvGrpSpPr>
            <p:grpSpPr bwMode="auto">
              <a:xfrm>
                <a:off x="7875" y="2379165"/>
                <a:ext cx="1882775" cy="2196010"/>
                <a:chOff x="7875" y="2379165"/>
                <a:chExt cx="1882775" cy="2196010"/>
              </a:xfrm>
            </p:grpSpPr>
            <p:pic>
              <p:nvPicPr>
                <p:cNvPr id="37900" name="Picture 19" descr="YG_circle001"/>
                <p:cNvPicPr>
                  <a:picLocks noChangeAspect="1" noChangeArrowheads="1"/>
                </p:cNvPicPr>
                <p:nvPr/>
              </p:nvPicPr>
              <p:blipFill>
                <a:blip r:embed="rId2">
                  <a:lum bright="26000" contrast="70000"/>
                  <a:extLst>
                    <a:ext uri="{28A0092B-C50C-407E-A947-70E740481C1C}">
                      <a14:useLocalDpi xmlns:a14="http://schemas.microsoft.com/office/drawing/2010/main" val="0"/>
                    </a:ext>
                  </a:extLst>
                </a:blip>
                <a:srcRect/>
                <a:stretch>
                  <a:fillRect/>
                </a:stretch>
              </p:blipFill>
              <p:spPr bwMode="auto">
                <a:xfrm>
                  <a:off x="7875" y="2379165"/>
                  <a:ext cx="1882775" cy="219601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901" name="TextBox 41"/>
                <p:cNvSpPr txBox="1">
                  <a:spLocks noChangeArrowheads="1"/>
                </p:cNvSpPr>
                <p:nvPr/>
              </p:nvSpPr>
              <p:spPr bwMode="auto">
                <a:xfrm>
                  <a:off x="263466" y="2743599"/>
                  <a:ext cx="1387494" cy="12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400" b="1">
                      <a:solidFill>
                        <a:srgbClr val="FF0000"/>
                      </a:solidFill>
                      <a:latin typeface="Tahoma" pitchFamily="34" charset="0"/>
                      <a:ea typeface="MS PGothic" pitchFamily="34" charset="-128"/>
                      <a:cs typeface="Tahoma" pitchFamily="34" charset="0"/>
                    </a:rPr>
                    <a:t>4</a:t>
                  </a:r>
                </a:p>
                <a:p>
                  <a:pPr algn="ctr" eaLnBrk="1" hangingPunct="1"/>
                  <a:r>
                    <a:rPr lang="en-US" altLang="en-US" sz="2400" b="1">
                      <a:solidFill>
                        <a:srgbClr val="FF0000"/>
                      </a:solidFill>
                      <a:latin typeface="Tahoma" pitchFamily="34" charset="0"/>
                      <a:ea typeface="MS PGothic" pitchFamily="34" charset="-128"/>
                      <a:cs typeface="Tahoma" pitchFamily="34" charset="0"/>
                    </a:rPr>
                    <a:t>nguyên nhân</a:t>
                  </a:r>
                </a:p>
              </p:txBody>
            </p:sp>
          </p:grpSp>
          <p:cxnSp>
            <p:nvCxnSpPr>
              <p:cNvPr id="46" name="Shape 45"/>
              <p:cNvCxnSpPr>
                <a:endCxn id="54317" idx="1"/>
              </p:cNvCxnSpPr>
              <p:nvPr/>
            </p:nvCxnSpPr>
            <p:spPr>
              <a:xfrm rot="16200000" flipH="1">
                <a:off x="805678" y="4718874"/>
                <a:ext cx="1090443" cy="803275"/>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7" name="Right Arrow 46"/>
            <p:cNvSpPr/>
            <p:nvPr/>
          </p:nvSpPr>
          <p:spPr>
            <a:xfrm>
              <a:off x="1358837" y="2626142"/>
              <a:ext cx="365125" cy="219041"/>
            </a:xfrm>
            <a:prstGeom prst="rightArrow">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20E96"/>
                </a:solidFill>
              </a:endParaRPr>
            </a:p>
          </p:txBody>
        </p:sp>
        <p:sp>
          <p:nvSpPr>
            <p:cNvPr id="49" name="Right Arrow 48"/>
            <p:cNvSpPr/>
            <p:nvPr/>
          </p:nvSpPr>
          <p:spPr>
            <a:xfrm>
              <a:off x="1358837" y="4414977"/>
              <a:ext cx="365125" cy="219041"/>
            </a:xfrm>
            <a:prstGeom prst="rightArrow">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20E96"/>
                </a:solidFill>
              </a:endParaRPr>
            </a:p>
          </p:txBody>
        </p:sp>
      </p:grpSp>
      <p:sp>
        <p:nvSpPr>
          <p:cNvPr id="37892" name="Text Box 17"/>
          <p:cNvSpPr txBox="1">
            <a:spLocks noChangeArrowheads="1"/>
          </p:cNvSpPr>
          <p:nvPr/>
        </p:nvSpPr>
        <p:spPr bwMode="gray">
          <a:xfrm>
            <a:off x="3214688" y="1464089"/>
            <a:ext cx="5295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a:ea typeface="MS PGothic" pitchFamily="34" charset="-128"/>
              </a:rPr>
              <a:t>Tư tưởng “Trọng nam khinh nữ” là nguyên nhân sâu xa</a:t>
            </a:r>
            <a:endParaRPr lang="en-US" altLang="en-US" sz="2400" i="1">
              <a:ea typeface="MS PGothic" pitchFamily="34" charset="-128"/>
            </a:endParaRPr>
          </a:p>
        </p:txBody>
      </p:sp>
      <p:sp>
        <p:nvSpPr>
          <p:cNvPr id="37893" name="Title 1"/>
          <p:cNvSpPr>
            <a:spLocks noGrp="1"/>
          </p:cNvSpPr>
          <p:nvPr>
            <p:ph type="title"/>
          </p:nvPr>
        </p:nvSpPr>
        <p:spPr>
          <a:xfrm>
            <a:off x="158753" y="259997"/>
            <a:ext cx="8680450" cy="715962"/>
          </a:xfrm>
        </p:spPr>
        <p:txBody>
          <a:bodyPr/>
          <a:lstStyle/>
          <a:p>
            <a:r>
              <a:rPr lang="en-US" altLang="en-US" sz="2800" b="1" dirty="0" err="1">
                <a:solidFill>
                  <a:srgbClr val="FF0000"/>
                </a:solidFill>
                <a:latin typeface="Tahoma" pitchFamily="34" charset="0"/>
                <a:cs typeface="Tahoma" pitchFamily="34" charset="0"/>
              </a:rPr>
              <a:t>Nguyên</a:t>
            </a:r>
            <a:r>
              <a:rPr lang="en-US" altLang="en-US" sz="2800" b="1" dirty="0">
                <a:solidFill>
                  <a:srgbClr val="FF0000"/>
                </a:solidFill>
                <a:latin typeface="Tahoma" pitchFamily="34" charset="0"/>
                <a:cs typeface="Tahoma" pitchFamily="34" charset="0"/>
              </a:rPr>
              <a:t> </a:t>
            </a:r>
            <a:r>
              <a:rPr lang="en-US" altLang="en-US" sz="2800" b="1" dirty="0" err="1">
                <a:solidFill>
                  <a:srgbClr val="FF0000"/>
                </a:solidFill>
                <a:latin typeface="Tahoma" pitchFamily="34" charset="0"/>
                <a:cs typeface="Tahoma" pitchFamily="34" charset="0"/>
              </a:rPr>
              <a:t>nhân</a:t>
            </a:r>
            <a:r>
              <a:rPr lang="en-US" altLang="en-US" sz="2800" b="1" dirty="0">
                <a:solidFill>
                  <a:srgbClr val="FF0000"/>
                </a:solidFill>
                <a:latin typeface="Tahoma" pitchFamily="34" charset="0"/>
                <a:cs typeface="Tahoma" pitchFamily="34" charset="0"/>
              </a:rPr>
              <a:t> </a:t>
            </a:r>
            <a:r>
              <a:rPr lang="en-US" altLang="en-US" sz="2800" b="1" dirty="0" err="1">
                <a:solidFill>
                  <a:srgbClr val="FF0000"/>
                </a:solidFill>
                <a:latin typeface="Tahoma" pitchFamily="34" charset="0"/>
                <a:cs typeface="Tahoma" pitchFamily="34" charset="0"/>
              </a:rPr>
              <a:t>của</a:t>
            </a:r>
            <a:r>
              <a:rPr lang="en-US" altLang="en-US" sz="2800" b="1" dirty="0">
                <a:solidFill>
                  <a:srgbClr val="FF0000"/>
                </a:solidFill>
                <a:latin typeface="Tahoma" pitchFamily="34" charset="0"/>
                <a:cs typeface="Tahoma" pitchFamily="34" charset="0"/>
              </a:rPr>
              <a:t> </a:t>
            </a:r>
            <a:r>
              <a:rPr lang="en-US" altLang="en-US" sz="2800" b="1" dirty="0" err="1">
                <a:solidFill>
                  <a:srgbClr val="FF0000"/>
                </a:solidFill>
                <a:latin typeface="Tahoma" pitchFamily="34" charset="0"/>
                <a:cs typeface="Tahoma" pitchFamily="34" charset="0"/>
              </a:rPr>
              <a:t>bất</a:t>
            </a:r>
            <a:r>
              <a:rPr lang="en-US" altLang="en-US" sz="2800" b="1" dirty="0">
                <a:solidFill>
                  <a:srgbClr val="FF0000"/>
                </a:solidFill>
                <a:latin typeface="Tahoma" pitchFamily="34" charset="0"/>
                <a:cs typeface="Tahoma" pitchFamily="34" charset="0"/>
              </a:rPr>
              <a:t> </a:t>
            </a:r>
            <a:r>
              <a:rPr lang="en-US" altLang="en-US" sz="2800" b="1" dirty="0" err="1">
                <a:solidFill>
                  <a:srgbClr val="FF0000"/>
                </a:solidFill>
                <a:latin typeface="Tahoma" pitchFamily="34" charset="0"/>
                <a:cs typeface="Tahoma" pitchFamily="34" charset="0"/>
              </a:rPr>
              <a:t>bình</a:t>
            </a:r>
            <a:r>
              <a:rPr lang="en-US" altLang="en-US" sz="2800" b="1" dirty="0">
                <a:solidFill>
                  <a:srgbClr val="FF0000"/>
                </a:solidFill>
                <a:latin typeface="Tahoma" pitchFamily="34" charset="0"/>
                <a:cs typeface="Tahoma" pitchFamily="34" charset="0"/>
              </a:rPr>
              <a:t> </a:t>
            </a:r>
            <a:r>
              <a:rPr lang="en-US" altLang="en-US" sz="2800" b="1" dirty="0" err="1">
                <a:solidFill>
                  <a:srgbClr val="FF0000"/>
                </a:solidFill>
                <a:latin typeface="Tahoma" pitchFamily="34" charset="0"/>
                <a:cs typeface="Tahoma" pitchFamily="34" charset="0"/>
              </a:rPr>
              <a:t>đẳng</a:t>
            </a:r>
            <a:r>
              <a:rPr lang="en-US" altLang="en-US" sz="2800" b="1" dirty="0">
                <a:solidFill>
                  <a:srgbClr val="FF0000"/>
                </a:solidFill>
                <a:latin typeface="Tahoma" pitchFamily="34" charset="0"/>
                <a:cs typeface="Tahoma" pitchFamily="34" charset="0"/>
              </a:rPr>
              <a:t> </a:t>
            </a:r>
            <a:r>
              <a:rPr lang="en-US" altLang="en-US" sz="2800" b="1" dirty="0" err="1">
                <a:solidFill>
                  <a:srgbClr val="FF0000"/>
                </a:solidFill>
                <a:latin typeface="Tahoma" pitchFamily="34" charset="0"/>
                <a:cs typeface="Tahoma" pitchFamily="34" charset="0"/>
              </a:rPr>
              <a:t>giới</a:t>
            </a:r>
            <a:r>
              <a:rPr lang="en-US" altLang="en-US" sz="2800" b="1" dirty="0">
                <a:solidFill>
                  <a:srgbClr val="FF0000"/>
                </a:solidFill>
                <a:latin typeface="Tahoma" pitchFamily="34" charset="0"/>
                <a:cs typeface="Tahoma" pitchFamily="34" charset="0"/>
              </a:rPr>
              <a:t> </a:t>
            </a:r>
            <a:r>
              <a:rPr lang="en-US" altLang="en-US" sz="2800" b="1" dirty="0" err="1">
                <a:solidFill>
                  <a:srgbClr val="FF0000"/>
                </a:solidFill>
                <a:latin typeface="Tahoma" pitchFamily="34" charset="0"/>
                <a:cs typeface="Tahoma" pitchFamily="34" charset="0"/>
              </a:rPr>
              <a:t>và</a:t>
            </a:r>
            <a:r>
              <a:rPr lang="en-US" altLang="en-US" sz="2800" b="1" dirty="0">
                <a:solidFill>
                  <a:srgbClr val="FF0000"/>
                </a:solidFill>
                <a:latin typeface="Tahoma" pitchFamily="34" charset="0"/>
                <a:cs typeface="Tahoma" pitchFamily="34" charset="0"/>
              </a:rPr>
              <a:t> BLG</a:t>
            </a:r>
          </a:p>
        </p:txBody>
      </p:sp>
    </p:spTree>
    <p:extLst>
      <p:ext uri="{BB962C8B-B14F-4D97-AF65-F5344CB8AC3E}">
        <p14:creationId xmlns:p14="http://schemas.microsoft.com/office/powerpoint/2010/main" val="3161728846"/>
      </p:ext>
    </p:extLst>
  </p:cSld>
  <p:clrMapOvr>
    <a:masterClrMapping/>
  </p:clrMapOvr>
  <p:transition>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AutoShape 12"/>
          <p:cNvSpPr>
            <a:spLocks noChangeArrowheads="1"/>
          </p:cNvSpPr>
          <p:nvPr/>
        </p:nvSpPr>
        <p:spPr bwMode="gray">
          <a:xfrm>
            <a:off x="2743200" y="914400"/>
            <a:ext cx="6400800" cy="2286000"/>
          </a:xfrm>
          <a:prstGeom prst="roundRect">
            <a:avLst>
              <a:gd name="adj" fmla="val 11505"/>
            </a:avLst>
          </a:prstGeom>
          <a:solidFill>
            <a:srgbClr val="92D050"/>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p>
            <a:pPr marL="236538" indent="-236538">
              <a:buFont typeface="Wingdings" pitchFamily="2" charset="2"/>
              <a:buChar char="§"/>
            </a:pPr>
            <a:r>
              <a:rPr lang="en-US" altLang="en-US" sz="2000">
                <a:latin typeface="Tahoma" pitchFamily="34" charset="0"/>
                <a:cs typeface="Tahoma" pitchFamily="34" charset="0"/>
              </a:rPr>
              <a:t>Cản trở quá trình tìm hiểu, nhận thức về bản thân</a:t>
            </a:r>
          </a:p>
          <a:p>
            <a:pPr marL="236538" indent="-236538">
              <a:buFont typeface="Wingdings" pitchFamily="2" charset="2"/>
              <a:buChar char="§"/>
            </a:pPr>
            <a:r>
              <a:rPr lang="en-US" altLang="en-US" sz="2000">
                <a:latin typeface="Tahoma" pitchFamily="34" charset="0"/>
                <a:cs typeface="Tahoma" pitchFamily="34" charset="0"/>
              </a:rPr>
              <a:t>Làm mất phương hướng và động lực về phát triển </a:t>
            </a:r>
          </a:p>
          <a:p>
            <a:pPr marL="236538" indent="-236538"/>
            <a:r>
              <a:rPr lang="en-US" altLang="en-US" sz="2000">
                <a:latin typeface="Tahoma" pitchFamily="34" charset="0"/>
                <a:cs typeface="Tahoma" pitchFamily="34" charset="0"/>
              </a:rPr>
              <a:t>   nghề nghiệp, học tập và đào tạo suốt đời</a:t>
            </a:r>
          </a:p>
          <a:p>
            <a:pPr marL="236538" indent="-236538">
              <a:buFont typeface="Wingdings" pitchFamily="2" charset="2"/>
              <a:buChar char="§"/>
            </a:pPr>
            <a:r>
              <a:rPr lang="en-US" altLang="en-US" sz="2000">
                <a:latin typeface="Tahoma" pitchFamily="34" charset="0"/>
                <a:cs typeface="Tahoma" pitchFamily="34" charset="0"/>
              </a:rPr>
              <a:t>Cản trở tiềm năng phát triển của mỗi cá nhân, </a:t>
            </a:r>
          </a:p>
          <a:p>
            <a:pPr marL="236538" indent="-236538"/>
            <a:r>
              <a:rPr lang="en-US" altLang="en-US" sz="2000">
                <a:latin typeface="Tahoma" pitchFamily="34" charset="0"/>
                <a:cs typeface="Tahoma" pitchFamily="34" charset="0"/>
              </a:rPr>
              <a:t>   đặc biệt đối với em gái/phụ nữ </a:t>
            </a:r>
          </a:p>
          <a:p>
            <a:pPr marL="236538" indent="-236538">
              <a:buFont typeface="Wingdings" pitchFamily="2" charset="2"/>
              <a:buChar char="§"/>
            </a:pPr>
            <a:r>
              <a:rPr lang="en-US" altLang="en-US" sz="2000">
                <a:latin typeface="Tahoma" pitchFamily="34" charset="0"/>
                <a:cs typeface="Tahoma" pitchFamily="34" charset="0"/>
              </a:rPr>
              <a:t>Gây lãng phí thời gian của tuổi trẻ</a:t>
            </a:r>
          </a:p>
          <a:p>
            <a:pPr marL="236538" indent="-236538">
              <a:buFont typeface="Wingdings" pitchFamily="2" charset="2"/>
              <a:buChar char="§"/>
            </a:pPr>
            <a:r>
              <a:rPr lang="en-US" altLang="en-US" sz="2000">
                <a:latin typeface="Tahoma" pitchFamily="34" charset="0"/>
                <a:cs typeface="Tahoma" pitchFamily="34" charset="0"/>
              </a:rPr>
              <a:t>Thiếu tự tin và động lực để vươn lên</a:t>
            </a:r>
          </a:p>
        </p:txBody>
      </p:sp>
      <p:sp>
        <p:nvSpPr>
          <p:cNvPr id="158723" name="AutoShape 17"/>
          <p:cNvSpPr>
            <a:spLocks noChangeArrowheads="1"/>
          </p:cNvSpPr>
          <p:nvPr/>
        </p:nvSpPr>
        <p:spPr bwMode="gray">
          <a:xfrm>
            <a:off x="2743200" y="3352800"/>
            <a:ext cx="6400800" cy="1762125"/>
          </a:xfrm>
          <a:prstGeom prst="roundRect">
            <a:avLst>
              <a:gd name="adj" fmla="val 11505"/>
            </a:avLst>
          </a:prstGeom>
          <a:solidFill>
            <a:srgbClr val="FFC000"/>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p>
            <a:pPr marL="268288" indent="-268288">
              <a:buFont typeface="Wingdings" pitchFamily="2" charset="2"/>
              <a:buChar char="§"/>
            </a:pPr>
            <a:r>
              <a:rPr lang="en-US" altLang="en-US" sz="2000">
                <a:latin typeface="Tahoma" pitchFamily="34" charset="0"/>
                <a:cs typeface="Tahoma" pitchFamily="34" charset="0"/>
              </a:rPr>
              <a:t>Thiếu chia sẻ và hợp tác, dễ nảy sinh mâu thuẫn,</a:t>
            </a:r>
          </a:p>
          <a:p>
            <a:pPr marL="268288" indent="-268288"/>
            <a:r>
              <a:rPr lang="en-US" altLang="en-US" sz="2000">
                <a:latin typeface="Tahoma" pitchFamily="34" charset="0"/>
                <a:cs typeface="Tahoma" pitchFamily="34" charset="0"/>
              </a:rPr>
              <a:t>   xung đột lợi ích</a:t>
            </a:r>
          </a:p>
          <a:p>
            <a:pPr marL="268288" indent="-268288">
              <a:buFont typeface="Wingdings" pitchFamily="2" charset="2"/>
              <a:buChar char="§"/>
            </a:pPr>
            <a:r>
              <a:rPr lang="en-US" altLang="en-US" sz="2000">
                <a:latin typeface="Tahoma" pitchFamily="34" charset="0"/>
                <a:cs typeface="Tahoma" pitchFamily="34" charset="0"/>
              </a:rPr>
              <a:t>Gây tốn kém tiền bạc đầu tư cho việc học nghề,</a:t>
            </a:r>
          </a:p>
          <a:p>
            <a:pPr marL="268288" indent="-268288"/>
            <a:r>
              <a:rPr lang="en-US" altLang="en-US" sz="2000">
                <a:latin typeface="Tahoma" pitchFamily="34" charset="0"/>
                <a:cs typeface="Tahoma" pitchFamily="34" charset="0"/>
              </a:rPr>
              <a:t>   tìm việc làm của con em</a:t>
            </a:r>
          </a:p>
          <a:p>
            <a:pPr marL="268288" indent="-268288">
              <a:buFont typeface="Wingdings" pitchFamily="2" charset="2"/>
              <a:buChar char="§"/>
            </a:pPr>
            <a:r>
              <a:rPr lang="en-US" altLang="en-US" sz="2000">
                <a:latin typeface="Tahoma" pitchFamily="34" charset="0"/>
                <a:cs typeface="Tahoma" pitchFamily="34" charset="0"/>
              </a:rPr>
              <a:t>Nghèo đói, chất lượng sống thấp</a:t>
            </a:r>
          </a:p>
        </p:txBody>
      </p:sp>
      <p:sp>
        <p:nvSpPr>
          <p:cNvPr id="158724" name="AutoShape 19"/>
          <p:cNvSpPr>
            <a:spLocks noChangeArrowheads="1"/>
          </p:cNvSpPr>
          <p:nvPr/>
        </p:nvSpPr>
        <p:spPr bwMode="gray">
          <a:xfrm>
            <a:off x="2743200" y="5257800"/>
            <a:ext cx="6400800" cy="1600200"/>
          </a:xfrm>
          <a:prstGeom prst="roundRect">
            <a:avLst>
              <a:gd name="adj" fmla="val 11505"/>
            </a:avLst>
          </a:prstGeom>
          <a:solidFill>
            <a:srgbClr val="00B0F0"/>
          </a:solidFill>
          <a:ln>
            <a:noFill/>
          </a:ln>
          <a:extLst>
            <a:ext uri="{91240B29-F687-4F45-9708-019B960494DF}">
              <a14:hiddenLine xmlns:a14="http://schemas.microsoft.com/office/drawing/2010/main" w="6350" algn="ctr">
                <a:solidFill>
                  <a:srgbClr val="000000"/>
                </a:solidFill>
                <a:prstDash val="sysDot"/>
                <a:round/>
                <a:headEnd/>
                <a:tailEnd/>
              </a14:hiddenLine>
            </a:ext>
          </a:extLst>
        </p:spPr>
        <p:txBody>
          <a:bodyPr wrap="none" anchor="ctr"/>
          <a:lstStyle/>
          <a:p>
            <a:pPr marL="268288" indent="-268288">
              <a:buFont typeface="Wingdings" pitchFamily="2" charset="2"/>
              <a:buChar char="§"/>
            </a:pPr>
            <a:r>
              <a:rPr lang="en-US" altLang="en-US" sz="2200">
                <a:latin typeface="Tahoma" pitchFamily="34" charset="0"/>
                <a:cs typeface="Tahoma" pitchFamily="34" charset="0"/>
              </a:rPr>
              <a:t>Giảm chất lượng nguồn nhân lực </a:t>
            </a:r>
          </a:p>
          <a:p>
            <a:pPr marL="268288" indent="-268288"/>
            <a:r>
              <a:rPr lang="en-US" altLang="en-US" sz="2200">
                <a:latin typeface="Tahoma" pitchFamily="34" charset="0"/>
                <a:cs typeface="Tahoma" pitchFamily="34" charset="0"/>
              </a:rPr>
              <a:t>   của xã hội</a:t>
            </a:r>
          </a:p>
          <a:p>
            <a:pPr marL="268288" indent="-268288">
              <a:buFont typeface="Wingdings" pitchFamily="2" charset="2"/>
              <a:buChar char="§"/>
            </a:pPr>
            <a:r>
              <a:rPr lang="en-US" altLang="en-US" sz="2200">
                <a:latin typeface="Tahoma" pitchFamily="34" charset="0"/>
                <a:cs typeface="Tahoma" pitchFamily="34" charset="0"/>
              </a:rPr>
              <a:t>Quản trị Nhà nước yếu kém</a:t>
            </a:r>
          </a:p>
          <a:p>
            <a:pPr marL="268288" indent="-268288">
              <a:buFont typeface="Wingdings" pitchFamily="2" charset="2"/>
              <a:buChar char="§"/>
            </a:pPr>
            <a:r>
              <a:rPr lang="en-US" altLang="en-US" sz="2200">
                <a:latin typeface="Tahoma" pitchFamily="34" charset="0"/>
                <a:cs typeface="Tahoma" pitchFamily="34" charset="0"/>
              </a:rPr>
              <a:t>Phát triển kinh tế - xã hội kém bền vững</a:t>
            </a:r>
          </a:p>
        </p:txBody>
      </p:sp>
      <p:sp>
        <p:nvSpPr>
          <p:cNvPr id="158728" name="AutoShape 21"/>
          <p:cNvSpPr>
            <a:spLocks noChangeArrowheads="1"/>
          </p:cNvSpPr>
          <p:nvPr/>
        </p:nvSpPr>
        <p:spPr bwMode="white">
          <a:xfrm>
            <a:off x="2363788" y="1828800"/>
            <a:ext cx="533400" cy="381000"/>
          </a:xfrm>
          <a:prstGeom prst="rightArrow">
            <a:avLst>
              <a:gd name="adj1" fmla="val 50000"/>
              <a:gd name="adj2" fmla="val 58333"/>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tLang="en-US"/>
          </a:p>
        </p:txBody>
      </p:sp>
      <p:sp>
        <p:nvSpPr>
          <p:cNvPr id="158729" name="AutoShape 22"/>
          <p:cNvSpPr>
            <a:spLocks noChangeArrowheads="1"/>
          </p:cNvSpPr>
          <p:nvPr/>
        </p:nvSpPr>
        <p:spPr bwMode="white">
          <a:xfrm>
            <a:off x="2295525" y="4114800"/>
            <a:ext cx="531813" cy="381000"/>
          </a:xfrm>
          <a:prstGeom prst="rightArrow">
            <a:avLst>
              <a:gd name="adj1" fmla="val 50000"/>
              <a:gd name="adj2" fmla="val 5827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tLang="en-US"/>
          </a:p>
        </p:txBody>
      </p:sp>
      <p:sp>
        <p:nvSpPr>
          <p:cNvPr id="158730" name="AutoShape 23"/>
          <p:cNvSpPr>
            <a:spLocks noChangeArrowheads="1"/>
          </p:cNvSpPr>
          <p:nvPr/>
        </p:nvSpPr>
        <p:spPr bwMode="white">
          <a:xfrm>
            <a:off x="2286000" y="5715000"/>
            <a:ext cx="533400" cy="381000"/>
          </a:xfrm>
          <a:prstGeom prst="rightArrow">
            <a:avLst>
              <a:gd name="adj1" fmla="val 50000"/>
              <a:gd name="adj2" fmla="val 58333"/>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tLang="en-US"/>
          </a:p>
        </p:txBody>
      </p:sp>
      <p:sp>
        <p:nvSpPr>
          <p:cNvPr id="33800" name="Rectangle 2"/>
          <p:cNvSpPr>
            <a:spLocks noGrp="1" noChangeArrowheads="1"/>
          </p:cNvSpPr>
          <p:nvPr>
            <p:ph type="title" idx="4294967295"/>
          </p:nvPr>
        </p:nvSpPr>
        <p:spPr>
          <a:xfrm>
            <a:off x="0" y="228600"/>
            <a:ext cx="9144000" cy="639763"/>
          </a:xfrm>
        </p:spPr>
        <p:txBody>
          <a:bodyPr/>
          <a:lstStyle/>
          <a:p>
            <a:r>
              <a:rPr lang="en-US" altLang="en-US" sz="3600" b="1">
                <a:solidFill>
                  <a:srgbClr val="FF0000"/>
                </a:solidFill>
                <a:latin typeface="Tahoma" pitchFamily="34" charset="0"/>
                <a:cs typeface="Tahoma" pitchFamily="34" charset="0"/>
              </a:rPr>
              <a:t>HẬU QUẢ</a:t>
            </a:r>
          </a:p>
        </p:txBody>
      </p:sp>
      <p:grpSp>
        <p:nvGrpSpPr>
          <p:cNvPr id="2" name="Group 3"/>
          <p:cNvGrpSpPr>
            <a:grpSpLocks/>
          </p:cNvGrpSpPr>
          <p:nvPr/>
        </p:nvGrpSpPr>
        <p:grpSpPr bwMode="auto">
          <a:xfrm>
            <a:off x="0" y="5105400"/>
            <a:ext cx="2295525" cy="1524000"/>
            <a:chOff x="471" y="272"/>
            <a:chExt cx="1161" cy="1539"/>
          </a:xfrm>
          <a:solidFill>
            <a:srgbClr val="00B0F0"/>
          </a:solidFill>
        </p:grpSpPr>
        <p:sp>
          <p:nvSpPr>
            <p:cNvPr id="158733" name="Oval 4"/>
            <p:cNvSpPr>
              <a:spLocks noChangeArrowheads="1"/>
            </p:cNvSpPr>
            <p:nvPr/>
          </p:nvSpPr>
          <p:spPr bwMode="ltGray">
            <a:xfrm>
              <a:off x="471" y="1438"/>
              <a:ext cx="1159" cy="362"/>
            </a:xfrm>
            <a:prstGeom prst="ellipse">
              <a:avLst/>
            </a:prstGeom>
            <a:grpFill/>
            <a:ln w="9525" algn="ctr">
              <a:noFill/>
              <a:round/>
              <a:headEnd/>
              <a:tailEnd/>
            </a:ln>
          </p:spPr>
          <p:txBody>
            <a:bodyPr wrap="none" anchor="ctr"/>
            <a:lstStyle/>
            <a:p>
              <a:pPr>
                <a:defRPr/>
              </a:pPr>
              <a:endParaRPr lang="vi-VN">
                <a:latin typeface="Arial" charset="0"/>
                <a:ea typeface="ＭＳ Ｐゴシック" pitchFamily="34" charset="-128"/>
                <a:cs typeface="Arial" charset="0"/>
              </a:endParaRPr>
            </a:p>
          </p:txBody>
        </p:sp>
        <p:sp>
          <p:nvSpPr>
            <p:cNvPr id="22533" name="AutoShape 5"/>
            <p:cNvSpPr>
              <a:spLocks noChangeArrowheads="1"/>
            </p:cNvSpPr>
            <p:nvPr/>
          </p:nvSpPr>
          <p:spPr bwMode="ltGray">
            <a:xfrm>
              <a:off x="473" y="272"/>
              <a:ext cx="1159" cy="1539"/>
            </a:xfrm>
            <a:prstGeom prst="can">
              <a:avLst>
                <a:gd name="adj" fmla="val 33197"/>
              </a:avLst>
            </a:prstGeom>
            <a:grpFill/>
            <a:ln w="9525">
              <a:noFill/>
              <a:round/>
              <a:headEnd/>
              <a:tailEnd/>
            </a:ln>
            <a:effectLst/>
          </p:spPr>
          <p:txBody>
            <a:bodyPr wrap="none" anchor="ctr"/>
            <a:lstStyle/>
            <a:p>
              <a:pPr>
                <a:defRPr/>
              </a:pPr>
              <a:endParaRPr lang="en-US">
                <a:latin typeface="Arial" charset="0"/>
                <a:ea typeface="ＭＳ Ｐゴシック" pitchFamily="34" charset="-128"/>
                <a:cs typeface="Arial" charset="0"/>
              </a:endParaRPr>
            </a:p>
          </p:txBody>
        </p:sp>
      </p:grpSp>
      <p:grpSp>
        <p:nvGrpSpPr>
          <p:cNvPr id="3" name="Group 6"/>
          <p:cNvGrpSpPr>
            <a:grpSpLocks/>
          </p:cNvGrpSpPr>
          <p:nvPr/>
        </p:nvGrpSpPr>
        <p:grpSpPr bwMode="auto">
          <a:xfrm>
            <a:off x="76200" y="3124200"/>
            <a:ext cx="2291203" cy="2057400"/>
            <a:chOff x="471" y="272"/>
            <a:chExt cx="1161" cy="1539"/>
          </a:xfrm>
          <a:solidFill>
            <a:srgbClr val="FFC000"/>
          </a:solidFill>
        </p:grpSpPr>
        <p:sp>
          <p:nvSpPr>
            <p:cNvPr id="158736" name="Oval 7"/>
            <p:cNvSpPr>
              <a:spLocks noChangeArrowheads="1"/>
            </p:cNvSpPr>
            <p:nvPr/>
          </p:nvSpPr>
          <p:spPr bwMode="ltGray">
            <a:xfrm>
              <a:off x="471" y="1438"/>
              <a:ext cx="1159" cy="362"/>
            </a:xfrm>
            <a:prstGeom prst="ellipse">
              <a:avLst/>
            </a:prstGeom>
            <a:grpFill/>
            <a:ln w="9525" algn="ctr">
              <a:noFill/>
              <a:round/>
              <a:headEnd/>
              <a:tailEnd/>
            </a:ln>
          </p:spPr>
          <p:txBody>
            <a:bodyPr wrap="none" anchor="ctr"/>
            <a:lstStyle/>
            <a:p>
              <a:pPr>
                <a:defRPr/>
              </a:pPr>
              <a:endParaRPr lang="vi-VN">
                <a:latin typeface="Arial" charset="0"/>
                <a:ea typeface="ＭＳ Ｐゴシック" pitchFamily="34" charset="-128"/>
                <a:cs typeface="Arial" charset="0"/>
              </a:endParaRPr>
            </a:p>
          </p:txBody>
        </p:sp>
        <p:sp>
          <p:nvSpPr>
            <p:cNvPr id="22536" name="AutoShape 8"/>
            <p:cNvSpPr>
              <a:spLocks noChangeArrowheads="1"/>
            </p:cNvSpPr>
            <p:nvPr/>
          </p:nvSpPr>
          <p:spPr bwMode="ltGray">
            <a:xfrm>
              <a:off x="473" y="272"/>
              <a:ext cx="1159" cy="1539"/>
            </a:xfrm>
            <a:prstGeom prst="can">
              <a:avLst>
                <a:gd name="adj" fmla="val 33197"/>
              </a:avLst>
            </a:prstGeom>
            <a:grpFill/>
            <a:ln w="9525">
              <a:noFill/>
              <a:round/>
              <a:headEnd/>
              <a:tailEnd/>
            </a:ln>
            <a:effectLst/>
          </p:spPr>
          <p:txBody>
            <a:bodyPr wrap="none" anchor="ctr"/>
            <a:lstStyle/>
            <a:p>
              <a:pPr>
                <a:defRPr/>
              </a:pPr>
              <a:endParaRPr lang="en-US">
                <a:latin typeface="Arial" charset="0"/>
                <a:ea typeface="ＭＳ Ｐゴシック" pitchFamily="34" charset="-128"/>
                <a:cs typeface="Arial" charset="0"/>
              </a:endParaRPr>
            </a:p>
          </p:txBody>
        </p:sp>
      </p:grpSp>
      <p:grpSp>
        <p:nvGrpSpPr>
          <p:cNvPr id="4" name="Group 9"/>
          <p:cNvGrpSpPr>
            <a:grpSpLocks/>
          </p:cNvGrpSpPr>
          <p:nvPr/>
        </p:nvGrpSpPr>
        <p:grpSpPr bwMode="auto">
          <a:xfrm>
            <a:off x="76200" y="838200"/>
            <a:ext cx="2295525" cy="2209800"/>
            <a:chOff x="471" y="272"/>
            <a:chExt cx="1161" cy="1539"/>
          </a:xfrm>
          <a:solidFill>
            <a:srgbClr val="92D050"/>
          </a:solidFill>
        </p:grpSpPr>
        <p:sp>
          <p:nvSpPr>
            <p:cNvPr id="158739" name="Oval 10"/>
            <p:cNvSpPr>
              <a:spLocks noChangeArrowheads="1"/>
            </p:cNvSpPr>
            <p:nvPr/>
          </p:nvSpPr>
          <p:spPr bwMode="ltGray">
            <a:xfrm>
              <a:off x="471" y="1438"/>
              <a:ext cx="1159" cy="362"/>
            </a:xfrm>
            <a:prstGeom prst="ellipse">
              <a:avLst/>
            </a:prstGeom>
            <a:grpFill/>
            <a:ln w="9525" algn="ctr">
              <a:noFill/>
              <a:round/>
              <a:headEnd/>
              <a:tailEnd/>
            </a:ln>
          </p:spPr>
          <p:txBody>
            <a:bodyPr wrap="none" anchor="ctr"/>
            <a:lstStyle/>
            <a:p>
              <a:pPr>
                <a:defRPr/>
              </a:pPr>
              <a:endParaRPr lang="vi-VN">
                <a:latin typeface="Arial" charset="0"/>
                <a:ea typeface="ＭＳ Ｐゴシック" pitchFamily="34" charset="-128"/>
                <a:cs typeface="Arial" charset="0"/>
              </a:endParaRPr>
            </a:p>
          </p:txBody>
        </p:sp>
        <p:sp>
          <p:nvSpPr>
            <p:cNvPr id="22539" name="AutoShape 11"/>
            <p:cNvSpPr>
              <a:spLocks noChangeArrowheads="1"/>
            </p:cNvSpPr>
            <p:nvPr/>
          </p:nvSpPr>
          <p:spPr bwMode="ltGray">
            <a:xfrm>
              <a:off x="473" y="272"/>
              <a:ext cx="1159" cy="1539"/>
            </a:xfrm>
            <a:prstGeom prst="can">
              <a:avLst>
                <a:gd name="adj" fmla="val 33197"/>
              </a:avLst>
            </a:prstGeom>
            <a:grpFill/>
            <a:ln w="9525">
              <a:noFill/>
              <a:round/>
              <a:headEnd/>
              <a:tailEnd/>
            </a:ln>
            <a:effectLst/>
          </p:spPr>
          <p:txBody>
            <a:bodyPr wrap="none" anchor="ctr"/>
            <a:lstStyle/>
            <a:p>
              <a:pPr>
                <a:defRPr/>
              </a:pPr>
              <a:endParaRPr lang="en-US">
                <a:latin typeface="Arial" charset="0"/>
                <a:ea typeface="ＭＳ Ｐゴシック" pitchFamily="34" charset="-128"/>
                <a:cs typeface="Arial" charset="0"/>
              </a:endParaRPr>
            </a:p>
          </p:txBody>
        </p:sp>
      </p:grpSp>
      <p:sp>
        <p:nvSpPr>
          <p:cNvPr id="158741" name="Text Box 13"/>
          <p:cNvSpPr txBox="1">
            <a:spLocks noChangeArrowheads="1"/>
          </p:cNvSpPr>
          <p:nvPr/>
        </p:nvSpPr>
        <p:spPr bwMode="black">
          <a:xfrm>
            <a:off x="76200" y="1828800"/>
            <a:ext cx="220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spcBef>
                <a:spcPct val="50000"/>
              </a:spcBef>
            </a:pPr>
            <a:r>
              <a:rPr lang="en-US" altLang="en-US" sz="2400" b="1">
                <a:solidFill>
                  <a:srgbClr val="C00000"/>
                </a:solidFill>
              </a:rPr>
              <a:t>Đối với mỗi cá nhân (nam&amp;nữ)</a:t>
            </a:r>
          </a:p>
        </p:txBody>
      </p:sp>
      <p:sp>
        <p:nvSpPr>
          <p:cNvPr id="158742" name="Text Box 15"/>
          <p:cNvSpPr txBox="1">
            <a:spLocks noChangeArrowheads="1"/>
          </p:cNvSpPr>
          <p:nvPr/>
        </p:nvSpPr>
        <p:spPr bwMode="black">
          <a:xfrm>
            <a:off x="158750" y="4122738"/>
            <a:ext cx="1898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400" b="1">
                <a:solidFill>
                  <a:srgbClr val="C00000"/>
                </a:solidFill>
              </a:rPr>
              <a:t>Đối với </a:t>
            </a:r>
          </a:p>
          <a:p>
            <a:pPr algn="ctr" eaLnBrk="1" hangingPunct="1"/>
            <a:r>
              <a:rPr lang="en-US" altLang="en-US" sz="2400" b="1">
                <a:solidFill>
                  <a:srgbClr val="C00000"/>
                </a:solidFill>
              </a:rPr>
              <a:t>gia đình</a:t>
            </a:r>
          </a:p>
        </p:txBody>
      </p:sp>
      <p:sp>
        <p:nvSpPr>
          <p:cNvPr id="158743" name="Text Box 16"/>
          <p:cNvSpPr txBox="1">
            <a:spLocks noChangeArrowheads="1"/>
          </p:cNvSpPr>
          <p:nvPr/>
        </p:nvSpPr>
        <p:spPr bwMode="black">
          <a:xfrm>
            <a:off x="304800" y="56388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US" altLang="en-US" sz="2400" b="1">
                <a:solidFill>
                  <a:srgbClr val="C00000"/>
                </a:solidFill>
              </a:rPr>
              <a:t>Đối với</a:t>
            </a:r>
          </a:p>
          <a:p>
            <a:pPr algn="ctr" eaLnBrk="1" hangingPunct="1"/>
            <a:r>
              <a:rPr lang="en-US" altLang="en-US" sz="2400" b="1">
                <a:solidFill>
                  <a:srgbClr val="C00000"/>
                </a:solidFill>
              </a:rPr>
              <a:t>xã hội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741"/>
                                        </p:tgtEl>
                                        <p:attrNameLst>
                                          <p:attrName>style.visibility</p:attrName>
                                        </p:attrNameLst>
                                      </p:cBhvr>
                                      <p:to>
                                        <p:strVal val="visible"/>
                                      </p:to>
                                    </p:set>
                                    <p:animEffect transition="in" filter="blinds(horizontal)">
                                      <p:cBhvr>
                                        <p:cTn id="7" dur="500"/>
                                        <p:tgtEl>
                                          <p:spTgt spid="158741"/>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8728"/>
                                        </p:tgtEl>
                                        <p:attrNameLst>
                                          <p:attrName>style.visibility</p:attrName>
                                        </p:attrNameLst>
                                      </p:cBhvr>
                                      <p:to>
                                        <p:strVal val="visible"/>
                                      </p:to>
                                    </p:set>
                                    <p:animEffect transition="in" filter="box(in)">
                                      <p:cBhvr>
                                        <p:cTn id="15" dur="500"/>
                                        <p:tgtEl>
                                          <p:spTgt spid="15872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8722"/>
                                        </p:tgtEl>
                                        <p:attrNameLst>
                                          <p:attrName>style.visibility</p:attrName>
                                        </p:attrNameLst>
                                      </p:cBhvr>
                                      <p:to>
                                        <p:strVal val="visible"/>
                                      </p:to>
                                    </p:set>
                                    <p:animEffect transition="in" filter="box(in)">
                                      <p:cBhvr>
                                        <p:cTn id="18" dur="500"/>
                                        <p:tgtEl>
                                          <p:spTgt spid="1587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58742"/>
                                        </p:tgtEl>
                                        <p:attrNameLst>
                                          <p:attrName>style.visibility</p:attrName>
                                        </p:attrNameLst>
                                      </p:cBhvr>
                                      <p:to>
                                        <p:strVal val="visible"/>
                                      </p:to>
                                    </p:set>
                                    <p:anim from="(-#ppt_w/2)" to="(#ppt_x)" calcmode="lin" valueType="num">
                                      <p:cBhvr>
                                        <p:cTn id="23" dur="600" fill="hold">
                                          <p:stCondLst>
                                            <p:cond delay="0"/>
                                          </p:stCondLst>
                                        </p:cTn>
                                        <p:tgtEl>
                                          <p:spTgt spid="158742"/>
                                        </p:tgtEl>
                                        <p:attrNameLst>
                                          <p:attrName>ppt_x</p:attrName>
                                        </p:attrNameLst>
                                      </p:cBhvr>
                                    </p:anim>
                                    <p:anim from="0" to="-1.0" calcmode="lin" valueType="num">
                                      <p:cBhvr>
                                        <p:cTn id="24" dur="200" decel="50000" autoRev="1" fill="hold">
                                          <p:stCondLst>
                                            <p:cond delay="600"/>
                                          </p:stCondLst>
                                        </p:cTn>
                                        <p:tgtEl>
                                          <p:spTgt spid="158742"/>
                                        </p:tgtEl>
                                        <p:attrNameLst>
                                          <p:attrName>xshear</p:attrName>
                                        </p:attrNameLst>
                                      </p:cBhvr>
                                    </p:anim>
                                    <p:animScale>
                                      <p:cBhvr>
                                        <p:cTn id="25" dur="200" decel="100000" autoRev="1" fill="hold">
                                          <p:stCondLst>
                                            <p:cond delay="600"/>
                                          </p:stCondLst>
                                        </p:cTn>
                                        <p:tgtEl>
                                          <p:spTgt spid="158742"/>
                                        </p:tgtEl>
                                      </p:cBhvr>
                                      <p:from x="100000" y="100000"/>
                                      <p:to x="80000" y="100000"/>
                                    </p:animScale>
                                    <p:anim by="(#ppt_h/3+#ppt_w*0.1)" calcmode="lin" valueType="num">
                                      <p:cBhvr additive="sum">
                                        <p:cTn id="26" dur="200" decel="100000" autoRev="1" fill="hold">
                                          <p:stCondLst>
                                            <p:cond delay="600"/>
                                          </p:stCondLst>
                                        </p:cTn>
                                        <p:tgtEl>
                                          <p:spTgt spid="158742"/>
                                        </p:tgtEl>
                                        <p:attrNameLst>
                                          <p:attrName>ppt_x</p:attrName>
                                        </p:attrNameLst>
                                      </p:cBhvr>
                                    </p:anim>
                                  </p:childTnLst>
                                </p:cTn>
                              </p:par>
                              <p:par>
                                <p:cTn id="27" presetID="34"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from="(-#ppt_w/2)" to="(#ppt_x)" calcmode="lin" valueType="num">
                                      <p:cBhvr>
                                        <p:cTn id="29" dur="600" fill="hold">
                                          <p:stCondLst>
                                            <p:cond delay="0"/>
                                          </p:stCondLst>
                                        </p:cTn>
                                        <p:tgtEl>
                                          <p:spTgt spid="3"/>
                                        </p:tgtEl>
                                        <p:attrNameLst>
                                          <p:attrName>ppt_x</p:attrName>
                                        </p:attrNameLst>
                                      </p:cBhvr>
                                    </p:anim>
                                    <p:anim from="0" to="-1.0" calcmode="lin" valueType="num">
                                      <p:cBhvr>
                                        <p:cTn id="30" dur="200" decel="50000" autoRev="1" fill="hold">
                                          <p:stCondLst>
                                            <p:cond delay="600"/>
                                          </p:stCondLst>
                                        </p:cTn>
                                        <p:tgtEl>
                                          <p:spTgt spid="3"/>
                                        </p:tgtEl>
                                        <p:attrNameLst>
                                          <p:attrName>xshear</p:attrName>
                                        </p:attrNameLst>
                                      </p:cBhvr>
                                    </p:anim>
                                    <p:animScale>
                                      <p:cBhvr>
                                        <p:cTn id="31" dur="200" decel="100000" autoRev="1" fill="hold">
                                          <p:stCondLst>
                                            <p:cond delay="600"/>
                                          </p:stCondLst>
                                        </p:cTn>
                                        <p:tgtEl>
                                          <p:spTgt spid="3"/>
                                        </p:tgtEl>
                                      </p:cBhvr>
                                      <p:from x="100000" y="100000"/>
                                      <p:to x="80000" y="100000"/>
                                    </p:animScale>
                                    <p:anim by="(#ppt_h/3+#ppt_w*0.1)" calcmode="lin" valueType="num">
                                      <p:cBhvr additive="sum">
                                        <p:cTn id="32" dur="200" decel="100000" autoRev="1" fill="hold">
                                          <p:stCondLst>
                                            <p:cond delay="600"/>
                                          </p:stCondLst>
                                        </p:cTn>
                                        <p:tgtEl>
                                          <p:spTgt spid="3"/>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158729"/>
                                        </p:tgtEl>
                                        <p:attrNameLst>
                                          <p:attrName>style.visibility</p:attrName>
                                        </p:attrNameLst>
                                      </p:cBhvr>
                                      <p:to>
                                        <p:strVal val="visible"/>
                                      </p:to>
                                    </p:set>
                                    <p:anim from="(-#ppt_w/2)" to="(#ppt_x)" calcmode="lin" valueType="num">
                                      <p:cBhvr>
                                        <p:cTn id="37" dur="600" fill="hold">
                                          <p:stCondLst>
                                            <p:cond delay="0"/>
                                          </p:stCondLst>
                                        </p:cTn>
                                        <p:tgtEl>
                                          <p:spTgt spid="158729"/>
                                        </p:tgtEl>
                                        <p:attrNameLst>
                                          <p:attrName>ppt_x</p:attrName>
                                        </p:attrNameLst>
                                      </p:cBhvr>
                                    </p:anim>
                                    <p:anim from="0" to="-1.0" calcmode="lin" valueType="num">
                                      <p:cBhvr>
                                        <p:cTn id="38" dur="200" decel="50000" autoRev="1" fill="hold">
                                          <p:stCondLst>
                                            <p:cond delay="600"/>
                                          </p:stCondLst>
                                        </p:cTn>
                                        <p:tgtEl>
                                          <p:spTgt spid="158729"/>
                                        </p:tgtEl>
                                        <p:attrNameLst>
                                          <p:attrName>xshear</p:attrName>
                                        </p:attrNameLst>
                                      </p:cBhvr>
                                    </p:anim>
                                    <p:animScale>
                                      <p:cBhvr>
                                        <p:cTn id="39" dur="200" decel="100000" autoRev="1" fill="hold">
                                          <p:stCondLst>
                                            <p:cond delay="600"/>
                                          </p:stCondLst>
                                        </p:cTn>
                                        <p:tgtEl>
                                          <p:spTgt spid="158729"/>
                                        </p:tgtEl>
                                      </p:cBhvr>
                                      <p:from x="100000" y="100000"/>
                                      <p:to x="80000" y="100000"/>
                                    </p:animScale>
                                    <p:anim by="(#ppt_h/3+#ppt_w*0.1)" calcmode="lin" valueType="num">
                                      <p:cBhvr additive="sum">
                                        <p:cTn id="40" dur="200" decel="100000" autoRev="1" fill="hold">
                                          <p:stCondLst>
                                            <p:cond delay="600"/>
                                          </p:stCondLst>
                                        </p:cTn>
                                        <p:tgtEl>
                                          <p:spTgt spid="158729"/>
                                        </p:tgtEl>
                                        <p:attrNameLst>
                                          <p:attrName>ppt_x</p:attrName>
                                        </p:attrNameLst>
                                      </p:cBhvr>
                                    </p:anim>
                                  </p:childTnLst>
                                </p:cTn>
                              </p:par>
                              <p:par>
                                <p:cTn id="41" presetID="34" presetClass="entr" presetSubtype="0" fill="hold" grpId="0" nodeType="withEffect">
                                  <p:stCondLst>
                                    <p:cond delay="0"/>
                                  </p:stCondLst>
                                  <p:childTnLst>
                                    <p:set>
                                      <p:cBhvr>
                                        <p:cTn id="42" dur="1" fill="hold">
                                          <p:stCondLst>
                                            <p:cond delay="0"/>
                                          </p:stCondLst>
                                        </p:cTn>
                                        <p:tgtEl>
                                          <p:spTgt spid="158723"/>
                                        </p:tgtEl>
                                        <p:attrNameLst>
                                          <p:attrName>style.visibility</p:attrName>
                                        </p:attrNameLst>
                                      </p:cBhvr>
                                      <p:to>
                                        <p:strVal val="visible"/>
                                      </p:to>
                                    </p:set>
                                    <p:anim from="(-#ppt_w/2)" to="(#ppt_x)" calcmode="lin" valueType="num">
                                      <p:cBhvr>
                                        <p:cTn id="43" dur="600" fill="hold">
                                          <p:stCondLst>
                                            <p:cond delay="0"/>
                                          </p:stCondLst>
                                        </p:cTn>
                                        <p:tgtEl>
                                          <p:spTgt spid="158723"/>
                                        </p:tgtEl>
                                        <p:attrNameLst>
                                          <p:attrName>ppt_x</p:attrName>
                                        </p:attrNameLst>
                                      </p:cBhvr>
                                    </p:anim>
                                    <p:anim from="0" to="-1.0" calcmode="lin" valueType="num">
                                      <p:cBhvr>
                                        <p:cTn id="44" dur="200" decel="50000" autoRev="1" fill="hold">
                                          <p:stCondLst>
                                            <p:cond delay="600"/>
                                          </p:stCondLst>
                                        </p:cTn>
                                        <p:tgtEl>
                                          <p:spTgt spid="158723"/>
                                        </p:tgtEl>
                                        <p:attrNameLst>
                                          <p:attrName>xshear</p:attrName>
                                        </p:attrNameLst>
                                      </p:cBhvr>
                                    </p:anim>
                                    <p:animScale>
                                      <p:cBhvr>
                                        <p:cTn id="45" dur="200" decel="100000" autoRev="1" fill="hold">
                                          <p:stCondLst>
                                            <p:cond delay="600"/>
                                          </p:stCondLst>
                                        </p:cTn>
                                        <p:tgtEl>
                                          <p:spTgt spid="158723"/>
                                        </p:tgtEl>
                                      </p:cBhvr>
                                      <p:from x="100000" y="100000"/>
                                      <p:to x="80000" y="100000"/>
                                    </p:animScale>
                                    <p:anim by="(#ppt_h/3+#ppt_w*0.1)" calcmode="lin" valueType="num">
                                      <p:cBhvr additive="sum">
                                        <p:cTn id="46" dur="200" decel="100000" autoRev="1" fill="hold">
                                          <p:stCondLst>
                                            <p:cond delay="600"/>
                                          </p:stCondLst>
                                        </p:cTn>
                                        <p:tgtEl>
                                          <p:spTgt spid="158723"/>
                                        </p:tgtEl>
                                        <p:attrNameLst>
                                          <p:attrName>ppt_x</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8" presetClass="entr" presetSubtype="0" accel="50000" fill="hold" grpId="0" nodeType="clickEffect">
                                  <p:stCondLst>
                                    <p:cond delay="0"/>
                                  </p:stCondLst>
                                  <p:childTnLst>
                                    <p:set>
                                      <p:cBhvr>
                                        <p:cTn id="50" dur="1" fill="hold">
                                          <p:stCondLst>
                                            <p:cond delay="0"/>
                                          </p:stCondLst>
                                        </p:cTn>
                                        <p:tgtEl>
                                          <p:spTgt spid="158743"/>
                                        </p:tgtEl>
                                        <p:attrNameLst>
                                          <p:attrName>style.visibility</p:attrName>
                                        </p:attrNameLst>
                                      </p:cBhvr>
                                      <p:to>
                                        <p:strVal val="visible"/>
                                      </p:to>
                                    </p:set>
                                    <p:anim calcmode="lin" valueType="num">
                                      <p:cBhvr>
                                        <p:cTn id="51" dur="1000" fill="hold"/>
                                        <p:tgtEl>
                                          <p:spTgt spid="15874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2" dur="1000" fill="hold"/>
                                        <p:tgtEl>
                                          <p:spTgt spid="158743"/>
                                        </p:tgtEl>
                                        <p:attrNameLst>
                                          <p:attrName>ppt_x</p:attrName>
                                        </p:attrNameLst>
                                      </p:cBhvr>
                                      <p:tavLst>
                                        <p:tav tm="0">
                                          <p:val>
                                            <p:fltVal val="-1"/>
                                          </p:val>
                                        </p:tav>
                                        <p:tav tm="50000">
                                          <p:val>
                                            <p:fltVal val="0.95"/>
                                          </p:val>
                                        </p:tav>
                                        <p:tav tm="100000">
                                          <p:val>
                                            <p:strVal val="#ppt_x"/>
                                          </p:val>
                                        </p:tav>
                                      </p:tavLst>
                                    </p:anim>
                                    <p:anim calcmode="lin" valueType="num">
                                      <p:cBhvr>
                                        <p:cTn id="53" dur="1000" fill="hold"/>
                                        <p:tgtEl>
                                          <p:spTgt spid="158743"/>
                                        </p:tgtEl>
                                        <p:attrNameLst>
                                          <p:attrName>ppt_y</p:attrName>
                                        </p:attrNameLst>
                                      </p:cBhvr>
                                      <p:tavLst>
                                        <p:tav tm="0">
                                          <p:val>
                                            <p:strVal val="#ppt_y"/>
                                          </p:val>
                                        </p:tav>
                                        <p:tav tm="100000">
                                          <p:val>
                                            <p:strVal val="#ppt_y"/>
                                          </p:val>
                                        </p:tav>
                                      </p:tavLst>
                                    </p:anim>
                                    <p:animEffect transition="in" filter="fade">
                                      <p:cBhvr>
                                        <p:cTn id="54" dur="1000"/>
                                        <p:tgtEl>
                                          <p:spTgt spid="158743"/>
                                        </p:tgtEl>
                                      </p:cBhvr>
                                    </p:animEffect>
                                  </p:childTnLst>
                                </p:cTn>
                              </p:par>
                              <p:par>
                                <p:cTn id="55" presetID="48" presetClass="entr" presetSubtype="0" accel="5000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59" dur="1000" fill="hold"/>
                                        <p:tgtEl>
                                          <p:spTgt spid="2"/>
                                        </p:tgtEl>
                                        <p:attrNameLst>
                                          <p:attrName>ppt_y</p:attrName>
                                        </p:attrNameLst>
                                      </p:cBhvr>
                                      <p:tavLst>
                                        <p:tav tm="0">
                                          <p:val>
                                            <p:strVal val="#ppt_y"/>
                                          </p:val>
                                        </p:tav>
                                        <p:tav tm="100000">
                                          <p:val>
                                            <p:strVal val="#ppt_y"/>
                                          </p:val>
                                        </p:tav>
                                      </p:tavLst>
                                    </p:anim>
                                    <p:animEffect transition="in" filter="fade">
                                      <p:cBhvr>
                                        <p:cTn id="60" dur="1000"/>
                                        <p:tgtEl>
                                          <p:spTgt spid="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8" presetClass="entr" presetSubtype="0" accel="50000" fill="hold" grpId="0" nodeType="clickEffect">
                                  <p:stCondLst>
                                    <p:cond delay="0"/>
                                  </p:stCondLst>
                                  <p:childTnLst>
                                    <p:set>
                                      <p:cBhvr>
                                        <p:cTn id="64" dur="1" fill="hold">
                                          <p:stCondLst>
                                            <p:cond delay="0"/>
                                          </p:stCondLst>
                                        </p:cTn>
                                        <p:tgtEl>
                                          <p:spTgt spid="158730"/>
                                        </p:tgtEl>
                                        <p:attrNameLst>
                                          <p:attrName>style.visibility</p:attrName>
                                        </p:attrNameLst>
                                      </p:cBhvr>
                                      <p:to>
                                        <p:strVal val="visible"/>
                                      </p:to>
                                    </p:set>
                                    <p:anim calcmode="lin" valueType="num">
                                      <p:cBhvr>
                                        <p:cTn id="65" dur="1000" fill="hold"/>
                                        <p:tgtEl>
                                          <p:spTgt spid="1587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158730"/>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158730"/>
                                        </p:tgtEl>
                                        <p:attrNameLst>
                                          <p:attrName>ppt_y</p:attrName>
                                        </p:attrNameLst>
                                      </p:cBhvr>
                                      <p:tavLst>
                                        <p:tav tm="0">
                                          <p:val>
                                            <p:strVal val="#ppt_y"/>
                                          </p:val>
                                        </p:tav>
                                        <p:tav tm="100000">
                                          <p:val>
                                            <p:strVal val="#ppt_y"/>
                                          </p:val>
                                        </p:tav>
                                      </p:tavLst>
                                    </p:anim>
                                    <p:animEffect transition="in" filter="fade">
                                      <p:cBhvr>
                                        <p:cTn id="68" dur="1000"/>
                                        <p:tgtEl>
                                          <p:spTgt spid="158730"/>
                                        </p:tgtEl>
                                      </p:cBhvr>
                                    </p:animEffect>
                                  </p:childTnLst>
                                </p:cTn>
                              </p:par>
                              <p:par>
                                <p:cTn id="69" presetID="48" presetClass="entr" presetSubtype="0" accel="50000" fill="hold" grpId="0" nodeType="withEffect">
                                  <p:stCondLst>
                                    <p:cond delay="0"/>
                                  </p:stCondLst>
                                  <p:childTnLst>
                                    <p:set>
                                      <p:cBhvr>
                                        <p:cTn id="70" dur="1" fill="hold">
                                          <p:stCondLst>
                                            <p:cond delay="0"/>
                                          </p:stCondLst>
                                        </p:cTn>
                                        <p:tgtEl>
                                          <p:spTgt spid="158724"/>
                                        </p:tgtEl>
                                        <p:attrNameLst>
                                          <p:attrName>style.visibility</p:attrName>
                                        </p:attrNameLst>
                                      </p:cBhvr>
                                      <p:to>
                                        <p:strVal val="visible"/>
                                      </p:to>
                                    </p:set>
                                    <p:anim calcmode="lin" valueType="num">
                                      <p:cBhvr>
                                        <p:cTn id="71" dur="1000" fill="hold"/>
                                        <p:tgtEl>
                                          <p:spTgt spid="1587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158724"/>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158724"/>
                                        </p:tgtEl>
                                        <p:attrNameLst>
                                          <p:attrName>ppt_y</p:attrName>
                                        </p:attrNameLst>
                                      </p:cBhvr>
                                      <p:tavLst>
                                        <p:tav tm="0">
                                          <p:val>
                                            <p:strVal val="#ppt_y"/>
                                          </p:val>
                                        </p:tav>
                                        <p:tav tm="100000">
                                          <p:val>
                                            <p:strVal val="#ppt_y"/>
                                          </p:val>
                                        </p:tav>
                                      </p:tavLst>
                                    </p:anim>
                                    <p:animEffect transition="in" filter="fade">
                                      <p:cBhvr>
                                        <p:cTn id="74" dur="1000"/>
                                        <p:tgtEl>
                                          <p:spTgt spid="15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nimBg="1"/>
      <p:bldP spid="158723" grpId="0" animBg="1"/>
      <p:bldP spid="158724" grpId="0" animBg="1"/>
      <p:bldP spid="158728" grpId="0" animBg="1"/>
      <p:bldP spid="158729" grpId="0" animBg="1"/>
      <p:bldP spid="158730" grpId="0" animBg="1"/>
      <p:bldP spid="158741" grpId="0"/>
      <p:bldP spid="158742" grpId="0"/>
      <p:bldP spid="15874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914400"/>
            <a:ext cx="8610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1313" lvl="2" indent="-341313" algn="just">
              <a:spcBef>
                <a:spcPct val="20000"/>
              </a:spcBef>
              <a:spcAft>
                <a:spcPct val="30000"/>
              </a:spcAft>
              <a:buSzPct val="55000"/>
              <a:buFont typeface="Wingdings" pitchFamily="2" charset="2"/>
              <a:buChar char="Ü"/>
            </a:pPr>
            <a:r>
              <a:rPr lang="en-US" sz="2800" dirty="0">
                <a:solidFill>
                  <a:srgbClr val="000000"/>
                </a:solidFill>
                <a:latin typeface="Calibri" pitchFamily="34" charset="0"/>
                <a:cs typeface="Tahoma" pitchFamily="34" charset="0"/>
              </a:rPr>
              <a:t>ĐKG </a:t>
            </a:r>
            <a:r>
              <a:rPr lang="en-US" sz="2800" dirty="0" err="1">
                <a:solidFill>
                  <a:srgbClr val="000000"/>
                </a:solidFill>
                <a:latin typeface="Calibri" pitchFamily="34" charset="0"/>
                <a:cs typeface="Tahoma" pitchFamily="34" charset="0"/>
              </a:rPr>
              <a:t>thường</a:t>
            </a:r>
            <a:r>
              <a:rPr lang="en-US" sz="2800" dirty="0">
                <a:solidFill>
                  <a:srgbClr val="000000"/>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phản</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ánh</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không</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đúng</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năng</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lực</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sở</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trường</a:t>
            </a:r>
            <a:r>
              <a:rPr lang="en-US" sz="2800" b="1" dirty="0">
                <a:solidFill>
                  <a:srgbClr val="FF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thực</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tế</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của</a:t>
            </a:r>
            <a:r>
              <a:rPr lang="vi-VN"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mỗi</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cá</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nhân</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nó</a:t>
            </a:r>
            <a:r>
              <a:rPr lang="en-US" sz="2800" dirty="0">
                <a:solidFill>
                  <a:srgbClr val="000000"/>
                </a:solidFill>
                <a:latin typeface="Calibri" pitchFamily="34" charset="0"/>
                <a:cs typeface="Tahoma" pitchFamily="34" charset="0"/>
              </a:rPr>
              <a:t> </a:t>
            </a:r>
            <a:r>
              <a:rPr lang="en-US" sz="2800" i="1" u="sng" dirty="0" err="1">
                <a:solidFill>
                  <a:srgbClr val="0000FF"/>
                </a:solidFill>
                <a:latin typeface="Calibri" pitchFamily="34" charset="0"/>
                <a:cs typeface="Tahoma" pitchFamily="34" charset="0"/>
              </a:rPr>
              <a:t>cản</a:t>
            </a:r>
            <a:r>
              <a:rPr lang="en-US" sz="2800" i="1" u="sng" dirty="0">
                <a:solidFill>
                  <a:srgbClr val="0000FF"/>
                </a:solidFill>
                <a:latin typeface="Calibri" pitchFamily="34" charset="0"/>
                <a:cs typeface="Tahoma" pitchFamily="34" charset="0"/>
              </a:rPr>
              <a:t> </a:t>
            </a:r>
            <a:r>
              <a:rPr lang="en-US" sz="2800" i="1" u="sng" dirty="0" err="1">
                <a:solidFill>
                  <a:srgbClr val="0000FF"/>
                </a:solidFill>
                <a:latin typeface="Calibri" pitchFamily="34" charset="0"/>
                <a:cs typeface="Tahoma" pitchFamily="34" charset="0"/>
              </a:rPr>
              <a:t>trở</a:t>
            </a:r>
            <a:r>
              <a:rPr lang="en-US" sz="2800" i="1" u="sng" dirty="0">
                <a:solidFill>
                  <a:srgbClr val="0000FF"/>
                </a:solidFill>
                <a:latin typeface="Calibri" pitchFamily="34" charset="0"/>
                <a:cs typeface="Tahoma" pitchFamily="34" charset="0"/>
              </a:rPr>
              <a:t> </a:t>
            </a:r>
            <a:r>
              <a:rPr lang="en-US" sz="2800" i="1" u="sng" dirty="0" err="1">
                <a:solidFill>
                  <a:srgbClr val="0000FF"/>
                </a:solidFill>
                <a:latin typeface="Calibri" pitchFamily="34" charset="0"/>
                <a:cs typeface="Tahoma" pitchFamily="34" charset="0"/>
              </a:rPr>
              <a:t>cả</a:t>
            </a:r>
            <a:r>
              <a:rPr lang="en-US" sz="2800" i="1" u="sng" dirty="0">
                <a:solidFill>
                  <a:srgbClr val="0000FF"/>
                </a:solidFill>
                <a:latin typeface="Calibri" pitchFamily="34" charset="0"/>
                <a:cs typeface="Tahoma" pitchFamily="34" charset="0"/>
              </a:rPr>
              <a:t> </a:t>
            </a:r>
            <a:r>
              <a:rPr lang="en-US" sz="2800" i="1" u="sng" dirty="0" err="1">
                <a:solidFill>
                  <a:srgbClr val="0000FF"/>
                </a:solidFill>
                <a:latin typeface="Calibri" pitchFamily="34" charset="0"/>
                <a:cs typeface="Tahoma" pitchFamily="34" charset="0"/>
              </a:rPr>
              <a:t>nam</a:t>
            </a:r>
            <a:r>
              <a:rPr lang="en-US" sz="2800" i="1" u="sng" dirty="0">
                <a:solidFill>
                  <a:srgbClr val="0000FF"/>
                </a:solidFill>
                <a:latin typeface="Calibri" pitchFamily="34" charset="0"/>
                <a:cs typeface="Tahoma" pitchFamily="34" charset="0"/>
              </a:rPr>
              <a:t> </a:t>
            </a:r>
            <a:r>
              <a:rPr lang="en-US" sz="2800" i="1" u="sng" dirty="0" err="1">
                <a:solidFill>
                  <a:srgbClr val="0000FF"/>
                </a:solidFill>
                <a:latin typeface="Calibri" pitchFamily="34" charset="0"/>
                <a:cs typeface="Tahoma" pitchFamily="34" charset="0"/>
              </a:rPr>
              <a:t>và</a:t>
            </a:r>
            <a:r>
              <a:rPr lang="en-US" sz="2800" i="1" u="sng" dirty="0">
                <a:solidFill>
                  <a:srgbClr val="0000FF"/>
                </a:solidFill>
                <a:latin typeface="Calibri" pitchFamily="34" charset="0"/>
                <a:cs typeface="Tahoma" pitchFamily="34" charset="0"/>
              </a:rPr>
              <a:t> </a:t>
            </a:r>
            <a:r>
              <a:rPr lang="en-US" sz="2800" i="1" u="sng" dirty="0" err="1">
                <a:solidFill>
                  <a:srgbClr val="0000FF"/>
                </a:solidFill>
                <a:latin typeface="Calibri" pitchFamily="34" charset="0"/>
                <a:cs typeface="Tahoma" pitchFamily="34" charset="0"/>
              </a:rPr>
              <a:t>nữ</a:t>
            </a:r>
            <a:r>
              <a:rPr lang="en-US" sz="2800" i="1" dirty="0">
                <a:solidFill>
                  <a:srgbClr val="0000FF"/>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phát</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huy</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tiềm</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năng</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của</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mình</a:t>
            </a:r>
            <a:r>
              <a:rPr lang="en-US" sz="2800" dirty="0">
                <a:solidFill>
                  <a:srgbClr val="000000"/>
                </a:solidFill>
                <a:latin typeface="Calibri" pitchFamily="34" charset="0"/>
                <a:cs typeface="Tahoma" pitchFamily="34" charset="0"/>
              </a:rPr>
              <a:t>.</a:t>
            </a:r>
          </a:p>
          <a:p>
            <a:pPr marL="341313" lvl="2" indent="-341313" algn="just">
              <a:spcBef>
                <a:spcPct val="20000"/>
              </a:spcBef>
              <a:spcAft>
                <a:spcPct val="30000"/>
              </a:spcAft>
              <a:buSzPct val="55000"/>
              <a:buFont typeface="Wingdings" pitchFamily="2" charset="2"/>
              <a:buChar char="Ü"/>
            </a:pPr>
            <a:r>
              <a:rPr lang="en-US" altLang="en-US" sz="2800" dirty="0" err="1">
                <a:solidFill>
                  <a:schemeClr val="tx2"/>
                </a:solidFill>
                <a:latin typeface="Calibri" pitchFamily="34" charset="0"/>
                <a:cs typeface="Arial" charset="0"/>
              </a:rPr>
              <a:t>Định</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kiến</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về</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vai</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trò</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giới</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dẫn</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đến</a:t>
            </a:r>
            <a:r>
              <a:rPr lang="en-US" altLang="en-US" sz="2800" dirty="0">
                <a:solidFill>
                  <a:schemeClr val="tx2"/>
                </a:solidFill>
                <a:latin typeface="Calibri" pitchFamily="34" charset="0"/>
                <a:cs typeface="Arial" charset="0"/>
              </a:rPr>
              <a:t> </a:t>
            </a:r>
            <a:r>
              <a:rPr lang="en-US" altLang="en-US" sz="2800" b="1" dirty="0" err="1">
                <a:solidFill>
                  <a:srgbClr val="0000CC"/>
                </a:solidFill>
                <a:latin typeface="Calibri" pitchFamily="34" charset="0"/>
                <a:cs typeface="Arial" charset="0"/>
              </a:rPr>
              <a:t>phân</a:t>
            </a:r>
            <a:r>
              <a:rPr lang="en-US" altLang="en-US" sz="2800" b="1" dirty="0">
                <a:solidFill>
                  <a:srgbClr val="0000CC"/>
                </a:solidFill>
                <a:latin typeface="Calibri" pitchFamily="34" charset="0"/>
                <a:cs typeface="Arial" charset="0"/>
              </a:rPr>
              <a:t> </a:t>
            </a:r>
            <a:r>
              <a:rPr lang="en-US" altLang="en-US" sz="2800" b="1" dirty="0" err="1">
                <a:solidFill>
                  <a:srgbClr val="0000CC"/>
                </a:solidFill>
                <a:latin typeface="Calibri" pitchFamily="34" charset="0"/>
                <a:cs typeface="Arial" charset="0"/>
              </a:rPr>
              <a:t>công</a:t>
            </a:r>
            <a:r>
              <a:rPr lang="en-US" altLang="en-US" sz="2800" b="1" dirty="0">
                <a:solidFill>
                  <a:srgbClr val="0000CC"/>
                </a:solidFill>
                <a:latin typeface="Calibri" pitchFamily="34" charset="0"/>
                <a:cs typeface="Arial" charset="0"/>
              </a:rPr>
              <a:t> </a:t>
            </a:r>
            <a:r>
              <a:rPr lang="en-US" altLang="en-US" sz="2800" b="1" dirty="0" err="1">
                <a:solidFill>
                  <a:srgbClr val="0000CC"/>
                </a:solidFill>
                <a:latin typeface="Calibri" pitchFamily="34" charset="0"/>
                <a:cs typeface="Arial" charset="0"/>
              </a:rPr>
              <a:t>lao</a:t>
            </a:r>
            <a:r>
              <a:rPr lang="en-US" altLang="en-US" sz="2800" b="1" dirty="0">
                <a:solidFill>
                  <a:srgbClr val="0000CC"/>
                </a:solidFill>
                <a:latin typeface="Calibri" pitchFamily="34" charset="0"/>
                <a:cs typeface="Arial" charset="0"/>
              </a:rPr>
              <a:t> </a:t>
            </a:r>
            <a:r>
              <a:rPr lang="en-US" altLang="en-US" sz="2800" b="1" dirty="0" err="1">
                <a:solidFill>
                  <a:srgbClr val="0000CC"/>
                </a:solidFill>
                <a:latin typeface="Calibri" pitchFamily="34" charset="0"/>
                <a:cs typeface="Arial" charset="0"/>
              </a:rPr>
              <a:t>động</a:t>
            </a:r>
            <a:r>
              <a:rPr lang="en-US" altLang="en-US" sz="2800" b="1" dirty="0">
                <a:solidFill>
                  <a:srgbClr val="0000CC"/>
                </a:solidFill>
                <a:latin typeface="Calibri" pitchFamily="34" charset="0"/>
                <a:cs typeface="Arial" charset="0"/>
              </a:rPr>
              <a:t> </a:t>
            </a:r>
            <a:r>
              <a:rPr lang="en-US" altLang="en-US" sz="2800" b="1" dirty="0" err="1">
                <a:solidFill>
                  <a:srgbClr val="0000CC"/>
                </a:solidFill>
                <a:latin typeface="Calibri" pitchFamily="34" charset="0"/>
                <a:cs typeface="Arial" charset="0"/>
              </a:rPr>
              <a:t>bất</a:t>
            </a:r>
            <a:r>
              <a:rPr lang="en-US" altLang="en-US" sz="2800" b="1" dirty="0">
                <a:solidFill>
                  <a:srgbClr val="0000CC"/>
                </a:solidFill>
                <a:latin typeface="Calibri" pitchFamily="34" charset="0"/>
                <a:cs typeface="Arial" charset="0"/>
              </a:rPr>
              <a:t> </a:t>
            </a:r>
            <a:r>
              <a:rPr lang="en-US" altLang="en-US" sz="2800" b="1" dirty="0" err="1">
                <a:solidFill>
                  <a:srgbClr val="0000CC"/>
                </a:solidFill>
                <a:latin typeface="Calibri" pitchFamily="34" charset="0"/>
                <a:cs typeface="Arial" charset="0"/>
              </a:rPr>
              <a:t>hợp</a:t>
            </a:r>
            <a:r>
              <a:rPr lang="en-US" altLang="en-US" sz="2800" b="1" dirty="0">
                <a:solidFill>
                  <a:srgbClr val="0000CC"/>
                </a:solidFill>
                <a:latin typeface="Calibri" pitchFamily="34" charset="0"/>
                <a:cs typeface="Arial" charset="0"/>
              </a:rPr>
              <a:t> </a:t>
            </a:r>
            <a:r>
              <a:rPr lang="en-US" altLang="en-US" sz="2800" b="1" dirty="0" err="1">
                <a:solidFill>
                  <a:srgbClr val="0000CC"/>
                </a:solidFill>
                <a:latin typeface="Calibri" pitchFamily="34" charset="0"/>
                <a:cs typeface="Arial" charset="0"/>
              </a:rPr>
              <a:t>lý</a:t>
            </a:r>
            <a:r>
              <a:rPr lang="en-US" altLang="en-US" sz="2800" b="1" dirty="0">
                <a:solidFill>
                  <a:srgbClr val="0000CC"/>
                </a:solidFill>
                <a:latin typeface="Calibri" pitchFamily="34" charset="0"/>
                <a:cs typeface="Arial" charset="0"/>
              </a:rPr>
              <a:t>,</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cản</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trở</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phụ</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nữ</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tiếp</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cận</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cơ</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hội</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học</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tập</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phát</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triển</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nghề</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nghiệp</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và</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tham</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gia</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các</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hoạt</a:t>
            </a:r>
            <a:r>
              <a:rPr lang="en-US" altLang="en-US" sz="2800" dirty="0">
                <a:solidFill>
                  <a:schemeClr val="tx2"/>
                </a:solidFill>
                <a:latin typeface="Calibri" pitchFamily="34" charset="0"/>
                <a:cs typeface="Arial" charset="0"/>
              </a:rPr>
              <a:t> </a:t>
            </a:r>
            <a:r>
              <a:rPr lang="en-US" altLang="en-US" sz="2800" dirty="0" err="1">
                <a:solidFill>
                  <a:schemeClr val="tx2"/>
                </a:solidFill>
                <a:latin typeface="Calibri" pitchFamily="34" charset="0"/>
                <a:cs typeface="Arial" charset="0"/>
              </a:rPr>
              <a:t>động</a:t>
            </a:r>
            <a:r>
              <a:rPr lang="en-US" altLang="en-US" sz="2800" dirty="0">
                <a:solidFill>
                  <a:schemeClr val="tx2"/>
                </a:solidFill>
                <a:latin typeface="Calibri" pitchFamily="34" charset="0"/>
                <a:cs typeface="Arial" charset="0"/>
              </a:rPr>
              <a:t> CT – XH</a:t>
            </a:r>
          </a:p>
          <a:p>
            <a:pPr marL="341313" lvl="2" indent="-341313" algn="just">
              <a:spcBef>
                <a:spcPct val="20000"/>
              </a:spcBef>
              <a:spcAft>
                <a:spcPct val="30000"/>
              </a:spcAft>
              <a:buSzPct val="55000"/>
              <a:buFont typeface="Wingdings" pitchFamily="2" charset="2"/>
              <a:buChar char="Ü"/>
            </a:pPr>
            <a:r>
              <a:rPr lang="en-US" sz="2800" b="1" dirty="0">
                <a:solidFill>
                  <a:srgbClr val="FF0000"/>
                </a:solidFill>
                <a:latin typeface="Calibri" pitchFamily="34" charset="0"/>
                <a:cs typeface="Tahoma" pitchFamily="34" charset="0"/>
              </a:rPr>
              <a:t>ĐKG </a:t>
            </a:r>
            <a:r>
              <a:rPr lang="en-US" sz="2800" b="1" dirty="0" err="1">
                <a:solidFill>
                  <a:srgbClr val="FF0000"/>
                </a:solidFill>
                <a:latin typeface="Calibri" pitchFamily="34" charset="0"/>
                <a:cs typeface="Tahoma" pitchFamily="34" charset="0"/>
              </a:rPr>
              <a:t>tạo</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ra</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sự</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phân</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biệt</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đối</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xử</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Đây</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chính</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là</a:t>
            </a:r>
            <a:r>
              <a:rPr lang="en-US" sz="2800" dirty="0">
                <a:latin typeface="Calibri" pitchFamily="34" charset="0"/>
                <a:cs typeface="Tahoma" pitchFamily="34" charset="0"/>
              </a:rPr>
              <a:t> </a:t>
            </a:r>
            <a:r>
              <a:rPr lang="en-US" sz="2800" b="1" dirty="0" err="1">
                <a:solidFill>
                  <a:srgbClr val="0000FF"/>
                </a:solidFill>
                <a:latin typeface="Calibri" pitchFamily="34" charset="0"/>
                <a:cs typeface="Tahoma" pitchFamily="34" charset="0"/>
              </a:rPr>
              <a:t>nguyên</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nhân</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gốc</a:t>
            </a:r>
            <a:r>
              <a:rPr lang="en-US" sz="2800" b="1" dirty="0">
                <a:solidFill>
                  <a:srgbClr val="0000FF"/>
                </a:solidFill>
                <a:latin typeface="Calibri" pitchFamily="34" charset="0"/>
                <a:cs typeface="Tahoma" pitchFamily="34" charset="0"/>
              </a:rPr>
              <a:t> </a:t>
            </a:r>
            <a:r>
              <a:rPr lang="en-US" sz="2800" b="1" dirty="0" err="1">
                <a:solidFill>
                  <a:srgbClr val="0000FF"/>
                </a:solidFill>
                <a:latin typeface="Calibri" pitchFamily="34" charset="0"/>
                <a:cs typeface="Tahoma" pitchFamily="34" charset="0"/>
              </a:rPr>
              <a:t>rễ</a:t>
            </a:r>
            <a:r>
              <a:rPr lang="en-US" sz="2800" b="1" dirty="0">
                <a:latin typeface="Calibri" pitchFamily="34" charset="0"/>
                <a:cs typeface="Tahoma" pitchFamily="34" charset="0"/>
              </a:rPr>
              <a:t> </a:t>
            </a:r>
            <a:r>
              <a:rPr lang="en-US" sz="2800" dirty="0" err="1">
                <a:solidFill>
                  <a:srgbClr val="000000"/>
                </a:solidFill>
                <a:latin typeface="Calibri" pitchFamily="34" charset="0"/>
                <a:cs typeface="Tahoma" pitchFamily="34" charset="0"/>
              </a:rPr>
              <a:t>gây</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ra</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tình</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trạng</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bất</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bình</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đẳng</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giới</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trong</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mọi</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lĩnh</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vực</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của</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đời</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sống</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xã</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hội</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và</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gia</a:t>
            </a:r>
            <a:r>
              <a:rPr lang="en-US" sz="2800" dirty="0">
                <a:solidFill>
                  <a:srgbClr val="000000"/>
                </a:solidFill>
                <a:latin typeface="Calibri" pitchFamily="34" charset="0"/>
                <a:cs typeface="Tahoma" pitchFamily="34" charset="0"/>
              </a:rPr>
              <a:t> </a:t>
            </a:r>
            <a:r>
              <a:rPr lang="en-US" sz="2800" dirty="0" err="1">
                <a:solidFill>
                  <a:srgbClr val="000000"/>
                </a:solidFill>
                <a:latin typeface="Calibri" pitchFamily="34" charset="0"/>
                <a:cs typeface="Tahoma" pitchFamily="34" charset="0"/>
              </a:rPr>
              <a:t>đình</a:t>
            </a:r>
            <a:r>
              <a:rPr lang="en-US" sz="2800" dirty="0">
                <a:solidFill>
                  <a:srgbClr val="000000"/>
                </a:solidFill>
                <a:latin typeface="Calibri" pitchFamily="34" charset="0"/>
                <a:cs typeface="Tahoma" pitchFamily="34" charset="0"/>
              </a:rPr>
              <a:t>.</a:t>
            </a:r>
          </a:p>
          <a:p>
            <a:pPr marL="341313" lvl="2" indent="-341313" algn="just">
              <a:spcBef>
                <a:spcPct val="20000"/>
              </a:spcBef>
              <a:spcAft>
                <a:spcPct val="30000"/>
              </a:spcAft>
              <a:buSzPct val="55000"/>
              <a:buFont typeface="Wingdings" pitchFamily="2" charset="2"/>
              <a:buChar char="Ü"/>
            </a:pPr>
            <a:r>
              <a:rPr lang="en-US" sz="2800" b="1" dirty="0" err="1">
                <a:solidFill>
                  <a:srgbClr val="FF0000"/>
                </a:solidFill>
                <a:latin typeface="Calibri" pitchFamily="34" charset="0"/>
                <a:cs typeface="Tahoma" pitchFamily="34" charset="0"/>
              </a:rPr>
              <a:t>Cần</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phải</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nhận</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diện</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và</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xóa</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bỏ</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những</a:t>
            </a:r>
            <a:r>
              <a:rPr lang="en-US" sz="2800" b="1" dirty="0">
                <a:solidFill>
                  <a:srgbClr val="FF0000"/>
                </a:solidFill>
                <a:latin typeface="Calibri" pitchFamily="34" charset="0"/>
                <a:cs typeface="Tahoma" pitchFamily="34" charset="0"/>
              </a:rPr>
              <a:t> ĐKG </a:t>
            </a:r>
            <a:r>
              <a:rPr lang="en-US" sz="2800" b="1" dirty="0" err="1">
                <a:solidFill>
                  <a:srgbClr val="FF0000"/>
                </a:solidFill>
                <a:latin typeface="Calibri" pitchFamily="34" charset="0"/>
                <a:cs typeface="Tahoma" pitchFamily="34" charset="0"/>
              </a:rPr>
              <a:t>và</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phân</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biệt</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đối</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xử</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về</a:t>
            </a:r>
            <a:r>
              <a:rPr lang="en-US" sz="2800" b="1" dirty="0">
                <a:solidFill>
                  <a:srgbClr val="FF0000"/>
                </a:solidFill>
                <a:latin typeface="Calibri" pitchFamily="34" charset="0"/>
                <a:cs typeface="Tahoma" pitchFamily="34" charset="0"/>
              </a:rPr>
              <a:t> </a:t>
            </a:r>
            <a:r>
              <a:rPr lang="en-US" sz="2800" b="1" dirty="0" err="1">
                <a:solidFill>
                  <a:srgbClr val="FF0000"/>
                </a:solidFill>
                <a:latin typeface="Calibri" pitchFamily="34" charset="0"/>
                <a:cs typeface="Tahoma" pitchFamily="34" charset="0"/>
              </a:rPr>
              <a:t>giới</a:t>
            </a:r>
            <a:r>
              <a:rPr lang="en-US" sz="2800" b="1" dirty="0">
                <a:solidFill>
                  <a:srgbClr val="FF0000"/>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vì</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nó</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cản</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trở</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sự</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phát</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triển</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nguồn</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nhân</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lực</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có</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chất</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lượng</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cho</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xã</a:t>
            </a:r>
            <a:r>
              <a:rPr lang="en-US" sz="2800" b="1" dirty="0">
                <a:solidFill>
                  <a:schemeClr val="tx2"/>
                </a:solidFill>
                <a:latin typeface="Calibri" pitchFamily="34" charset="0"/>
                <a:cs typeface="Tahoma" pitchFamily="34" charset="0"/>
              </a:rPr>
              <a:t> </a:t>
            </a:r>
            <a:r>
              <a:rPr lang="en-US" sz="2800" b="1" dirty="0" err="1">
                <a:solidFill>
                  <a:schemeClr val="tx2"/>
                </a:solidFill>
                <a:latin typeface="Calibri" pitchFamily="34" charset="0"/>
                <a:cs typeface="Tahoma" pitchFamily="34" charset="0"/>
              </a:rPr>
              <a:t>hội</a:t>
            </a:r>
            <a:r>
              <a:rPr lang="en-US" sz="2800" b="1" dirty="0">
                <a:solidFill>
                  <a:schemeClr val="tx2"/>
                </a:solidFill>
                <a:latin typeface="Calibri" pitchFamily="34" charset="0"/>
                <a:cs typeface="Tahoma" pitchFamily="34" charset="0"/>
              </a:rPr>
              <a:t>. </a:t>
            </a:r>
          </a:p>
          <a:p>
            <a:pPr marL="341313" lvl="2" indent="-341313">
              <a:spcBef>
                <a:spcPct val="20000"/>
              </a:spcBef>
              <a:spcAft>
                <a:spcPct val="20000"/>
              </a:spcAft>
              <a:buClr>
                <a:schemeClr val="tx1"/>
              </a:buClr>
              <a:buSzPct val="55000"/>
              <a:buFont typeface="Wingdings" pitchFamily="2" charset="2"/>
              <a:buChar char="Ø"/>
            </a:pPr>
            <a:endParaRPr lang="en-US" sz="2800" dirty="0">
              <a:latin typeface="Calibri" pitchFamily="34" charset="0"/>
              <a:cs typeface="Times New Roman" pitchFamily="18" charset="0"/>
            </a:endParaRPr>
          </a:p>
        </p:txBody>
      </p:sp>
      <p:sp>
        <p:nvSpPr>
          <p:cNvPr id="5" name="AutoShape 21"/>
          <p:cNvSpPr>
            <a:spLocks noChangeArrowheads="1"/>
          </p:cNvSpPr>
          <p:nvPr/>
        </p:nvSpPr>
        <p:spPr bwMode="auto">
          <a:xfrm>
            <a:off x="1602346" y="115911"/>
            <a:ext cx="5865254" cy="7620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200" b="1" dirty="0">
                <a:solidFill>
                  <a:srgbClr val="FF0000"/>
                </a:solidFill>
              </a:rPr>
              <a:t>THÔNG ĐIỆP CHÍNH</a:t>
            </a:r>
            <a:endParaRPr lang="en-US" altLang="en-US" sz="2200" b="1" dirty="0"/>
          </a:p>
        </p:txBody>
      </p:sp>
    </p:spTree>
    <p:extLst>
      <p:ext uri="{BB962C8B-B14F-4D97-AF65-F5344CB8AC3E}">
        <p14:creationId xmlns:p14="http://schemas.microsoft.com/office/powerpoint/2010/main" val="308506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6498" name="WordArt 2"/>
          <p:cNvSpPr>
            <a:spLocks noChangeArrowheads="1" noChangeShapeType="1" noTextEdit="1"/>
          </p:cNvSpPr>
          <p:nvPr/>
        </p:nvSpPr>
        <p:spPr bwMode="auto">
          <a:xfrm>
            <a:off x="533400" y="762000"/>
            <a:ext cx="7848600" cy="2362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Chúng ta phải làm gì ?</a:t>
            </a:r>
          </a:p>
        </p:txBody>
      </p:sp>
      <p:sp>
        <p:nvSpPr>
          <p:cNvPr id="2026499" name="Rectangle 3"/>
          <p:cNvSpPr>
            <a:spLocks noGrp="1" noChangeArrowheads="1"/>
          </p:cNvSpPr>
          <p:nvPr>
            <p:ph type="title"/>
          </p:nvPr>
        </p:nvSpPr>
        <p:spPr>
          <a:xfrm>
            <a:off x="762000" y="5105400"/>
            <a:ext cx="7620000" cy="1600200"/>
          </a:xfrm>
          <a:solidFill>
            <a:srgbClr val="FFFFFF"/>
          </a:solidFill>
          <a:ln>
            <a:solidFill>
              <a:schemeClr val="tx1"/>
            </a:solidFill>
          </a:ln>
        </p:spPr>
        <p:txBody>
          <a:bodyPr/>
          <a:lstStyle/>
          <a:p>
            <a:pPr>
              <a:defRPr/>
            </a:pPr>
            <a:r>
              <a:rPr lang="en-US" sz="3200" b="1" dirty="0">
                <a:solidFill>
                  <a:srgbClr val="FF0000"/>
                </a:solidFill>
                <a:latin typeface="Tahoma" pitchFamily="34" charset="0"/>
                <a:cs typeface="Tahoma" pitchFamily="34" charset="0"/>
              </a:rPr>
              <a:t>NHẬN THỨC </a:t>
            </a:r>
            <a:r>
              <a:rPr lang="en-US" sz="3200" b="1" dirty="0" err="1">
                <a:solidFill>
                  <a:srgbClr val="FF0000"/>
                </a:solidFill>
                <a:latin typeface="Tahoma" pitchFamily="34" charset="0"/>
                <a:cs typeface="Tahoma" pitchFamily="34" charset="0"/>
              </a:rPr>
              <a:t>và</a:t>
            </a:r>
            <a:r>
              <a:rPr lang="en-US" sz="3200" b="1" dirty="0">
                <a:solidFill>
                  <a:srgbClr val="FF0000"/>
                </a:solidFill>
                <a:latin typeface="Tahoma" pitchFamily="34" charset="0"/>
                <a:cs typeface="Tahoma" pitchFamily="34" charset="0"/>
              </a:rPr>
              <a:t> HÀNH ĐỘNG ĐÚNG </a:t>
            </a:r>
            <a:br>
              <a:rPr lang="en-US" sz="3200" b="1" dirty="0">
                <a:solidFill>
                  <a:srgbClr val="FF0000"/>
                </a:solidFill>
                <a:latin typeface="Tahoma" pitchFamily="34" charset="0"/>
                <a:cs typeface="Tahoma" pitchFamily="34" charset="0"/>
              </a:rPr>
            </a:br>
            <a:r>
              <a:rPr lang="en-US" sz="3200" b="1" dirty="0">
                <a:solidFill>
                  <a:srgbClr val="FF0000"/>
                </a:solidFill>
                <a:latin typeface="Tahoma" pitchFamily="34" charset="0"/>
                <a:cs typeface="Tahoma" pitchFamily="34" charset="0"/>
              </a:rPr>
              <a:t>VỀ BÌNH ĐẲNG GIÓI</a:t>
            </a:r>
            <a:endParaRPr lang="en-US" sz="3200" b="1" dirty="0">
              <a:solidFill>
                <a:srgbClr val="FF0000"/>
              </a:solidFill>
              <a:effectLst>
                <a:outerShdw blurRad="38100" dist="38100" dir="2700000" algn="tl">
                  <a:srgbClr val="C0C0C0"/>
                </a:outerShdw>
              </a:effectLst>
              <a:latin typeface="Tahoma" pitchFamily="34" charset="0"/>
              <a:cs typeface="Tahoma" pitchFamily="34" charset="0"/>
            </a:endParaRPr>
          </a:p>
        </p:txBody>
      </p:sp>
      <p:pic>
        <p:nvPicPr>
          <p:cNvPr id="4" name="Picture 4" descr="teeter_totter_h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1600200"/>
            <a:ext cx="4324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26498"/>
                                        </p:tgtEl>
                                        <p:attrNameLst>
                                          <p:attrName>style.visibility</p:attrName>
                                        </p:attrNameLst>
                                      </p:cBhvr>
                                      <p:to>
                                        <p:strVal val="visible"/>
                                      </p:to>
                                    </p:set>
                                    <p:animEffect transition="in" filter="box(in)">
                                      <p:cBhvr>
                                        <p:cTn id="7" dur="500"/>
                                        <p:tgtEl>
                                          <p:spTgt spid="2026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026499"/>
                                        </p:tgtEl>
                                        <p:attrNameLst>
                                          <p:attrName>style.visibility</p:attrName>
                                        </p:attrNameLst>
                                      </p:cBhvr>
                                      <p:to>
                                        <p:strVal val="visible"/>
                                      </p:to>
                                    </p:set>
                                    <p:anim calcmode="lin" valueType="num">
                                      <p:cBhvr>
                                        <p:cTn id="12" dur="500" fill="hold"/>
                                        <p:tgtEl>
                                          <p:spTgt spid="2026499"/>
                                        </p:tgtEl>
                                        <p:attrNameLst>
                                          <p:attrName>ppt_w</p:attrName>
                                        </p:attrNameLst>
                                      </p:cBhvr>
                                      <p:tavLst>
                                        <p:tav tm="0">
                                          <p:val>
                                            <p:fltVal val="0"/>
                                          </p:val>
                                        </p:tav>
                                        <p:tav tm="100000">
                                          <p:val>
                                            <p:strVal val="#ppt_w"/>
                                          </p:val>
                                        </p:tav>
                                      </p:tavLst>
                                    </p:anim>
                                    <p:anim calcmode="lin" valueType="num">
                                      <p:cBhvr>
                                        <p:cTn id="13" dur="500" fill="hold"/>
                                        <p:tgtEl>
                                          <p:spTgt spid="2026499"/>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6498" grpId="0" animBg="1"/>
      <p:bldP spid="20264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c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39837" y="1222661"/>
            <a:ext cx="1826781" cy="161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jav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11261" y="2837293"/>
            <a:ext cx="26670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MEE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3871" y="1222661"/>
            <a:ext cx="2376055" cy="195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NOSMOK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429" y="3173701"/>
            <a:ext cx="2209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NOPAR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1156852"/>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cellpho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a:xfrm>
            <a:off x="914400" y="1004452"/>
            <a:ext cx="714375" cy="714375"/>
          </a:xfrm>
          <a:prstGeom prst="rect">
            <a:avLst/>
          </a:prstGeom>
        </p:spPr>
      </p:pic>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399" y="5018808"/>
            <a:ext cx="1816100" cy="15001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AYS000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1770" y="4369231"/>
            <a:ext cx="173037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8" descr="CKL0003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83076" y="3596334"/>
            <a:ext cx="17605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ultiply 10"/>
          <p:cNvSpPr/>
          <p:nvPr/>
        </p:nvSpPr>
        <p:spPr>
          <a:xfrm>
            <a:off x="-117764" y="4980708"/>
            <a:ext cx="2500313" cy="14859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2"/>
          <p:cNvSpPr txBox="1">
            <a:spLocks noChangeArrowheads="1"/>
          </p:cNvSpPr>
          <p:nvPr/>
        </p:nvSpPr>
        <p:spPr>
          <a:xfrm>
            <a:off x="2514600" y="304800"/>
            <a:ext cx="4318000" cy="762000"/>
          </a:xfrm>
          <a:prstGeom prst="rect">
            <a:avLst/>
          </a:prstGeom>
        </p:spPr>
        <p:txBody>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ctr"/>
            <a:r>
              <a:rPr lang="en-US" sz="4000" dirty="0">
                <a:solidFill>
                  <a:srgbClr val="FF0000"/>
                </a:solidFill>
                <a:latin typeface="Tahoma" pitchFamily="34" charset="0"/>
                <a:cs typeface="Tahoma" pitchFamily="34" charset="0"/>
              </a:rPr>
              <a:t>NỘI QUY</a:t>
            </a:r>
          </a:p>
        </p:txBody>
      </p:sp>
    </p:spTree>
    <p:extLst>
      <p:ext uri="{BB962C8B-B14F-4D97-AF65-F5344CB8AC3E}">
        <p14:creationId xmlns:p14="http://schemas.microsoft.com/office/powerpoint/2010/main" val="61549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 calcmode="lin" valueType="num">
                                      <p:cBhvr>
                                        <p:cTn id="45" dur="500" fill="hold"/>
                                        <p:tgtEl>
                                          <p:spTgt spid="10"/>
                                        </p:tgtEl>
                                        <p:attrNameLst>
                                          <p:attrName>style.rotation</p:attrName>
                                        </p:attrNameLst>
                                      </p:cBhvr>
                                      <p:tavLst>
                                        <p:tav tm="0">
                                          <p:val>
                                            <p:fltVal val="360"/>
                                          </p:val>
                                        </p:tav>
                                        <p:tav tm="100000">
                                          <p:val>
                                            <p:fltVal val="0"/>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slide(fromBottom)">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1600200"/>
            <a:ext cx="9144000" cy="5257800"/>
          </a:xfrm>
          <a:prstGeom prst="rect">
            <a:avLst/>
          </a:prstGeom>
          <a:gradFill rotWithShape="1">
            <a:gsLst>
              <a:gs pos="0">
                <a:schemeClr val="bg1"/>
              </a:gs>
              <a:gs pos="100000">
                <a:srgbClr val="33CC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Calibri" pitchFamily="34" charset="0"/>
            </a:endParaRPr>
          </a:p>
        </p:txBody>
      </p:sp>
      <p:sp>
        <p:nvSpPr>
          <p:cNvPr id="95236" name="Oval 4"/>
          <p:cNvSpPr>
            <a:spLocks noChangeArrowheads="1"/>
          </p:cNvSpPr>
          <p:nvPr/>
        </p:nvSpPr>
        <p:spPr bwMode="auto">
          <a:xfrm>
            <a:off x="2362200" y="1828800"/>
            <a:ext cx="533400" cy="207963"/>
          </a:xfrm>
          <a:prstGeom prst="ellipse">
            <a:avLst/>
          </a:prstGeom>
          <a:gradFill rotWithShape="1">
            <a:gsLst>
              <a:gs pos="0">
                <a:srgbClr val="F8F8F8"/>
              </a:gs>
              <a:gs pos="100000">
                <a:schemeClr val="accent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Calibri" pitchFamily="34" charset="0"/>
            </a:endParaRPr>
          </a:p>
        </p:txBody>
      </p:sp>
      <p:pic>
        <p:nvPicPr>
          <p:cNvPr id="40964" name="Picture 5" descr="woman_mop_wiping_h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3524250"/>
            <a:ext cx="23145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man_raking_h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27717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1"/>
          <p:cNvSpPr>
            <a:spLocks noChangeArrowheads="1"/>
          </p:cNvSpPr>
          <p:nvPr/>
        </p:nvSpPr>
        <p:spPr bwMode="auto">
          <a:xfrm>
            <a:off x="76200" y="152400"/>
            <a:ext cx="966788" cy="1066800"/>
          </a:xfrm>
          <a:prstGeom prst="ellipse">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fontAlgn="auto">
              <a:spcBef>
                <a:spcPts val="0"/>
              </a:spcBef>
              <a:spcAft>
                <a:spcPts val="0"/>
              </a:spcAft>
              <a:defRPr/>
            </a:pPr>
            <a:r>
              <a:rPr lang="en-US" sz="4000" b="1" dirty="0">
                <a:solidFill>
                  <a:srgbClr val="FF0000"/>
                </a:solidFill>
                <a:latin typeface="Arial" charset="0"/>
                <a:ea typeface="ＭＳ Ｐゴシック" pitchFamily="34" charset="-128"/>
                <a:cs typeface="+mn-cs"/>
              </a:rPr>
              <a:t>3</a:t>
            </a:r>
          </a:p>
        </p:txBody>
      </p:sp>
      <p:sp>
        <p:nvSpPr>
          <p:cNvPr id="8" name="AutoShape 20"/>
          <p:cNvSpPr>
            <a:spLocks noChangeArrowheads="1"/>
          </p:cNvSpPr>
          <p:nvPr/>
        </p:nvSpPr>
        <p:spPr bwMode="auto">
          <a:xfrm>
            <a:off x="1066800" y="152400"/>
            <a:ext cx="7772400" cy="1295400"/>
          </a:xfrm>
          <a:prstGeom prst="flowChartAlternateProcess">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b="1">
                <a:solidFill>
                  <a:srgbClr val="FF0000"/>
                </a:solidFill>
              </a:rPr>
              <a:t>CÂN BẰNG GIỚI, CÔNG BẰNG GIỚI</a:t>
            </a:r>
          </a:p>
          <a:p>
            <a:pPr algn="ctr">
              <a:defRPr/>
            </a:pPr>
            <a:r>
              <a:rPr lang="en-US" sz="3600" b="1">
                <a:solidFill>
                  <a:srgbClr val="FF0000"/>
                </a:solidFill>
              </a:rPr>
              <a:t>VÀ BÌNH ĐẲNG GIỚI</a:t>
            </a:r>
          </a:p>
        </p:txBody>
      </p:sp>
      <p:sp>
        <p:nvSpPr>
          <p:cNvPr id="40968" name="Content Placeholder 2"/>
          <p:cNvSpPr txBox="1">
            <a:spLocks/>
          </p:cNvSpPr>
          <p:nvPr/>
        </p:nvSpPr>
        <p:spPr bwMode="auto">
          <a:xfrm>
            <a:off x="457200" y="175260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buFont typeface="Arial" pitchFamily="34" charset="0"/>
              <a:buNone/>
            </a:pPr>
            <a:r>
              <a:rPr lang="en-US" sz="3200" b="1" dirty="0"/>
              <a:t>CÁC ĐIỂM CHÍNH</a:t>
            </a:r>
          </a:p>
          <a:p>
            <a:pPr>
              <a:spcBef>
                <a:spcPct val="20000"/>
              </a:spcBef>
            </a:pPr>
            <a:r>
              <a:rPr lang="en-US" sz="3200" b="1" dirty="0"/>
              <a:t>3.1. </a:t>
            </a:r>
            <a:r>
              <a:rPr lang="en-US" sz="3200" b="1" dirty="0" err="1"/>
              <a:t>Khái</a:t>
            </a:r>
            <a:r>
              <a:rPr lang="en-US" sz="3200" b="1" dirty="0"/>
              <a:t> </a:t>
            </a:r>
            <a:r>
              <a:rPr lang="en-US" sz="3200" b="1" dirty="0" err="1"/>
              <a:t>niệm</a:t>
            </a:r>
            <a:endParaRPr lang="en-US" sz="3200" b="1" dirty="0"/>
          </a:p>
          <a:p>
            <a:pPr>
              <a:spcBef>
                <a:spcPct val="20000"/>
              </a:spcBef>
            </a:pPr>
            <a:r>
              <a:rPr lang="en-US" sz="3200" b="1" dirty="0"/>
              <a:t>3.2. </a:t>
            </a:r>
            <a:r>
              <a:rPr lang="en-US" sz="3200" b="1" dirty="0" err="1"/>
              <a:t>Mối</a:t>
            </a:r>
            <a:r>
              <a:rPr lang="en-US" sz="3200" b="1" dirty="0"/>
              <a:t> </a:t>
            </a:r>
            <a:r>
              <a:rPr lang="en-US" sz="3200" b="1" dirty="0" err="1"/>
              <a:t>quan</a:t>
            </a:r>
            <a:r>
              <a:rPr lang="en-US" sz="3200" b="1" dirty="0"/>
              <a:t> </a:t>
            </a:r>
            <a:r>
              <a:rPr lang="en-US" sz="3200" b="1" dirty="0" err="1"/>
              <a:t>hệ</a:t>
            </a:r>
            <a:r>
              <a:rPr lang="en-US" sz="3200" b="1" dirty="0"/>
              <a:t> </a:t>
            </a:r>
            <a:r>
              <a:rPr lang="en-US" sz="3200" b="1" dirty="0" err="1"/>
              <a:t>giữa</a:t>
            </a:r>
            <a:r>
              <a:rPr lang="en-US" sz="3200" b="1" dirty="0"/>
              <a:t> </a:t>
            </a:r>
            <a:r>
              <a:rPr lang="en-US" sz="3200" b="1" dirty="0" err="1"/>
              <a:t>cân</a:t>
            </a:r>
            <a:r>
              <a:rPr lang="en-US" sz="3200" b="1" dirty="0"/>
              <a:t> </a:t>
            </a:r>
            <a:r>
              <a:rPr lang="en-US" sz="3200" b="1" dirty="0" err="1"/>
              <a:t>bằng</a:t>
            </a:r>
            <a:r>
              <a:rPr lang="en-US" sz="3200" b="1" dirty="0"/>
              <a:t> </a:t>
            </a:r>
            <a:r>
              <a:rPr lang="en-US" sz="3200" b="1" dirty="0" err="1"/>
              <a:t>giới</a:t>
            </a:r>
            <a:r>
              <a:rPr lang="en-US" sz="3200" b="1" dirty="0"/>
              <a:t>, </a:t>
            </a:r>
            <a:r>
              <a:rPr lang="en-US" sz="3200" b="1" dirty="0" err="1"/>
              <a:t>công</a:t>
            </a:r>
            <a:r>
              <a:rPr lang="en-US" sz="3200" b="1" dirty="0"/>
              <a:t> </a:t>
            </a:r>
            <a:r>
              <a:rPr lang="en-US" sz="3200" b="1" dirty="0" err="1"/>
              <a:t>bằng</a:t>
            </a:r>
            <a:r>
              <a:rPr lang="en-US" sz="3200" b="1" dirty="0"/>
              <a:t> </a:t>
            </a:r>
            <a:r>
              <a:rPr lang="en-US" sz="3200" b="1" dirty="0" err="1"/>
              <a:t>giới</a:t>
            </a:r>
            <a:r>
              <a:rPr lang="en-US" sz="3200" b="1" dirty="0"/>
              <a:t> </a:t>
            </a:r>
            <a:r>
              <a:rPr lang="en-US" sz="3200" b="1" dirty="0" err="1"/>
              <a:t>và</a:t>
            </a:r>
            <a:r>
              <a:rPr lang="en-US" sz="3200" b="1" dirty="0"/>
              <a:t> </a:t>
            </a:r>
            <a:r>
              <a:rPr lang="en-US" sz="3200" b="1" dirty="0" err="1"/>
              <a:t>bình</a:t>
            </a:r>
            <a:r>
              <a:rPr lang="en-US" sz="3200" b="1" dirty="0"/>
              <a:t> </a:t>
            </a:r>
            <a:r>
              <a:rPr lang="en-US" sz="3200" b="1" dirty="0" err="1"/>
              <a:t>đẳng</a:t>
            </a:r>
            <a:r>
              <a:rPr lang="en-US" sz="3200" b="1" dirty="0"/>
              <a:t> </a:t>
            </a:r>
            <a:r>
              <a:rPr lang="en-US" sz="3200" b="1" dirty="0" err="1"/>
              <a:t>giới</a:t>
            </a:r>
            <a:endParaRPr lang="en-US" sz="3200" b="1" dirty="0"/>
          </a:p>
          <a:p>
            <a:pPr>
              <a:spcBef>
                <a:spcPct val="20000"/>
              </a:spcBef>
              <a:buFont typeface="Arial" pitchFamily="34" charset="0"/>
              <a:buNone/>
            </a:pPr>
            <a:endParaRPr lang="en-US" sz="32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withEffect">
                                  <p:stCondLst>
                                    <p:cond delay="0"/>
                                  </p:stCondLst>
                                  <p:childTnLst>
                                    <p:animMotion origin="layout" path="M 3.33333E-6 3.84189E-6 L 0.69583 3.84189E-6 " pathEditMode="relative" rAng="0" ptsTypes="AA">
                                      <p:cBhvr>
                                        <p:cTn id="6" dur="2000" fill="hold"/>
                                        <p:tgtEl>
                                          <p:spTgt spid="95236"/>
                                        </p:tgtEl>
                                        <p:attrNameLst>
                                          <p:attrName>ppt_x</p:attrName>
                                          <p:attrName>ppt_y</p:attrName>
                                        </p:attrNameLst>
                                      </p:cBhvr>
                                      <p:rCtr x="34800" y="0"/>
                                    </p:animMotion>
                                  </p:childTnLst>
                                  <p:subTnLst>
                                    <p:set>
                                      <p:cBhvr override="childStyle">
                                        <p:cTn dur="1" fill="hold" display="0" masterRel="sameClick" afterEffect="1">
                                          <p:stCondLst>
                                            <p:cond evt="end" delay="0">
                                              <p:tn val="5"/>
                                            </p:cond>
                                          </p:stCondLst>
                                        </p:cTn>
                                        <p:tgtEl>
                                          <p:spTgt spid="9523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68"/>
                                        </p:tgtEl>
                                        <p:attrNameLst>
                                          <p:attrName>style.visibility</p:attrName>
                                        </p:attrNameLst>
                                      </p:cBhvr>
                                      <p:to>
                                        <p:strVal val="visible"/>
                                      </p:to>
                                    </p:set>
                                    <p:animEffect transition="in" filter="fade">
                                      <p:cBhvr>
                                        <p:cTn id="21" dur="5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p:bldP spid="7" grpId="0" animBg="1"/>
      <p:bldP spid="8" grpId="0" animBg="1"/>
      <p:bldP spid="40968"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4" name="Picture 2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3781425"/>
            <a:ext cx="168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Rectangle 14"/>
          <p:cNvSpPr>
            <a:spLocks noChangeArrowheads="1"/>
          </p:cNvSpPr>
          <p:nvPr/>
        </p:nvSpPr>
        <p:spPr bwMode="auto">
          <a:xfrm>
            <a:off x="0" y="0"/>
            <a:ext cx="184150" cy="646113"/>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wrap="none" anchor="ctr">
            <a:spAutoFit/>
          </a:bodyPr>
          <a:lstStyle/>
          <a:p>
            <a:pPr eaLnBrk="0" hangingPunct="0">
              <a:defRPr/>
            </a:pPr>
            <a:r>
              <a:rPr lang="en-US" dirty="0">
                <a:ea typeface="ＭＳ Ｐゴシック" pitchFamily="34" charset="-128"/>
                <a:cs typeface="+mn-cs"/>
              </a:rPr>
              <a:t/>
            </a:r>
            <a:br>
              <a:rPr lang="en-US" dirty="0">
                <a:ea typeface="ＭＳ Ｐゴシック" pitchFamily="34" charset="-128"/>
                <a:cs typeface="+mn-cs"/>
              </a:rPr>
            </a:br>
            <a:endParaRPr lang="en-US" dirty="0">
              <a:ea typeface="ＭＳ Ｐゴシック" pitchFamily="34" charset="-128"/>
              <a:cs typeface="+mn-cs"/>
            </a:endParaRPr>
          </a:p>
        </p:txBody>
      </p:sp>
      <p:sp>
        <p:nvSpPr>
          <p:cNvPr id="43024" name="Rectangle 25"/>
          <p:cNvSpPr>
            <a:spLocks noChangeArrowheads="1"/>
          </p:cNvSpPr>
          <p:nvPr/>
        </p:nvSpPr>
        <p:spPr bwMode="auto">
          <a:xfrm>
            <a:off x="0" y="3505200"/>
            <a:ext cx="3276600" cy="3342453"/>
          </a:xfrm>
          <a:prstGeom prst="rect">
            <a:avLst/>
          </a:prstGeom>
          <a:solidFill>
            <a:srgbClr val="99FF99"/>
          </a:solidFill>
          <a:ln>
            <a:noFill/>
          </a:ln>
          <a:extLst/>
        </p:spPr>
        <p:txBody>
          <a:bodyPr wrap="square">
            <a:spAutoFit/>
          </a:bodyPr>
          <a:lstStyle/>
          <a:p>
            <a:pPr eaLnBrk="0" hangingPunct="0">
              <a:lnSpc>
                <a:spcPct val="110000"/>
              </a:lnSpc>
            </a:pPr>
            <a:r>
              <a:rPr lang="en-US" altLang="en-US" sz="2400" b="1" dirty="0">
                <a:solidFill>
                  <a:srgbClr val="FF0000"/>
                </a:solidFill>
                <a:latin typeface="Calibri" pitchFamily="34" charset="0"/>
              </a:rPr>
              <a:t>(C) </a:t>
            </a:r>
            <a:r>
              <a:rPr lang="en-US" altLang="en-US" sz="2400" b="1" i="1" dirty="0">
                <a:solidFill>
                  <a:srgbClr val="0000FF"/>
                </a:solidFill>
                <a:latin typeface="Calibri" pitchFamily="34" charset="0"/>
              </a:rPr>
              <a:t>L</a:t>
            </a:r>
            <a:r>
              <a:rPr lang="vi-VN" altLang="en-US" sz="2400" b="1" i="1" dirty="0">
                <a:solidFill>
                  <a:srgbClr val="0000FF"/>
                </a:solidFill>
                <a:latin typeface="Calibri" pitchFamily="34" charset="0"/>
              </a:rPr>
              <a:t>à sự đối xử </a:t>
            </a:r>
            <a:r>
              <a:rPr lang="en-US" altLang="en-US" sz="2400" b="1" i="1" dirty="0" err="1">
                <a:solidFill>
                  <a:srgbClr val="0000FF"/>
                </a:solidFill>
                <a:latin typeface="Calibri" pitchFamily="34" charset="0"/>
              </a:rPr>
              <a:t>phù</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hợp</a:t>
            </a:r>
            <a:r>
              <a:rPr lang="vi-VN" altLang="en-US" sz="2400" b="1" i="1" dirty="0">
                <a:solidFill>
                  <a:srgbClr val="0000FF"/>
                </a:solidFill>
                <a:latin typeface="Calibri" pitchFamily="34" charset="0"/>
              </a:rPr>
              <a:t> đối với nam và nữ</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dựa</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trên</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việc</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thừa</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nhận</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sự</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khác</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biệt</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về</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giới</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tính</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và</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giới</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nhằm</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đảm</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bảo</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cho</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nam</a:t>
            </a:r>
            <a:r>
              <a:rPr lang="en-US" altLang="en-US" sz="2400" b="1" i="1" dirty="0">
                <a:solidFill>
                  <a:srgbClr val="0000FF"/>
                </a:solidFill>
                <a:latin typeface="Calibri" pitchFamily="34" charset="0"/>
              </a:rPr>
              <a:t> , </a:t>
            </a:r>
            <a:r>
              <a:rPr lang="en-US" altLang="en-US" sz="2400" b="1" i="1" dirty="0" err="1">
                <a:solidFill>
                  <a:srgbClr val="0000FF"/>
                </a:solidFill>
                <a:latin typeface="Calibri" pitchFamily="34" charset="0"/>
              </a:rPr>
              <a:t>nữ</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có</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cơ</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hội</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và</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điều</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kiện</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tham</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gia</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hưởng</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lợi</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bình</a:t>
            </a:r>
            <a:r>
              <a:rPr lang="en-US" altLang="en-US" sz="2400" b="1" i="1" dirty="0">
                <a:solidFill>
                  <a:srgbClr val="0000FF"/>
                </a:solidFill>
                <a:latin typeface="Calibri" pitchFamily="34" charset="0"/>
              </a:rPr>
              <a:t> </a:t>
            </a:r>
            <a:r>
              <a:rPr lang="en-US" altLang="en-US" sz="2400" b="1" i="1" dirty="0" err="1">
                <a:solidFill>
                  <a:srgbClr val="0000FF"/>
                </a:solidFill>
                <a:latin typeface="Calibri" pitchFamily="34" charset="0"/>
              </a:rPr>
              <a:t>đẳng</a:t>
            </a:r>
            <a:r>
              <a:rPr lang="vi-VN" altLang="en-US" sz="2400" b="1" i="1" dirty="0">
                <a:solidFill>
                  <a:srgbClr val="0000FF"/>
                </a:solidFill>
                <a:latin typeface="Calibri" pitchFamily="34" charset="0"/>
              </a:rPr>
              <a:t>. </a:t>
            </a:r>
            <a:endParaRPr lang="en-US" altLang="en-US" sz="2400" b="1" i="1" dirty="0">
              <a:solidFill>
                <a:srgbClr val="0000FF"/>
              </a:solidFill>
              <a:latin typeface="Calibri" pitchFamily="34" charset="0"/>
            </a:endParaRPr>
          </a:p>
        </p:txBody>
      </p:sp>
      <p:sp>
        <p:nvSpPr>
          <p:cNvPr id="43030" name="Rectangle 26"/>
          <p:cNvSpPr>
            <a:spLocks noChangeArrowheads="1"/>
          </p:cNvSpPr>
          <p:nvPr/>
        </p:nvSpPr>
        <p:spPr bwMode="auto">
          <a:xfrm>
            <a:off x="5562600" y="3505200"/>
            <a:ext cx="3657600" cy="3187539"/>
          </a:xfrm>
          <a:prstGeom prst="rect">
            <a:avLst/>
          </a:prstGeom>
          <a:solidFill>
            <a:srgbClr val="FFFFCC"/>
          </a:solidFill>
          <a:ln>
            <a:noFill/>
          </a:ln>
          <a:extLst/>
        </p:spPr>
        <p:txBody>
          <a:bodyPr wrap="square">
            <a:spAutoFit/>
          </a:bodyPr>
          <a:lstStyle/>
          <a:p>
            <a:pPr eaLnBrk="0" hangingPunct="0">
              <a:lnSpc>
                <a:spcPct val="110000"/>
              </a:lnSpc>
            </a:pPr>
            <a:r>
              <a:rPr lang="en-US" altLang="en-US" sz="2300" b="1" dirty="0">
                <a:solidFill>
                  <a:srgbClr val="FF0000"/>
                </a:solidFill>
                <a:latin typeface="Calibri" pitchFamily="34" charset="0"/>
              </a:rPr>
              <a:t>(A) </a:t>
            </a:r>
            <a:r>
              <a:rPr lang="en-US" altLang="en-US" sz="2300" b="1" i="1" dirty="0" err="1">
                <a:solidFill>
                  <a:srgbClr val="006600"/>
                </a:solidFill>
                <a:latin typeface="Calibri" pitchFamily="34" charset="0"/>
              </a:rPr>
              <a:t>Là</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việc</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nam</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nữ</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có</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vị</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trí</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vai</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trò</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ngang</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nhau</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được</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tạo</a:t>
            </a:r>
            <a:r>
              <a:rPr lang="en-US" altLang="en-US" sz="2300" b="1" i="1" dirty="0">
                <a:solidFill>
                  <a:srgbClr val="006600"/>
                </a:solidFill>
                <a:latin typeface="Calibri" pitchFamily="34" charset="0"/>
              </a:rPr>
              <a:t> </a:t>
            </a:r>
            <a:r>
              <a:rPr lang="en-US" altLang="en-US" sz="2300" b="1" i="1" dirty="0" err="1">
                <a:solidFill>
                  <a:srgbClr val="FF0000"/>
                </a:solidFill>
                <a:latin typeface="Calibri" pitchFamily="34" charset="0"/>
              </a:rPr>
              <a:t>điều</a:t>
            </a:r>
            <a:r>
              <a:rPr lang="en-US" altLang="en-US" sz="2300" b="1" i="1" dirty="0">
                <a:solidFill>
                  <a:srgbClr val="FF0000"/>
                </a:solidFill>
                <a:latin typeface="Calibri" pitchFamily="34" charset="0"/>
              </a:rPr>
              <a:t> </a:t>
            </a:r>
            <a:r>
              <a:rPr lang="en-US" altLang="en-US" sz="2300" b="1" i="1" dirty="0" err="1">
                <a:solidFill>
                  <a:srgbClr val="FF0000"/>
                </a:solidFill>
                <a:latin typeface="Calibri" pitchFamily="34" charset="0"/>
              </a:rPr>
              <a:t>kiện</a:t>
            </a:r>
            <a:r>
              <a:rPr lang="vi-VN" altLang="en-US" sz="2300" b="1" i="1" dirty="0">
                <a:solidFill>
                  <a:srgbClr val="FF0000"/>
                </a:solidFill>
                <a:latin typeface="Calibri" pitchFamily="34" charset="0"/>
              </a:rPr>
              <a:t>, </a:t>
            </a:r>
            <a:r>
              <a:rPr lang="en-US" altLang="en-US" sz="2300" b="1" i="1" dirty="0" err="1">
                <a:solidFill>
                  <a:srgbClr val="FF0000"/>
                </a:solidFill>
                <a:latin typeface="Calibri" pitchFamily="34" charset="0"/>
              </a:rPr>
              <a:t>cơ</a:t>
            </a:r>
            <a:r>
              <a:rPr lang="en-US" altLang="en-US" sz="2300" b="1" i="1" dirty="0">
                <a:solidFill>
                  <a:srgbClr val="FF0000"/>
                </a:solidFill>
                <a:latin typeface="Calibri" pitchFamily="34" charset="0"/>
              </a:rPr>
              <a:t> </a:t>
            </a:r>
            <a:r>
              <a:rPr lang="en-US" altLang="en-US" sz="2300" b="1" i="1" dirty="0" err="1">
                <a:solidFill>
                  <a:srgbClr val="FF0000"/>
                </a:solidFill>
                <a:latin typeface="Calibri" pitchFamily="34" charset="0"/>
              </a:rPr>
              <a:t>hội</a:t>
            </a:r>
            <a:r>
              <a:rPr lang="vi-VN" altLang="en-US" sz="2300" b="1" i="1" dirty="0">
                <a:solidFill>
                  <a:srgbClr val="FF0000"/>
                </a:solidFill>
                <a:latin typeface="Calibri" pitchFamily="34" charset="0"/>
              </a:rPr>
              <a:t> </a:t>
            </a:r>
            <a:r>
              <a:rPr lang="vi-VN" altLang="en-US" sz="2300" b="1" i="1" dirty="0">
                <a:solidFill>
                  <a:srgbClr val="006600"/>
                </a:solidFill>
                <a:latin typeface="Calibri" pitchFamily="34" charset="0"/>
              </a:rPr>
              <a:t>nhằm</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phát</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huy</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năng</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lực</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của</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mình</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cho</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sự</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phát</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triển</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của</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cộng</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đồng</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của</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gia</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đình</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và</a:t>
            </a:r>
            <a:r>
              <a:rPr lang="en-US" altLang="en-US" sz="2300" b="1" i="1" dirty="0">
                <a:solidFill>
                  <a:srgbClr val="006600"/>
                </a:solidFill>
                <a:latin typeface="Calibri" pitchFamily="34" charset="0"/>
              </a:rPr>
              <a:t> </a:t>
            </a:r>
            <a:r>
              <a:rPr lang="en-US" altLang="en-US" sz="2300" b="1" i="1" dirty="0" err="1">
                <a:solidFill>
                  <a:srgbClr val="FF0000"/>
                </a:solidFill>
                <a:latin typeface="Calibri" pitchFamily="34" charset="0"/>
              </a:rPr>
              <a:t>thụ</a:t>
            </a:r>
            <a:r>
              <a:rPr lang="en-US" altLang="en-US" sz="2300" b="1" i="1" dirty="0">
                <a:solidFill>
                  <a:srgbClr val="FF0000"/>
                </a:solidFill>
                <a:latin typeface="Calibri" pitchFamily="34" charset="0"/>
              </a:rPr>
              <a:t> </a:t>
            </a:r>
            <a:r>
              <a:rPr lang="en-US" altLang="en-US" sz="2300" b="1" i="1" dirty="0" err="1">
                <a:solidFill>
                  <a:srgbClr val="FF0000"/>
                </a:solidFill>
                <a:latin typeface="Calibri" pitchFamily="34" charset="0"/>
              </a:rPr>
              <a:t>hưởng</a:t>
            </a:r>
            <a:r>
              <a:rPr lang="en-US" altLang="en-US" sz="2300" b="1" i="1" dirty="0">
                <a:solidFill>
                  <a:srgbClr val="FF0000"/>
                </a:solidFill>
                <a:latin typeface="Calibri" pitchFamily="34" charset="0"/>
              </a:rPr>
              <a:t> </a:t>
            </a:r>
            <a:r>
              <a:rPr lang="en-US" altLang="en-US" sz="2300" b="1" i="1" dirty="0" err="1">
                <a:solidFill>
                  <a:srgbClr val="006600"/>
                </a:solidFill>
                <a:latin typeface="Calibri" pitchFamily="34" charset="0"/>
              </a:rPr>
              <a:t>như</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nhau</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về</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thành</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quả</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của</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sự</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phát</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triển</a:t>
            </a:r>
            <a:r>
              <a:rPr lang="en-US" altLang="en-US" sz="2300" b="1" i="1" dirty="0">
                <a:solidFill>
                  <a:srgbClr val="006600"/>
                </a:solidFill>
                <a:latin typeface="Calibri" pitchFamily="34" charset="0"/>
              </a:rPr>
              <a:t> </a:t>
            </a:r>
            <a:r>
              <a:rPr lang="en-US" altLang="en-US" sz="2300" b="1" i="1" dirty="0" err="1">
                <a:solidFill>
                  <a:srgbClr val="006600"/>
                </a:solidFill>
                <a:latin typeface="Calibri" pitchFamily="34" charset="0"/>
              </a:rPr>
              <a:t>đó</a:t>
            </a:r>
            <a:r>
              <a:rPr lang="en-US" altLang="en-US" sz="2300" b="1" i="1" dirty="0">
                <a:solidFill>
                  <a:srgbClr val="006600"/>
                </a:solidFill>
                <a:latin typeface="Calibri" pitchFamily="34" charset="0"/>
              </a:rPr>
              <a:t> </a:t>
            </a:r>
          </a:p>
        </p:txBody>
      </p:sp>
      <p:sp>
        <p:nvSpPr>
          <p:cNvPr id="11" name="Rectangle 26"/>
          <p:cNvSpPr>
            <a:spLocks noChangeArrowheads="1"/>
          </p:cNvSpPr>
          <p:nvPr/>
        </p:nvSpPr>
        <p:spPr bwMode="auto">
          <a:xfrm>
            <a:off x="2514600" y="831366"/>
            <a:ext cx="3810000" cy="2597634"/>
          </a:xfrm>
          <a:prstGeom prst="rect">
            <a:avLst/>
          </a:prstGeom>
          <a:solidFill>
            <a:schemeClr val="accent3">
              <a:lumMod val="40000"/>
              <a:lumOff val="60000"/>
            </a:schemeClr>
          </a:solidFill>
          <a:ln>
            <a:noFill/>
          </a:ln>
          <a:extLst/>
        </p:spPr>
        <p:txBody>
          <a:bodyPr wrap="square">
            <a:spAutoFit/>
          </a:bodyPr>
          <a:lstStyle/>
          <a:p>
            <a:pPr eaLnBrk="0" hangingPunct="0">
              <a:lnSpc>
                <a:spcPct val="110000"/>
              </a:lnSpc>
            </a:pPr>
            <a:r>
              <a:rPr lang="en-US" altLang="en-US" sz="2800" b="1" dirty="0">
                <a:solidFill>
                  <a:srgbClr val="FF0000"/>
                </a:solidFill>
                <a:latin typeface="Calibri" pitchFamily="34" charset="0"/>
              </a:rPr>
              <a:t>(B) </a:t>
            </a:r>
            <a:r>
              <a:rPr lang="en-US" altLang="en-US" sz="2800" b="1" i="1" dirty="0">
                <a:solidFill>
                  <a:srgbClr val="0000FF"/>
                </a:solidFill>
                <a:latin typeface="Calibri" pitchFamily="34" charset="0"/>
              </a:rPr>
              <a:t>T</a:t>
            </a:r>
            <a:r>
              <a:rPr lang="vi-VN" altLang="en-US" sz="2400" b="1" i="1" dirty="0">
                <a:solidFill>
                  <a:srgbClr val="0000FF"/>
                </a:solidFill>
                <a:latin typeface="Calibri" pitchFamily="34" charset="0"/>
              </a:rPr>
              <a:t>hể hiện sự bình đẳng tương đối về số lượng, tỷ lệ </a:t>
            </a:r>
            <a:r>
              <a:rPr lang="en-US" altLang="en-US" sz="2400" b="1" i="1" dirty="0">
                <a:solidFill>
                  <a:srgbClr val="0000FF"/>
                </a:solidFill>
                <a:latin typeface="Calibri" pitchFamily="34" charset="0"/>
              </a:rPr>
              <a:t>PN</a:t>
            </a:r>
            <a:r>
              <a:rPr lang="vi-VN" altLang="en-US" sz="2400" b="1" i="1" dirty="0">
                <a:solidFill>
                  <a:srgbClr val="0000FF"/>
                </a:solidFill>
                <a:latin typeface="Calibri" pitchFamily="34" charset="0"/>
              </a:rPr>
              <a:t> và </a:t>
            </a:r>
            <a:r>
              <a:rPr lang="en-US" altLang="en-US" sz="2400" b="1" i="1" dirty="0">
                <a:solidFill>
                  <a:srgbClr val="0000FF"/>
                </a:solidFill>
                <a:latin typeface="Calibri" pitchFamily="34" charset="0"/>
              </a:rPr>
              <a:t>NG</a:t>
            </a:r>
            <a:r>
              <a:rPr lang="vi-VN" altLang="en-US" sz="2400" b="1" i="1" dirty="0">
                <a:solidFill>
                  <a:srgbClr val="0000FF"/>
                </a:solidFill>
                <a:latin typeface="Calibri" pitchFamily="34" charset="0"/>
              </a:rPr>
              <a:t>, </a:t>
            </a:r>
            <a:r>
              <a:rPr lang="en-US" altLang="en-US" sz="2400" b="1" i="1" dirty="0">
                <a:solidFill>
                  <a:srgbClr val="0000FF"/>
                </a:solidFill>
                <a:latin typeface="Calibri" pitchFamily="34" charset="0"/>
              </a:rPr>
              <a:t>TEG</a:t>
            </a:r>
            <a:r>
              <a:rPr lang="vi-VN" altLang="en-US" sz="2400" b="1" i="1" dirty="0">
                <a:solidFill>
                  <a:srgbClr val="0000FF"/>
                </a:solidFill>
                <a:latin typeface="Calibri" pitchFamily="34" charset="0"/>
              </a:rPr>
              <a:t> và </a:t>
            </a:r>
            <a:r>
              <a:rPr lang="en-US" altLang="en-US" sz="2400" b="1" i="1" dirty="0">
                <a:solidFill>
                  <a:srgbClr val="0000FF"/>
                </a:solidFill>
                <a:latin typeface="Calibri" pitchFamily="34" charset="0"/>
              </a:rPr>
              <a:t>TET</a:t>
            </a:r>
            <a:r>
              <a:rPr lang="vi-VN" altLang="en-US" sz="2400" b="1" i="1" dirty="0">
                <a:solidFill>
                  <a:srgbClr val="0000FF"/>
                </a:solidFill>
                <a:latin typeface="Calibri" pitchFamily="34" charset="0"/>
              </a:rPr>
              <a:t> và thường được tính bằng tỷ lệ nữ so với nam cho một chỉ số nhất định</a:t>
            </a:r>
            <a:endParaRPr lang="en-US" altLang="en-US" sz="2400" b="1" i="1" dirty="0">
              <a:solidFill>
                <a:srgbClr val="0000FF"/>
              </a:solidFill>
              <a:latin typeface="Calibri" pitchFamily="34" charset="0"/>
            </a:endParaRPr>
          </a:p>
        </p:txBody>
      </p:sp>
      <p:sp>
        <p:nvSpPr>
          <p:cNvPr id="12" name="AutoShape 15"/>
          <p:cNvSpPr>
            <a:spLocks noChangeArrowheads="1"/>
          </p:cNvSpPr>
          <p:nvPr/>
        </p:nvSpPr>
        <p:spPr bwMode="ltGray">
          <a:xfrm>
            <a:off x="0" y="1371600"/>
            <a:ext cx="2286000" cy="1828800"/>
          </a:xfrm>
          <a:prstGeom prst="roundRect">
            <a:avLst>
              <a:gd name="adj" fmla="val 16667"/>
            </a:avLst>
          </a:prstGeom>
          <a:solidFill>
            <a:srgbClr val="0000FF"/>
          </a:solidFill>
          <a:ln w="38100" algn="ctr">
            <a:solidFill>
              <a:srgbClr val="F8F8F8">
                <a:alpha val="70000"/>
              </a:srgbClr>
            </a:solidFill>
            <a:round/>
            <a:headEnd/>
            <a:tailEnd/>
          </a:ln>
          <a:effectLst/>
        </p:spPr>
        <p:txBody>
          <a:bodyPr wrap="none" anchor="ctr"/>
          <a:lstStyle/>
          <a:p>
            <a:pPr algn="ctr">
              <a:buClr>
                <a:srgbClr val="1F3F5F"/>
              </a:buClr>
              <a:defRPr/>
            </a:pPr>
            <a:r>
              <a:rPr lang="en-US" sz="3600" b="1" dirty="0">
                <a:solidFill>
                  <a:schemeClr val="bg1"/>
                </a:solidFill>
                <a:latin typeface="Calibri" pitchFamily="34" charset="0"/>
                <a:ea typeface="ＭＳ Ｐゴシック" pitchFamily="34" charset="-128"/>
              </a:rPr>
              <a:t>BÌNH ĐẲNG </a:t>
            </a:r>
          </a:p>
          <a:p>
            <a:pPr algn="ctr">
              <a:buClr>
                <a:srgbClr val="1F3F5F"/>
              </a:buClr>
              <a:defRPr/>
            </a:pPr>
            <a:r>
              <a:rPr lang="en-US" sz="3600" b="1" dirty="0">
                <a:solidFill>
                  <a:schemeClr val="bg1"/>
                </a:solidFill>
                <a:latin typeface="Calibri" pitchFamily="34" charset="0"/>
                <a:ea typeface="ＭＳ Ｐゴシック" pitchFamily="34" charset="-128"/>
              </a:rPr>
              <a:t>GIÓI</a:t>
            </a:r>
          </a:p>
        </p:txBody>
      </p:sp>
      <p:sp>
        <p:nvSpPr>
          <p:cNvPr id="13" name="AutoShape 12"/>
          <p:cNvSpPr>
            <a:spLocks noChangeArrowheads="1"/>
          </p:cNvSpPr>
          <p:nvPr/>
        </p:nvSpPr>
        <p:spPr bwMode="gray">
          <a:xfrm>
            <a:off x="6705600" y="1295400"/>
            <a:ext cx="2286000" cy="1981200"/>
          </a:xfrm>
          <a:prstGeom prst="roundRect">
            <a:avLst>
              <a:gd name="adj" fmla="val 16667"/>
            </a:avLst>
          </a:prstGeom>
          <a:solidFill>
            <a:srgbClr val="FFC000"/>
          </a:solidFill>
          <a:ln w="38100" algn="ctr">
            <a:solidFill>
              <a:srgbClr val="F8F8F8">
                <a:alpha val="70000"/>
              </a:srgbClr>
            </a:solidFill>
            <a:round/>
            <a:headEnd/>
            <a:tailEnd/>
          </a:ln>
          <a:effectLst/>
        </p:spPr>
        <p:txBody>
          <a:bodyPr wrap="none" anchor="ctr"/>
          <a:lstStyle/>
          <a:p>
            <a:pPr algn="ctr">
              <a:buClr>
                <a:srgbClr val="1F3F5F"/>
              </a:buClr>
              <a:defRPr/>
            </a:pPr>
            <a:r>
              <a:rPr lang="en-US" altLang="en-US" sz="3400" b="1" dirty="0">
                <a:solidFill>
                  <a:schemeClr val="bg1"/>
                </a:solidFill>
                <a:latin typeface="Calibri" pitchFamily="34" charset="0"/>
                <a:ea typeface="ＭＳ Ｐゴシック" pitchFamily="34" charset="-128"/>
              </a:rPr>
              <a:t>CÔNG BẰNG </a:t>
            </a:r>
          </a:p>
          <a:p>
            <a:pPr algn="ctr">
              <a:buClr>
                <a:srgbClr val="1F3F5F"/>
              </a:buClr>
              <a:defRPr/>
            </a:pPr>
            <a:r>
              <a:rPr lang="en-US" altLang="en-US" sz="3600" b="1" dirty="0">
                <a:solidFill>
                  <a:schemeClr val="bg1"/>
                </a:solidFill>
                <a:latin typeface="Calibri" pitchFamily="34" charset="0"/>
                <a:ea typeface="ＭＳ Ｐゴシック" pitchFamily="34" charset="-128"/>
              </a:rPr>
              <a:t>GIỚI</a:t>
            </a:r>
          </a:p>
        </p:txBody>
      </p:sp>
      <p:sp>
        <p:nvSpPr>
          <p:cNvPr id="15" name="AutoShape 8"/>
          <p:cNvSpPr>
            <a:spLocks noChangeArrowheads="1"/>
          </p:cNvSpPr>
          <p:nvPr/>
        </p:nvSpPr>
        <p:spPr bwMode="ltGray">
          <a:xfrm>
            <a:off x="3272118" y="4899212"/>
            <a:ext cx="2286000" cy="1882588"/>
          </a:xfrm>
          <a:prstGeom prst="roundRect">
            <a:avLst>
              <a:gd name="adj" fmla="val 16667"/>
            </a:avLst>
          </a:prstGeom>
          <a:solidFill>
            <a:srgbClr val="00B050"/>
          </a:solidFill>
          <a:ln w="38100" algn="ctr">
            <a:solidFill>
              <a:srgbClr val="F8F8F8">
                <a:alpha val="70000"/>
              </a:srgbClr>
            </a:solidFill>
            <a:round/>
            <a:headEnd/>
            <a:tailEnd/>
          </a:ln>
          <a:effectLst/>
        </p:spPr>
        <p:txBody>
          <a:bodyPr wrap="none" anchor="ctr"/>
          <a:lstStyle/>
          <a:p>
            <a:pPr algn="ctr">
              <a:defRPr/>
            </a:pPr>
            <a:r>
              <a:rPr lang="en-US" sz="3600" b="1" dirty="0">
                <a:solidFill>
                  <a:schemeClr val="bg1"/>
                </a:solidFill>
                <a:latin typeface="Calibri" pitchFamily="34" charset="0"/>
                <a:ea typeface="ＭＳ Ｐゴシック" pitchFamily="34" charset="-128"/>
              </a:rPr>
              <a:t>CÂN BẰNG</a:t>
            </a:r>
          </a:p>
          <a:p>
            <a:pPr algn="ctr">
              <a:defRPr/>
            </a:pPr>
            <a:r>
              <a:rPr lang="en-US" sz="3600" b="1" dirty="0">
                <a:solidFill>
                  <a:schemeClr val="bg1"/>
                </a:solidFill>
                <a:latin typeface="Calibri" pitchFamily="34" charset="0"/>
                <a:ea typeface="ＭＳ Ｐゴシック" pitchFamily="34" charset="-128"/>
              </a:rPr>
              <a:t>GIỚI</a:t>
            </a:r>
          </a:p>
        </p:txBody>
      </p:sp>
      <p:sp>
        <p:nvSpPr>
          <p:cNvPr id="16" name="Rectangle 4"/>
          <p:cNvSpPr>
            <a:spLocks noChangeArrowheads="1"/>
          </p:cNvSpPr>
          <p:nvPr/>
        </p:nvSpPr>
        <p:spPr bwMode="auto">
          <a:xfrm>
            <a:off x="184150" y="152400"/>
            <a:ext cx="8807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20000"/>
              </a:spcBef>
              <a:spcAft>
                <a:spcPct val="30000"/>
              </a:spcAft>
              <a:buClr>
                <a:schemeClr val="folHlink"/>
              </a:buClr>
              <a:buSzPct val="90000"/>
              <a:buFont typeface="Wingdings" pitchFamily="2" charset="2"/>
              <a:buNone/>
            </a:pPr>
            <a:r>
              <a:rPr lang="en-US" sz="3200" b="1">
                <a:latin typeface="Calibri" pitchFamily="34" charset="0"/>
                <a:cs typeface="Times New Roman" pitchFamily="18" charset="0"/>
              </a:rPr>
              <a:t>Nối </a:t>
            </a:r>
            <a:r>
              <a:rPr lang="en-US" sz="3200" b="1" dirty="0" err="1">
                <a:latin typeface="Calibri" pitchFamily="34" charset="0"/>
                <a:cs typeface="Times New Roman" pitchFamily="18" charset="0"/>
              </a:rPr>
              <a:t>từ</a:t>
            </a:r>
            <a:r>
              <a:rPr lang="en-US" sz="3200" b="1" dirty="0">
                <a:latin typeface="Calibri" pitchFamily="34" charset="0"/>
                <a:cs typeface="Times New Roman" pitchFamily="18" charset="0"/>
              </a:rPr>
              <a:t> </a:t>
            </a:r>
            <a:r>
              <a:rPr lang="en-US" sz="3200" b="1" dirty="0" err="1">
                <a:latin typeface="Calibri" pitchFamily="34" charset="0"/>
                <a:cs typeface="Times New Roman" pitchFamily="18" charset="0"/>
              </a:rPr>
              <a:t>với</a:t>
            </a:r>
            <a:r>
              <a:rPr lang="en-US" sz="3200" b="1" dirty="0">
                <a:latin typeface="Calibri" pitchFamily="34" charset="0"/>
                <a:cs typeface="Times New Roman" pitchFamily="18" charset="0"/>
              </a:rPr>
              <a:t> </a:t>
            </a:r>
            <a:r>
              <a:rPr lang="en-US" sz="3200" b="1" dirty="0" err="1">
                <a:latin typeface="Calibri" pitchFamily="34" charset="0"/>
                <a:cs typeface="Times New Roman" pitchFamily="18" charset="0"/>
              </a:rPr>
              <a:t>các</a:t>
            </a:r>
            <a:r>
              <a:rPr lang="en-US" sz="3200" b="1" dirty="0">
                <a:latin typeface="Calibri" pitchFamily="34" charset="0"/>
                <a:cs typeface="Times New Roman" pitchFamily="18" charset="0"/>
              </a:rPr>
              <a:t> </a:t>
            </a:r>
            <a:r>
              <a:rPr lang="en-US" sz="3200" b="1" dirty="0" err="1">
                <a:latin typeface="Calibri" pitchFamily="34" charset="0"/>
                <a:cs typeface="Times New Roman" pitchFamily="18" charset="0"/>
              </a:rPr>
              <a:t>khái</a:t>
            </a:r>
            <a:r>
              <a:rPr lang="en-US" sz="3200" b="1" dirty="0">
                <a:latin typeface="Calibri" pitchFamily="34" charset="0"/>
                <a:cs typeface="Times New Roman" pitchFamily="18" charset="0"/>
              </a:rPr>
              <a:t> </a:t>
            </a:r>
            <a:r>
              <a:rPr lang="en-US" sz="3200" b="1" dirty="0" err="1">
                <a:latin typeface="Calibri" pitchFamily="34" charset="0"/>
                <a:cs typeface="Times New Roman" pitchFamily="18" charset="0"/>
              </a:rPr>
              <a:t>niệm</a:t>
            </a:r>
            <a:endParaRPr lang="en-US" sz="3200" b="1" dirty="0">
              <a:latin typeface="Calibri" pitchFamily="34" charset="0"/>
              <a:cs typeface="Times New Roman" pitchFamily="18" charset="0"/>
            </a:endParaRPr>
          </a:p>
        </p:txBody>
      </p:sp>
    </p:spTree>
    <p:extLst>
      <p:ext uri="{BB962C8B-B14F-4D97-AF65-F5344CB8AC3E}">
        <p14:creationId xmlns:p14="http://schemas.microsoft.com/office/powerpoint/2010/main" val="172373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AutoShape 3"/>
          <p:cNvSpPr>
            <a:spLocks noChangeArrowheads="1"/>
          </p:cNvSpPr>
          <p:nvPr/>
        </p:nvSpPr>
        <p:spPr bwMode="ltGray">
          <a:xfrm>
            <a:off x="1219200" y="1003300"/>
            <a:ext cx="7848600" cy="1816100"/>
          </a:xfrm>
          <a:prstGeom prst="roundRect">
            <a:avLst>
              <a:gd name="adj" fmla="val 16449"/>
            </a:avLst>
          </a:prstGeom>
          <a:gradFill rotWithShape="1">
            <a:gsLst>
              <a:gs pos="0">
                <a:srgbClr val="C0C0C0">
                  <a:gamma/>
                  <a:tint val="91765"/>
                  <a:invGamma/>
                </a:srgbClr>
              </a:gs>
              <a:gs pos="50000">
                <a:srgbClr val="C0C0C0">
                  <a:alpha val="30000"/>
                </a:srgbClr>
              </a:gs>
              <a:gs pos="100000">
                <a:srgbClr val="C0C0C0">
                  <a:gamma/>
                  <a:tint val="91765"/>
                  <a:invGamma/>
                </a:srgbClr>
              </a:gs>
            </a:gsLst>
            <a:lin ang="5400000" scaled="1"/>
          </a:gradFill>
          <a:ln w="9525" algn="ctr">
            <a:noFill/>
            <a:round/>
            <a:headEnd/>
            <a:tailEnd/>
          </a:ln>
          <a:effectLst/>
        </p:spPr>
        <p:txBody>
          <a:bodyPr wrap="none" anchor="ctr"/>
          <a:lstStyle/>
          <a:p>
            <a:pPr>
              <a:defRPr/>
            </a:pPr>
            <a:endParaRPr lang="en-US">
              <a:latin typeface="Arial" charset="0"/>
              <a:ea typeface="ＭＳ Ｐゴシック" pitchFamily="34" charset="-128"/>
              <a:cs typeface="+mn-cs"/>
            </a:endParaRPr>
          </a:p>
        </p:txBody>
      </p:sp>
      <p:sp>
        <p:nvSpPr>
          <p:cNvPr id="106504" name="AutoShape 8"/>
          <p:cNvSpPr>
            <a:spLocks noChangeArrowheads="1"/>
          </p:cNvSpPr>
          <p:nvPr/>
        </p:nvSpPr>
        <p:spPr bwMode="ltGray">
          <a:xfrm>
            <a:off x="0" y="1169988"/>
            <a:ext cx="1905000" cy="1649412"/>
          </a:xfrm>
          <a:prstGeom prst="roundRect">
            <a:avLst>
              <a:gd name="adj" fmla="val 16667"/>
            </a:avLst>
          </a:prstGeom>
          <a:gradFill rotWithShape="1">
            <a:gsLst>
              <a:gs pos="0">
                <a:schemeClr val="accent1"/>
              </a:gs>
              <a:gs pos="100000">
                <a:schemeClr val="accent1">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a:defRPr/>
            </a:pPr>
            <a:endParaRPr lang="en-US">
              <a:latin typeface="Arial" charset="0"/>
              <a:ea typeface="ＭＳ Ｐゴシック" pitchFamily="34" charset="-128"/>
              <a:cs typeface="+mn-cs"/>
            </a:endParaRPr>
          </a:p>
        </p:txBody>
      </p:sp>
      <p:pic>
        <p:nvPicPr>
          <p:cNvPr id="43014" name="Picture 2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3781425"/>
            <a:ext cx="1689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21"/>
          <p:cNvSpPr>
            <a:spLocks noChangeArrowheads="1"/>
          </p:cNvSpPr>
          <p:nvPr/>
        </p:nvSpPr>
        <p:spPr bwMode="black">
          <a:xfrm>
            <a:off x="0" y="1308100"/>
            <a:ext cx="1752600" cy="156966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
                <a:srgbClr val="1F3F5F"/>
              </a:buClr>
            </a:pPr>
            <a:r>
              <a:rPr lang="en-US" altLang="en-US" sz="1600" b="1" dirty="0">
                <a:solidFill>
                  <a:srgbClr val="FF0000"/>
                </a:solidFill>
              </a:rPr>
              <a:t> </a:t>
            </a:r>
            <a:r>
              <a:rPr lang="en-US" altLang="en-US" sz="3200" b="1" dirty="0">
                <a:solidFill>
                  <a:srgbClr val="FF0000"/>
                </a:solidFill>
                <a:latin typeface="Calibri" pitchFamily="34" charset="0"/>
              </a:rPr>
              <a:t>CÂN BẰNG </a:t>
            </a:r>
            <a:r>
              <a:rPr lang="en-US" altLang="en-US" sz="3200" b="1" dirty="0" err="1">
                <a:solidFill>
                  <a:srgbClr val="FF0000"/>
                </a:solidFill>
                <a:latin typeface="Calibri" pitchFamily="34" charset="0"/>
              </a:rPr>
              <a:t>GiỚI</a:t>
            </a:r>
            <a:endParaRPr lang="en-US" altLang="en-US" sz="3200" b="1" dirty="0">
              <a:solidFill>
                <a:srgbClr val="FF0000"/>
              </a:solidFill>
              <a:latin typeface="Calibri" pitchFamily="34" charset="0"/>
            </a:endParaRPr>
          </a:p>
        </p:txBody>
      </p:sp>
      <p:sp>
        <p:nvSpPr>
          <p:cNvPr id="43016" name="Rectangle 26"/>
          <p:cNvSpPr>
            <a:spLocks noChangeArrowheads="1"/>
          </p:cNvSpPr>
          <p:nvPr/>
        </p:nvSpPr>
        <p:spPr bwMode="auto">
          <a:xfrm>
            <a:off x="2133600" y="1079500"/>
            <a:ext cx="6781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en-US" sz="2400" b="1" i="1" dirty="0">
                <a:solidFill>
                  <a:srgbClr val="0000FF"/>
                </a:solidFill>
                <a:latin typeface="Calibri" pitchFamily="34" charset="0"/>
              </a:rPr>
              <a:t>T</a:t>
            </a:r>
            <a:r>
              <a:rPr lang="vi-VN" altLang="en-US" sz="2400" b="1" i="1" dirty="0">
                <a:solidFill>
                  <a:srgbClr val="0000FF"/>
                </a:solidFill>
                <a:latin typeface="Calibri" pitchFamily="34" charset="0"/>
              </a:rPr>
              <a:t>hể hiện sự bình đẳng tương đối về </a:t>
            </a:r>
            <a:r>
              <a:rPr lang="vi-VN" altLang="en-US" sz="2400" b="1" i="1" u="sng" dirty="0">
                <a:solidFill>
                  <a:srgbClr val="0000FF"/>
                </a:solidFill>
                <a:latin typeface="Calibri" pitchFamily="34" charset="0"/>
              </a:rPr>
              <a:t>số lượng, tỷ lệ </a:t>
            </a:r>
            <a:r>
              <a:rPr lang="vi-VN" altLang="en-US" sz="2400" b="1" i="1" dirty="0">
                <a:solidFill>
                  <a:srgbClr val="0000FF"/>
                </a:solidFill>
                <a:latin typeface="Calibri" pitchFamily="34" charset="0"/>
              </a:rPr>
              <a:t>phụ nữ và nam giới, trẻ em gái và trẻ em trai và thường được tính bằng tỷ lệ nữ so với nam cho một chỉ số nhất định</a:t>
            </a:r>
            <a:endParaRPr lang="en-US" altLang="en-US" sz="2400" b="1" dirty="0">
              <a:solidFill>
                <a:srgbClr val="0000FF"/>
              </a:solidFill>
              <a:latin typeface="Calibri" pitchFamily="34" charset="0"/>
            </a:endParaRPr>
          </a:p>
        </p:txBody>
      </p:sp>
      <p:sp>
        <p:nvSpPr>
          <p:cNvPr id="26" name="AutoShape 20"/>
          <p:cNvSpPr>
            <a:spLocks noChangeArrowheads="1"/>
          </p:cNvSpPr>
          <p:nvPr/>
        </p:nvSpPr>
        <p:spPr bwMode="auto">
          <a:xfrm>
            <a:off x="533400" y="228600"/>
            <a:ext cx="7772400" cy="685800"/>
          </a:xfrm>
          <a:prstGeom prst="flowChartAlternateProcess">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b="1">
                <a:solidFill>
                  <a:srgbClr val="FF0000"/>
                </a:solidFill>
              </a:rPr>
              <a:t>3.1. CÁC KHÁI NiỆM</a:t>
            </a:r>
          </a:p>
        </p:txBody>
      </p:sp>
      <p:sp>
        <p:nvSpPr>
          <p:cNvPr id="46094" name="Rectangle 14"/>
          <p:cNvSpPr>
            <a:spLocks noChangeArrowheads="1"/>
          </p:cNvSpPr>
          <p:nvPr/>
        </p:nvSpPr>
        <p:spPr bwMode="auto">
          <a:xfrm>
            <a:off x="0" y="0"/>
            <a:ext cx="184150" cy="646113"/>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wrap="none" anchor="ctr">
            <a:spAutoFit/>
          </a:bodyPr>
          <a:lstStyle/>
          <a:p>
            <a:pPr eaLnBrk="0" hangingPunct="0">
              <a:defRPr/>
            </a:pPr>
            <a:r>
              <a:rPr lang="en-US" dirty="0">
                <a:ea typeface="ＭＳ Ｐゴシック" pitchFamily="34" charset="-128"/>
                <a:cs typeface="+mn-cs"/>
              </a:rPr>
              <a:t/>
            </a:r>
            <a:br>
              <a:rPr lang="en-US" dirty="0">
                <a:ea typeface="ＭＳ Ｐゴシック" pitchFamily="34" charset="-128"/>
                <a:cs typeface="+mn-cs"/>
              </a:rPr>
            </a:br>
            <a:endParaRPr lang="en-US" dirty="0">
              <a:ea typeface="ＭＳ Ｐゴシック" pitchFamily="34" charset="-128"/>
              <a:cs typeface="+mn-cs"/>
            </a:endParaRPr>
          </a:p>
        </p:txBody>
      </p:sp>
      <p:sp>
        <p:nvSpPr>
          <p:cNvPr id="10" name="AutoShape 4"/>
          <p:cNvSpPr>
            <a:spLocks noChangeArrowheads="1"/>
          </p:cNvSpPr>
          <p:nvPr/>
        </p:nvSpPr>
        <p:spPr bwMode="ltGray">
          <a:xfrm>
            <a:off x="796925" y="2895600"/>
            <a:ext cx="8347075" cy="1828800"/>
          </a:xfrm>
          <a:prstGeom prst="roundRect">
            <a:avLst>
              <a:gd name="adj" fmla="val 16227"/>
            </a:avLst>
          </a:prstGeom>
          <a:gradFill rotWithShape="1">
            <a:gsLst>
              <a:gs pos="0">
                <a:srgbClr val="C0C0C0">
                  <a:gamma/>
                  <a:tint val="91765"/>
                  <a:invGamma/>
                </a:srgbClr>
              </a:gs>
              <a:gs pos="50000">
                <a:srgbClr val="C0C0C0">
                  <a:alpha val="30000"/>
                </a:srgbClr>
              </a:gs>
              <a:gs pos="100000">
                <a:srgbClr val="C0C0C0">
                  <a:gamma/>
                  <a:tint val="91765"/>
                  <a:invGamma/>
                </a:srgbClr>
              </a:gs>
            </a:gsLst>
            <a:lin ang="5400000" scaled="1"/>
          </a:gradFill>
          <a:ln w="12700" algn="ctr">
            <a:noFill/>
            <a:round/>
            <a:headEnd/>
            <a:tailEnd/>
          </a:ln>
          <a:effectLst/>
        </p:spPr>
        <p:txBody>
          <a:bodyPr wrap="none" anchor="ctr"/>
          <a:lstStyle/>
          <a:p>
            <a:pPr>
              <a:defRPr/>
            </a:pPr>
            <a:endParaRPr lang="en-US">
              <a:latin typeface="Arial" charset="0"/>
              <a:ea typeface="ＭＳ Ｐゴシック" pitchFamily="34" charset="-128"/>
              <a:cs typeface="+mn-cs"/>
            </a:endParaRPr>
          </a:p>
        </p:txBody>
      </p:sp>
      <p:sp>
        <p:nvSpPr>
          <p:cNvPr id="11" name="AutoShape 12"/>
          <p:cNvSpPr>
            <a:spLocks noChangeArrowheads="1"/>
          </p:cNvSpPr>
          <p:nvPr/>
        </p:nvSpPr>
        <p:spPr bwMode="gray">
          <a:xfrm>
            <a:off x="0" y="2971800"/>
            <a:ext cx="1905000" cy="1828800"/>
          </a:xfrm>
          <a:prstGeom prst="roundRect">
            <a:avLst>
              <a:gd name="adj" fmla="val 16667"/>
            </a:avLst>
          </a:prstGeom>
          <a:gradFill rotWithShape="1">
            <a:gsLst>
              <a:gs pos="0">
                <a:schemeClr val="accent2"/>
              </a:gs>
              <a:gs pos="100000">
                <a:schemeClr val="accent2">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a:defRPr/>
            </a:pPr>
            <a:endParaRPr lang="en-US">
              <a:latin typeface="Arial" charset="0"/>
              <a:ea typeface="ＭＳ Ｐゴシック" pitchFamily="34" charset="-128"/>
              <a:cs typeface="+mn-cs"/>
            </a:endParaRPr>
          </a:p>
        </p:txBody>
      </p:sp>
      <p:sp>
        <p:nvSpPr>
          <p:cNvPr id="43023" name="Rectangle 21"/>
          <p:cNvSpPr>
            <a:spLocks noChangeArrowheads="1"/>
          </p:cNvSpPr>
          <p:nvPr/>
        </p:nvSpPr>
        <p:spPr bwMode="black">
          <a:xfrm>
            <a:off x="76200" y="3187700"/>
            <a:ext cx="1676400" cy="156966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
                <a:srgbClr val="1F3F5F"/>
              </a:buClr>
            </a:pPr>
            <a:r>
              <a:rPr lang="en-US" altLang="en-US" sz="2800" b="1" dirty="0">
                <a:solidFill>
                  <a:srgbClr val="FF0000"/>
                </a:solidFill>
              </a:rPr>
              <a:t> </a:t>
            </a:r>
            <a:r>
              <a:rPr lang="en-US" altLang="en-US" sz="3200" b="1" dirty="0">
                <a:solidFill>
                  <a:srgbClr val="0000FF"/>
                </a:solidFill>
                <a:latin typeface="Calibri" pitchFamily="34" charset="0"/>
              </a:rPr>
              <a:t>CÔNG BẰNG </a:t>
            </a:r>
            <a:r>
              <a:rPr lang="en-US" altLang="en-US" sz="3200" b="1" dirty="0" err="1">
                <a:solidFill>
                  <a:srgbClr val="0000FF"/>
                </a:solidFill>
                <a:latin typeface="Calibri" pitchFamily="34" charset="0"/>
              </a:rPr>
              <a:t>GiỚI</a:t>
            </a:r>
            <a:endParaRPr lang="en-US" altLang="en-US" sz="3200" b="1" dirty="0">
              <a:solidFill>
                <a:srgbClr val="0000FF"/>
              </a:solidFill>
              <a:latin typeface="Calibri" pitchFamily="34" charset="0"/>
            </a:endParaRPr>
          </a:p>
        </p:txBody>
      </p:sp>
      <p:sp>
        <p:nvSpPr>
          <p:cNvPr id="43024" name="Rectangle 25"/>
          <p:cNvSpPr>
            <a:spLocks noChangeArrowheads="1"/>
          </p:cNvSpPr>
          <p:nvPr/>
        </p:nvSpPr>
        <p:spPr bwMode="auto">
          <a:xfrm>
            <a:off x="2149474" y="3002340"/>
            <a:ext cx="69183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en-US" sz="2400" b="1" i="1" dirty="0">
                <a:solidFill>
                  <a:srgbClr val="C00000"/>
                </a:solidFill>
                <a:latin typeface="Calibri" pitchFamily="34" charset="0"/>
              </a:rPr>
              <a:t>L</a:t>
            </a:r>
            <a:r>
              <a:rPr lang="vi-VN" altLang="en-US" sz="2400" b="1" i="1" dirty="0">
                <a:solidFill>
                  <a:srgbClr val="C00000"/>
                </a:solidFill>
                <a:latin typeface="Calibri" pitchFamily="34" charset="0"/>
              </a:rPr>
              <a:t>à sự đối xử </a:t>
            </a:r>
            <a:r>
              <a:rPr lang="en-US" altLang="en-US" sz="2400" b="1" i="1" dirty="0" err="1">
                <a:solidFill>
                  <a:srgbClr val="C00000"/>
                </a:solidFill>
                <a:latin typeface="Calibri" pitchFamily="34" charset="0"/>
              </a:rPr>
              <a:t>phù</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hợp</a:t>
            </a:r>
            <a:r>
              <a:rPr lang="vi-VN" altLang="en-US" sz="2400" b="1" i="1" dirty="0">
                <a:solidFill>
                  <a:srgbClr val="C00000"/>
                </a:solidFill>
                <a:latin typeface="Calibri" pitchFamily="34" charset="0"/>
              </a:rPr>
              <a:t> đối với nam và nữ</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dựa</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trên</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việc</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thừa</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nhận</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sự</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khác</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biệt</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về</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giới</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tính</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và</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giới</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nhằm</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đảm</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bảo</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cho</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nam</a:t>
            </a:r>
            <a:r>
              <a:rPr lang="en-US" altLang="en-US" sz="2400" b="1" i="1" dirty="0">
                <a:solidFill>
                  <a:srgbClr val="C00000"/>
                </a:solidFill>
                <a:latin typeface="Calibri" pitchFamily="34" charset="0"/>
              </a:rPr>
              <a:t> , </a:t>
            </a:r>
            <a:r>
              <a:rPr lang="en-US" altLang="en-US" sz="2400" b="1" i="1" dirty="0" err="1">
                <a:solidFill>
                  <a:srgbClr val="C00000"/>
                </a:solidFill>
                <a:latin typeface="Calibri" pitchFamily="34" charset="0"/>
              </a:rPr>
              <a:t>nữ</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có</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cơ</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hội</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và</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điều</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kiện</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tham</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gia</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hưởng</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lợi</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bình</a:t>
            </a:r>
            <a:r>
              <a:rPr lang="en-US" altLang="en-US" sz="2400" b="1" i="1" dirty="0">
                <a:solidFill>
                  <a:srgbClr val="C00000"/>
                </a:solidFill>
                <a:latin typeface="Calibri" pitchFamily="34" charset="0"/>
              </a:rPr>
              <a:t> </a:t>
            </a:r>
            <a:r>
              <a:rPr lang="en-US" altLang="en-US" sz="2400" b="1" i="1" dirty="0" err="1">
                <a:solidFill>
                  <a:srgbClr val="C00000"/>
                </a:solidFill>
                <a:latin typeface="Calibri" pitchFamily="34" charset="0"/>
              </a:rPr>
              <a:t>đẳng</a:t>
            </a:r>
            <a:r>
              <a:rPr lang="vi-VN" altLang="en-US" sz="2400" b="1" i="1" dirty="0">
                <a:solidFill>
                  <a:srgbClr val="C00000"/>
                </a:solidFill>
                <a:latin typeface="Calibri" pitchFamily="34" charset="0"/>
              </a:rPr>
              <a:t>. </a:t>
            </a:r>
            <a:endParaRPr lang="en-US" altLang="en-US" sz="2400" b="1" i="1" dirty="0">
              <a:solidFill>
                <a:srgbClr val="C00000"/>
              </a:solidFill>
              <a:latin typeface="Calibri" pitchFamily="34" charset="0"/>
            </a:endParaRPr>
          </a:p>
        </p:txBody>
      </p:sp>
      <p:sp>
        <p:nvSpPr>
          <p:cNvPr id="14" name="AutoShape 5"/>
          <p:cNvSpPr>
            <a:spLocks noChangeArrowheads="1"/>
          </p:cNvSpPr>
          <p:nvPr/>
        </p:nvSpPr>
        <p:spPr bwMode="ltGray">
          <a:xfrm>
            <a:off x="884237" y="4800600"/>
            <a:ext cx="8259763" cy="2057400"/>
          </a:xfrm>
          <a:prstGeom prst="roundRect">
            <a:avLst>
              <a:gd name="adj" fmla="val 22019"/>
            </a:avLst>
          </a:prstGeom>
          <a:gradFill rotWithShape="1">
            <a:gsLst>
              <a:gs pos="0">
                <a:srgbClr val="C0C0C0">
                  <a:gamma/>
                  <a:tint val="91765"/>
                  <a:invGamma/>
                </a:srgbClr>
              </a:gs>
              <a:gs pos="50000">
                <a:srgbClr val="C0C0C0">
                  <a:alpha val="30000"/>
                </a:srgbClr>
              </a:gs>
              <a:gs pos="100000">
                <a:srgbClr val="C0C0C0">
                  <a:gamma/>
                  <a:tint val="91765"/>
                  <a:invGamma/>
                </a:srgbClr>
              </a:gs>
            </a:gsLst>
            <a:lin ang="5400000" scaled="1"/>
          </a:gradFill>
          <a:ln w="9525" algn="ctr">
            <a:noFill/>
            <a:round/>
            <a:headEnd/>
            <a:tailEnd/>
          </a:ln>
          <a:effectLst/>
        </p:spPr>
        <p:txBody>
          <a:bodyPr wrap="none" anchor="ctr"/>
          <a:lstStyle/>
          <a:p>
            <a:pPr>
              <a:defRPr/>
            </a:pPr>
            <a:endParaRPr lang="en-US">
              <a:latin typeface="Arial" charset="0"/>
              <a:ea typeface="ＭＳ Ｐゴシック" pitchFamily="34" charset="-128"/>
              <a:cs typeface="+mn-cs"/>
            </a:endParaRPr>
          </a:p>
        </p:txBody>
      </p:sp>
      <p:sp>
        <p:nvSpPr>
          <p:cNvPr id="15" name="AutoShape 15"/>
          <p:cNvSpPr>
            <a:spLocks noChangeArrowheads="1"/>
          </p:cNvSpPr>
          <p:nvPr/>
        </p:nvSpPr>
        <p:spPr bwMode="ltGray">
          <a:xfrm>
            <a:off x="0" y="5029200"/>
            <a:ext cx="1905000" cy="1828800"/>
          </a:xfrm>
          <a:prstGeom prst="roundRect">
            <a:avLst>
              <a:gd name="adj" fmla="val 16667"/>
            </a:avLst>
          </a:prstGeom>
          <a:gradFill rotWithShape="1">
            <a:gsLst>
              <a:gs pos="0">
                <a:schemeClr val="hlink"/>
              </a:gs>
              <a:gs pos="100000">
                <a:schemeClr val="hlink">
                  <a:gamma/>
                  <a:shade val="78824"/>
                  <a:invGamma/>
                </a:schemeClr>
              </a:gs>
            </a:gsLst>
            <a:path path="rect">
              <a:fillToRect l="100000" b="100000"/>
            </a:path>
          </a:gradFill>
          <a:ln w="38100" algn="ctr">
            <a:solidFill>
              <a:srgbClr val="F8F8F8">
                <a:alpha val="70000"/>
              </a:srgbClr>
            </a:solidFill>
            <a:round/>
            <a:headEnd/>
            <a:tailEnd/>
          </a:ln>
          <a:effectLst/>
        </p:spPr>
        <p:txBody>
          <a:bodyPr wrap="none" anchor="ctr"/>
          <a:lstStyle/>
          <a:p>
            <a:pPr>
              <a:defRPr/>
            </a:pPr>
            <a:endParaRPr lang="en-US">
              <a:latin typeface="Arial" charset="0"/>
              <a:ea typeface="ＭＳ Ｐゴシック" pitchFamily="34" charset="-128"/>
              <a:cs typeface="+mn-cs"/>
            </a:endParaRPr>
          </a:p>
        </p:txBody>
      </p:sp>
      <p:sp>
        <p:nvSpPr>
          <p:cNvPr id="43029" name="Rectangle 23"/>
          <p:cNvSpPr>
            <a:spLocks noChangeArrowheads="1"/>
          </p:cNvSpPr>
          <p:nvPr/>
        </p:nvSpPr>
        <p:spPr bwMode="black">
          <a:xfrm>
            <a:off x="0" y="5124450"/>
            <a:ext cx="1676400" cy="1569660"/>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
                <a:srgbClr val="1F3F5F"/>
              </a:buClr>
            </a:pPr>
            <a:r>
              <a:rPr lang="en-US" altLang="en-US" sz="2800" b="1" dirty="0">
                <a:solidFill>
                  <a:schemeClr val="bg1"/>
                </a:solidFill>
              </a:rPr>
              <a:t> </a:t>
            </a:r>
            <a:r>
              <a:rPr lang="en-US" altLang="en-US" sz="3200" b="1" dirty="0">
                <a:solidFill>
                  <a:schemeClr val="bg1"/>
                </a:solidFill>
                <a:latin typeface="Calibri" pitchFamily="34" charset="0"/>
              </a:rPr>
              <a:t>BÌNH ĐẲNG GIỚI</a:t>
            </a:r>
          </a:p>
        </p:txBody>
      </p:sp>
      <p:sp>
        <p:nvSpPr>
          <p:cNvPr id="43030" name="Rectangle 26"/>
          <p:cNvSpPr>
            <a:spLocks noChangeArrowheads="1"/>
          </p:cNvSpPr>
          <p:nvPr/>
        </p:nvSpPr>
        <p:spPr bwMode="auto">
          <a:xfrm>
            <a:off x="2149474" y="4953000"/>
            <a:ext cx="69183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en-US" sz="2400" b="1" i="1" dirty="0" err="1">
                <a:solidFill>
                  <a:srgbClr val="006600"/>
                </a:solidFill>
                <a:latin typeface="Calibri" pitchFamily="34" charset="0"/>
              </a:rPr>
              <a:t>Là</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việc</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nam</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nữ</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có</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vị</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trí</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vai</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trò</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ngang</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nhau</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được</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tạo</a:t>
            </a:r>
            <a:r>
              <a:rPr lang="en-US" altLang="en-US" sz="2400" b="1" i="1" dirty="0">
                <a:solidFill>
                  <a:srgbClr val="006600"/>
                </a:solidFill>
                <a:latin typeface="Calibri" pitchFamily="34" charset="0"/>
              </a:rPr>
              <a:t> </a:t>
            </a:r>
            <a:r>
              <a:rPr lang="en-US" altLang="en-US" sz="2400" b="1" i="1" dirty="0" err="1">
                <a:solidFill>
                  <a:srgbClr val="FF0000"/>
                </a:solidFill>
                <a:latin typeface="Calibri" pitchFamily="34" charset="0"/>
              </a:rPr>
              <a:t>điều</a:t>
            </a:r>
            <a:r>
              <a:rPr lang="en-US" altLang="en-US" sz="2400" b="1" i="1" dirty="0">
                <a:solidFill>
                  <a:srgbClr val="FF0000"/>
                </a:solidFill>
                <a:latin typeface="Calibri" pitchFamily="34" charset="0"/>
              </a:rPr>
              <a:t> </a:t>
            </a:r>
            <a:r>
              <a:rPr lang="en-US" altLang="en-US" sz="2400" b="1" i="1" dirty="0" err="1">
                <a:solidFill>
                  <a:srgbClr val="FF0000"/>
                </a:solidFill>
                <a:latin typeface="Calibri" pitchFamily="34" charset="0"/>
              </a:rPr>
              <a:t>kiện</a:t>
            </a:r>
            <a:r>
              <a:rPr lang="vi-VN" altLang="en-US" sz="2400" b="1" i="1" dirty="0">
                <a:solidFill>
                  <a:srgbClr val="FF0000"/>
                </a:solidFill>
                <a:latin typeface="Calibri" pitchFamily="34" charset="0"/>
              </a:rPr>
              <a:t>, </a:t>
            </a:r>
            <a:r>
              <a:rPr lang="en-US" altLang="en-US" sz="2400" b="1" i="1" dirty="0" err="1">
                <a:solidFill>
                  <a:srgbClr val="FF0000"/>
                </a:solidFill>
                <a:latin typeface="Calibri" pitchFamily="34" charset="0"/>
              </a:rPr>
              <a:t>cơ</a:t>
            </a:r>
            <a:r>
              <a:rPr lang="en-US" altLang="en-US" sz="2400" b="1" i="1" dirty="0">
                <a:solidFill>
                  <a:srgbClr val="FF0000"/>
                </a:solidFill>
                <a:latin typeface="Calibri" pitchFamily="34" charset="0"/>
              </a:rPr>
              <a:t> </a:t>
            </a:r>
            <a:r>
              <a:rPr lang="en-US" altLang="en-US" sz="2400" b="1" i="1" dirty="0" err="1">
                <a:solidFill>
                  <a:srgbClr val="FF0000"/>
                </a:solidFill>
                <a:latin typeface="Calibri" pitchFamily="34" charset="0"/>
              </a:rPr>
              <a:t>hội</a:t>
            </a:r>
            <a:r>
              <a:rPr lang="vi-VN" altLang="en-US" sz="2400" b="1" i="1" dirty="0">
                <a:solidFill>
                  <a:srgbClr val="FF0000"/>
                </a:solidFill>
                <a:latin typeface="Calibri" pitchFamily="34" charset="0"/>
              </a:rPr>
              <a:t> </a:t>
            </a:r>
            <a:r>
              <a:rPr lang="vi-VN" altLang="en-US" sz="2400" b="1" i="1" dirty="0">
                <a:solidFill>
                  <a:srgbClr val="006600"/>
                </a:solidFill>
                <a:latin typeface="Calibri" pitchFamily="34" charset="0"/>
              </a:rPr>
              <a:t>nhằm</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phát</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huy</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năng</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lực</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của</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mình</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cho</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sự</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phát</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triển</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của</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cộng</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đồng</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của</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gia</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đình</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và</a:t>
            </a:r>
            <a:r>
              <a:rPr lang="en-US" altLang="en-US" sz="2400" b="1" i="1" dirty="0">
                <a:solidFill>
                  <a:srgbClr val="006600"/>
                </a:solidFill>
                <a:latin typeface="Calibri" pitchFamily="34" charset="0"/>
              </a:rPr>
              <a:t> </a:t>
            </a:r>
            <a:r>
              <a:rPr lang="en-US" altLang="en-US" sz="2400" b="1" i="1" dirty="0" err="1">
                <a:solidFill>
                  <a:srgbClr val="FF0000"/>
                </a:solidFill>
                <a:latin typeface="Calibri" pitchFamily="34" charset="0"/>
              </a:rPr>
              <a:t>thụ</a:t>
            </a:r>
            <a:r>
              <a:rPr lang="en-US" altLang="en-US" sz="2400" b="1" i="1" dirty="0">
                <a:solidFill>
                  <a:srgbClr val="FF0000"/>
                </a:solidFill>
                <a:latin typeface="Calibri" pitchFamily="34" charset="0"/>
              </a:rPr>
              <a:t> </a:t>
            </a:r>
            <a:r>
              <a:rPr lang="en-US" altLang="en-US" sz="2400" b="1" i="1" dirty="0" err="1">
                <a:solidFill>
                  <a:srgbClr val="FF0000"/>
                </a:solidFill>
                <a:latin typeface="Calibri" pitchFamily="34" charset="0"/>
              </a:rPr>
              <a:t>hưởng</a:t>
            </a:r>
            <a:r>
              <a:rPr lang="en-US" altLang="en-US" sz="2400" b="1" i="1" dirty="0">
                <a:solidFill>
                  <a:srgbClr val="FF0000"/>
                </a:solidFill>
                <a:latin typeface="Calibri" pitchFamily="34" charset="0"/>
              </a:rPr>
              <a:t> </a:t>
            </a:r>
            <a:r>
              <a:rPr lang="en-US" altLang="en-US" sz="2400" b="1" i="1" dirty="0" err="1">
                <a:solidFill>
                  <a:srgbClr val="006600"/>
                </a:solidFill>
                <a:latin typeface="Calibri" pitchFamily="34" charset="0"/>
              </a:rPr>
              <a:t>như</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nhau</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về</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thành</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quả</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của</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sự</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phát</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triển</a:t>
            </a:r>
            <a:r>
              <a:rPr lang="en-US" altLang="en-US" sz="2400" b="1" i="1" dirty="0">
                <a:solidFill>
                  <a:srgbClr val="006600"/>
                </a:solidFill>
                <a:latin typeface="Calibri" pitchFamily="34" charset="0"/>
              </a:rPr>
              <a:t> </a:t>
            </a:r>
            <a:r>
              <a:rPr lang="en-US" altLang="en-US" sz="2400" b="1" i="1" dirty="0" err="1">
                <a:solidFill>
                  <a:srgbClr val="006600"/>
                </a:solidFill>
                <a:latin typeface="Calibri" pitchFamily="34" charset="0"/>
              </a:rPr>
              <a:t>đó</a:t>
            </a:r>
            <a:r>
              <a:rPr lang="en-US" altLang="en-US" sz="2400" b="1" i="1" dirty="0">
                <a:solidFill>
                  <a:srgbClr val="006600"/>
                </a:solidFill>
                <a:latin typeface="Calibri" pitchFamily="34" charset="0"/>
              </a:rPr>
              <a:t> </a:t>
            </a:r>
            <a:endParaRPr lang="en-US" altLang="en-US" sz="2400" b="1" dirty="0">
              <a:solidFill>
                <a:srgbClr val="0066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1447800"/>
            <a:ext cx="357187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788" y="1447800"/>
            <a:ext cx="34766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188" y="3792538"/>
            <a:ext cx="5638800"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0" y="5562600"/>
            <a:ext cx="9683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3"/>
          <p:cNvSpPr>
            <a:spLocks noChangeArrowheads="1"/>
          </p:cNvSpPr>
          <p:nvPr/>
        </p:nvSpPr>
        <p:spPr bwMode="auto">
          <a:xfrm>
            <a:off x="762000" y="161925"/>
            <a:ext cx="7467600" cy="11334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110000"/>
              </a:lnSpc>
            </a:pPr>
            <a:r>
              <a:rPr lang="en-US" altLang="en-US" sz="3200" b="1">
                <a:solidFill>
                  <a:srgbClr val="0000CC"/>
                </a:solidFill>
              </a:rPr>
              <a:t>Phân biệt cơ hội, điều kiện </a:t>
            </a:r>
          </a:p>
          <a:p>
            <a:pPr algn="ctr" eaLnBrk="0" hangingPunct="0">
              <a:lnSpc>
                <a:spcPct val="110000"/>
              </a:lnSpc>
            </a:pPr>
            <a:r>
              <a:rPr lang="en-US" altLang="en-US" sz="3200" b="1">
                <a:solidFill>
                  <a:srgbClr val="0000CC"/>
                </a:solidFill>
              </a:rPr>
              <a:t>và sự thụ hưởng</a:t>
            </a:r>
          </a:p>
        </p:txBody>
      </p:sp>
    </p:spTree>
    <p:extLst>
      <p:ext uri="{BB962C8B-B14F-4D97-AF65-F5344CB8AC3E}">
        <p14:creationId xmlns:p14="http://schemas.microsoft.com/office/powerpoint/2010/main" val="2795428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par>
                                <p:cTn id="18" presetID="21" presetClass="entr" presetSubtype="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body" sz="half" idx="2"/>
          </p:nvPr>
        </p:nvSpPr>
        <p:spPr>
          <a:xfrm>
            <a:off x="228600" y="1143000"/>
            <a:ext cx="8610600" cy="5410200"/>
          </a:xfrm>
          <a:solidFill>
            <a:schemeClr val="bg1"/>
          </a:solidFill>
        </p:spPr>
        <p:txBody>
          <a:bodyPr/>
          <a:lstStyle/>
          <a:p>
            <a:pPr marL="533400" indent="-533400" algn="just" eaLnBrk="1" hangingPunct="1">
              <a:spcBef>
                <a:spcPct val="5000"/>
              </a:spcBef>
              <a:buClr>
                <a:schemeClr val="tx1"/>
              </a:buClr>
              <a:buFont typeface="Wingdings" pitchFamily="2" charset="2"/>
              <a:buNone/>
            </a:pPr>
            <a:r>
              <a:rPr lang="en-US" b="1">
                <a:ea typeface="ＭＳ Ｐゴシック" pitchFamily="34" charset="-128"/>
              </a:rPr>
              <a:t>Đảm bảo cả nữ và nam đều được:</a:t>
            </a:r>
          </a:p>
          <a:p>
            <a:pPr marL="533400" indent="-533400" algn="just" eaLnBrk="1" hangingPunct="1">
              <a:spcBef>
                <a:spcPct val="5000"/>
              </a:spcBef>
              <a:buClr>
                <a:schemeClr val="tx1"/>
              </a:buClr>
              <a:buFont typeface="Wingdings" pitchFamily="2" charset="2"/>
              <a:buNone/>
            </a:pPr>
            <a:endParaRPr lang="en-US" b="1">
              <a:solidFill>
                <a:srgbClr val="FFFF00"/>
              </a:solidFill>
              <a:ea typeface="ＭＳ Ｐゴシック" pitchFamily="34" charset="-128"/>
            </a:endParaRPr>
          </a:p>
          <a:p>
            <a:pPr marL="533400" indent="-533400" algn="just" eaLnBrk="1" hangingPunct="1">
              <a:spcBef>
                <a:spcPct val="5000"/>
              </a:spcBef>
              <a:buClr>
                <a:schemeClr val="tx1"/>
              </a:buClr>
              <a:buFont typeface="Wingdings" pitchFamily="2" charset="2"/>
              <a:buChar char="v"/>
            </a:pPr>
            <a:r>
              <a:rPr lang="en-US" b="1">
                <a:solidFill>
                  <a:srgbClr val="0000FF"/>
                </a:solidFill>
                <a:latin typeface="Verdana" pitchFamily="34" charset="0"/>
                <a:ea typeface="ＭＳ Ｐゴシック" pitchFamily="34" charset="-128"/>
              </a:rPr>
              <a:t>Thừa nhận và tôn trọng </a:t>
            </a:r>
            <a:r>
              <a:rPr lang="en-US">
                <a:latin typeface="Verdana" pitchFamily="34" charset="0"/>
                <a:ea typeface="ＭＳ Ｐゴシック" pitchFamily="34" charset="-128"/>
              </a:rPr>
              <a:t>những điểm </a:t>
            </a:r>
            <a:r>
              <a:rPr lang="en-US" b="1">
                <a:solidFill>
                  <a:srgbClr val="FF0000"/>
                </a:solidFill>
                <a:latin typeface="Verdana" pitchFamily="34" charset="0"/>
                <a:ea typeface="ＭＳ Ｐゴシック" pitchFamily="34" charset="-128"/>
              </a:rPr>
              <a:t>tương đồng</a:t>
            </a:r>
            <a:r>
              <a:rPr lang="en-US" b="1">
                <a:latin typeface="Verdana" pitchFamily="34" charset="0"/>
                <a:ea typeface="ＭＳ Ｐゴシック" pitchFamily="34" charset="-128"/>
              </a:rPr>
              <a:t> </a:t>
            </a:r>
            <a:r>
              <a:rPr lang="en-US">
                <a:latin typeface="Verdana" pitchFamily="34" charset="0"/>
                <a:ea typeface="ＭＳ Ｐゴシック" pitchFamily="34" charset="-128"/>
              </a:rPr>
              <a:t>hoặc </a:t>
            </a:r>
            <a:r>
              <a:rPr lang="en-US" b="1">
                <a:solidFill>
                  <a:srgbClr val="FF0000"/>
                </a:solidFill>
                <a:latin typeface="Verdana" pitchFamily="34" charset="0"/>
                <a:ea typeface="ＭＳ Ｐゴシック" pitchFamily="34" charset="-128"/>
              </a:rPr>
              <a:t>khác biệt</a:t>
            </a:r>
            <a:r>
              <a:rPr lang="en-US">
                <a:solidFill>
                  <a:srgbClr val="FF0000"/>
                </a:solidFill>
                <a:latin typeface="Verdana" pitchFamily="34" charset="0"/>
                <a:ea typeface="ＭＳ Ｐゴシック" pitchFamily="34" charset="-128"/>
              </a:rPr>
              <a:t>,</a:t>
            </a:r>
            <a:r>
              <a:rPr lang="en-US">
                <a:latin typeface="Verdana" pitchFamily="34" charset="0"/>
                <a:ea typeface="ＭＳ Ｐゴシック" pitchFamily="34" charset="-128"/>
              </a:rPr>
              <a:t> để đối xử bình đẳng.</a:t>
            </a:r>
          </a:p>
          <a:p>
            <a:pPr marL="533400" indent="-533400" algn="just" eaLnBrk="1" hangingPunct="1">
              <a:spcBef>
                <a:spcPct val="5000"/>
              </a:spcBef>
              <a:buClr>
                <a:schemeClr val="tx1"/>
              </a:buClr>
              <a:buFont typeface="Wingdings" pitchFamily="2" charset="2"/>
              <a:buChar char="v"/>
            </a:pPr>
            <a:r>
              <a:rPr lang="en-US" b="1">
                <a:solidFill>
                  <a:srgbClr val="0000FF"/>
                </a:solidFill>
                <a:latin typeface="Verdana" pitchFamily="34" charset="0"/>
                <a:ea typeface="ＭＳ Ｐゴシック" pitchFamily="34" charset="-128"/>
              </a:rPr>
              <a:t>Tạo cơ hội </a:t>
            </a:r>
            <a:r>
              <a:rPr lang="en-US">
                <a:latin typeface="Verdana" pitchFamily="34" charset="0"/>
                <a:ea typeface="ＭＳ Ｐゴシック" pitchFamily="34" charset="-128"/>
              </a:rPr>
              <a:t>và </a:t>
            </a:r>
            <a:r>
              <a:rPr lang="en-US" b="1">
                <a:solidFill>
                  <a:srgbClr val="0000FF"/>
                </a:solidFill>
                <a:latin typeface="Verdana" pitchFamily="34" charset="0"/>
                <a:ea typeface="ＭＳ Ｐゴシック" pitchFamily="34" charset="-128"/>
              </a:rPr>
              <a:t>điều kiện phù hợp </a:t>
            </a:r>
            <a:r>
              <a:rPr lang="en-US">
                <a:latin typeface="Verdana" pitchFamily="34" charset="0"/>
                <a:ea typeface="ＭＳ Ｐゴシック" pitchFamily="34" charset="-128"/>
              </a:rPr>
              <a:t>để phát triển bản thân, ngay từ khi còn là trẻ em </a:t>
            </a:r>
          </a:p>
          <a:p>
            <a:pPr marL="533400" indent="-533400" algn="just" eaLnBrk="1" hangingPunct="1">
              <a:spcBef>
                <a:spcPct val="5000"/>
              </a:spcBef>
              <a:buClr>
                <a:schemeClr val="tx1"/>
              </a:buClr>
              <a:buFont typeface="Wingdings" pitchFamily="2" charset="2"/>
              <a:buChar char="v"/>
            </a:pPr>
            <a:r>
              <a:rPr lang="en-US" b="1">
                <a:solidFill>
                  <a:srgbClr val="0000FF"/>
                </a:solidFill>
                <a:latin typeface="Verdana" pitchFamily="34" charset="0"/>
                <a:ea typeface="ＭＳ Ｐゴシック" pitchFamily="34" charset="-128"/>
              </a:rPr>
              <a:t>Chia sẻ quyền, trách nhiệm </a:t>
            </a:r>
            <a:r>
              <a:rPr lang="en-US">
                <a:latin typeface="Verdana" pitchFamily="34" charset="0"/>
                <a:ea typeface="ＭＳ Ｐゴシック" pitchFamily="34" charset="-128"/>
              </a:rPr>
              <a:t>trong việc thực hiện các vai trò giới.</a:t>
            </a:r>
          </a:p>
          <a:p>
            <a:pPr marL="533400" indent="-533400" algn="just" eaLnBrk="1" hangingPunct="1">
              <a:spcBef>
                <a:spcPct val="5000"/>
              </a:spcBef>
              <a:buClr>
                <a:schemeClr val="tx1"/>
              </a:buClr>
              <a:buFont typeface="Wingdings" pitchFamily="2" charset="2"/>
              <a:buChar char="v"/>
            </a:pPr>
            <a:r>
              <a:rPr lang="en-US">
                <a:latin typeface="Verdana" pitchFamily="34" charset="0"/>
                <a:ea typeface="ＭＳ Ｐゴシック" pitchFamily="34" charset="-128"/>
              </a:rPr>
              <a:t>Tạo điều kiện </a:t>
            </a:r>
            <a:r>
              <a:rPr lang="en-US" b="1">
                <a:solidFill>
                  <a:srgbClr val="0000FF"/>
                </a:solidFill>
                <a:latin typeface="Verdana" pitchFamily="34" charset="0"/>
                <a:ea typeface="ＭＳ Ｐゴシック" pitchFamily="34" charset="-128"/>
              </a:rPr>
              <a:t>bù đắp những bất lợi </a:t>
            </a:r>
            <a:r>
              <a:rPr lang="en-US">
                <a:latin typeface="Verdana" pitchFamily="34" charset="0"/>
                <a:ea typeface="ＭＳ Ｐゴシック" pitchFamily="34" charset="-128"/>
              </a:rPr>
              <a:t>của nữ do đặc điểm giới tính và việc thực hiện </a:t>
            </a:r>
            <a:r>
              <a:rPr lang="en-US" b="1">
                <a:solidFill>
                  <a:srgbClr val="0000FF"/>
                </a:solidFill>
                <a:latin typeface="Verdana" pitchFamily="34" charset="0"/>
                <a:ea typeface="ＭＳ Ｐゴシック" pitchFamily="34" charset="-128"/>
              </a:rPr>
              <a:t>vai trò giới thực tế tạo nên.</a:t>
            </a:r>
          </a:p>
        </p:txBody>
      </p:sp>
      <p:sp>
        <p:nvSpPr>
          <p:cNvPr id="44035" name="AutoShape 3"/>
          <p:cNvSpPr>
            <a:spLocks noChangeArrowheads="1"/>
          </p:cNvSpPr>
          <p:nvPr/>
        </p:nvSpPr>
        <p:spPr bwMode="auto">
          <a:xfrm>
            <a:off x="457200" y="228600"/>
            <a:ext cx="8229600" cy="457200"/>
          </a:xfrm>
          <a:prstGeom prst="wedgeRoundRectCallout">
            <a:avLst>
              <a:gd name="adj1" fmla="val -45194"/>
              <a:gd name="adj2" fmla="val 108681"/>
              <a:gd name="adj3" fmla="val 16667"/>
            </a:avLst>
          </a:prstGeom>
          <a:solidFill>
            <a:srgbClr val="00FFCC"/>
          </a:solidFill>
          <a:ln w="9525">
            <a:solidFill>
              <a:schemeClr val="tx1"/>
            </a:solidFill>
            <a:miter lim="800000"/>
            <a:headEnd/>
            <a:tailEnd/>
          </a:ln>
        </p:spPr>
        <p:txBody>
          <a:bodyPr/>
          <a:lstStyle/>
          <a:p>
            <a:pPr marL="342900" indent="-342900" algn="ctr">
              <a:buClr>
                <a:srgbClr val="FF0000"/>
              </a:buClr>
              <a:buSzPct val="130000"/>
              <a:buFont typeface="Wingdings 2" pitchFamily="18" charset="2"/>
              <a:buChar char="A"/>
            </a:pPr>
            <a:r>
              <a:rPr lang="en-US" sz="2800" b="1">
                <a:solidFill>
                  <a:srgbClr val="FF0000"/>
                </a:solidFill>
              </a:rPr>
              <a:t>BÌNH ĐẲNG GIỚI THỰC CHẤT</a:t>
            </a:r>
          </a:p>
        </p:txBody>
      </p:sp>
    </p:spTree>
    <p:extLst>
      <p:ext uri="{BB962C8B-B14F-4D97-AF65-F5344CB8AC3E}">
        <p14:creationId xmlns:p14="http://schemas.microsoft.com/office/powerpoint/2010/main" val="1191095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5394">
                                            <p:txEl>
                                              <p:pRg st="0" end="0"/>
                                            </p:txEl>
                                          </p:spTgt>
                                        </p:tgtEl>
                                        <p:attrNameLst>
                                          <p:attrName>style.visibility</p:attrName>
                                        </p:attrNameLst>
                                      </p:cBhvr>
                                      <p:to>
                                        <p:strVal val="visible"/>
                                      </p:to>
                                    </p:set>
                                    <p:animEffect transition="in" filter="checkerboard(across)">
                                      <p:cBhvr>
                                        <p:cTn id="7" dur="500"/>
                                        <p:tgtEl>
                                          <p:spTgt spid="3153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15394">
                                            <p:txEl>
                                              <p:pRg st="2" end="2"/>
                                            </p:txEl>
                                          </p:spTgt>
                                        </p:tgtEl>
                                        <p:attrNameLst>
                                          <p:attrName>style.visibility</p:attrName>
                                        </p:attrNameLst>
                                      </p:cBhvr>
                                      <p:to>
                                        <p:strVal val="visible"/>
                                      </p:to>
                                    </p:set>
                                    <p:animEffect transition="in" filter="checkerboard(across)">
                                      <p:cBhvr>
                                        <p:cTn id="12" dur="500"/>
                                        <p:tgtEl>
                                          <p:spTgt spid="31539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15394">
                                            <p:txEl>
                                              <p:pRg st="3" end="3"/>
                                            </p:txEl>
                                          </p:spTgt>
                                        </p:tgtEl>
                                        <p:attrNameLst>
                                          <p:attrName>style.visibility</p:attrName>
                                        </p:attrNameLst>
                                      </p:cBhvr>
                                      <p:to>
                                        <p:strVal val="visible"/>
                                      </p:to>
                                    </p:set>
                                    <p:anim calcmode="lin" valueType="num">
                                      <p:cBhvr additive="base">
                                        <p:cTn id="17" dur="500" fill="hold"/>
                                        <p:tgtEl>
                                          <p:spTgt spid="31539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53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15394">
                                            <p:txEl>
                                              <p:pRg st="4" end="4"/>
                                            </p:txEl>
                                          </p:spTgt>
                                        </p:tgtEl>
                                        <p:attrNameLst>
                                          <p:attrName>style.visibility</p:attrName>
                                        </p:attrNameLst>
                                      </p:cBhvr>
                                      <p:to>
                                        <p:strVal val="visible"/>
                                      </p:to>
                                    </p:set>
                                    <p:anim calcmode="lin" valueType="num">
                                      <p:cBhvr additive="base">
                                        <p:cTn id="23" dur="500" fill="hold"/>
                                        <p:tgtEl>
                                          <p:spTgt spid="31539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53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315394">
                                            <p:txEl>
                                              <p:pRg st="5" end="5"/>
                                            </p:txEl>
                                          </p:spTgt>
                                        </p:tgtEl>
                                        <p:attrNameLst>
                                          <p:attrName>style.visibility</p:attrName>
                                        </p:attrNameLst>
                                      </p:cBhvr>
                                      <p:to>
                                        <p:strVal val="visible"/>
                                      </p:to>
                                    </p:set>
                                    <p:animEffect transition="in" filter="checkerboard(across)">
                                      <p:cBhvr>
                                        <p:cTn id="29" dur="500"/>
                                        <p:tgtEl>
                                          <p:spTgt spid="31539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75399961"/>
              </p:ext>
            </p:extLst>
          </p:nvPr>
        </p:nvGraphicFramePr>
        <p:xfrm>
          <a:off x="0" y="990600"/>
          <a:ext cx="8839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0"/>
          <p:cNvSpPr>
            <a:spLocks noChangeArrowheads="1"/>
          </p:cNvSpPr>
          <p:nvPr/>
        </p:nvSpPr>
        <p:spPr bwMode="auto">
          <a:xfrm>
            <a:off x="533400" y="152400"/>
            <a:ext cx="7772400" cy="685800"/>
          </a:xfrm>
          <a:prstGeom prst="flowChartAlternateProcess">
            <a:avLst/>
          </a:prstGeom>
          <a:gradFill rotWithShape="1">
            <a:gsLst>
              <a:gs pos="0">
                <a:schemeClr val="accent1"/>
              </a:gs>
              <a:gs pos="50000">
                <a:schemeClr val="accent1">
                  <a:gamma/>
                  <a:tint val="13725"/>
                  <a:invGamma/>
                </a:schemeClr>
              </a:gs>
              <a:gs pos="100000">
                <a:schemeClr val="accent1"/>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b="1" dirty="0">
                <a:solidFill>
                  <a:srgbClr val="FF0000"/>
                </a:solidFill>
              </a:rPr>
              <a:t>3.2. MỐI QUAN HỆ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ChangeArrowheads="1"/>
          </p:cNvSpPr>
          <p:nvPr/>
        </p:nvSpPr>
        <p:spPr bwMode="auto">
          <a:xfrm>
            <a:off x="838200" y="152400"/>
            <a:ext cx="6477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spcAft>
                <a:spcPct val="30000"/>
              </a:spcAft>
              <a:buClr>
                <a:schemeClr val="folHlink"/>
              </a:buClr>
              <a:buSzPct val="90000"/>
              <a:buFont typeface="Wingdings" pitchFamily="2" charset="2"/>
              <a:buNone/>
            </a:pPr>
            <a:endParaRPr lang="en-US" sz="3200" b="1">
              <a:solidFill>
                <a:srgbClr val="006600"/>
              </a:solidFill>
              <a:latin typeface="Times New Roman" pitchFamily="18" charset="0"/>
              <a:cs typeface="Times New Roman" pitchFamily="18" charset="0"/>
            </a:endParaRPr>
          </a:p>
          <a:p>
            <a:pPr algn="ctr">
              <a:spcBef>
                <a:spcPct val="20000"/>
              </a:spcBef>
              <a:spcAft>
                <a:spcPct val="30000"/>
              </a:spcAft>
              <a:buClr>
                <a:schemeClr val="folHlink"/>
              </a:buClr>
              <a:buSzPct val="90000"/>
              <a:buFont typeface="Wingdings" pitchFamily="2" charset="2"/>
              <a:buNone/>
            </a:pPr>
            <a:endParaRPr lang="en-US" sz="3200" b="1">
              <a:solidFill>
                <a:srgbClr val="006600"/>
              </a:solidFill>
              <a:latin typeface="Times New Roman" pitchFamily="18" charset="0"/>
              <a:cs typeface="Times New Roman" pitchFamily="18" charset="0"/>
            </a:endParaRPr>
          </a:p>
          <a:p>
            <a:pPr algn="ctr">
              <a:spcBef>
                <a:spcPct val="20000"/>
              </a:spcBef>
              <a:spcAft>
                <a:spcPct val="30000"/>
              </a:spcAft>
              <a:buClr>
                <a:schemeClr val="folHlink"/>
              </a:buClr>
              <a:buSzPct val="90000"/>
              <a:buFont typeface="Wingdings" pitchFamily="2" charset="2"/>
              <a:buNone/>
            </a:pPr>
            <a:endParaRPr lang="en-US" sz="3200" b="1">
              <a:solidFill>
                <a:srgbClr val="006600"/>
              </a:solidFill>
              <a:latin typeface="Times New Roman" pitchFamily="18" charset="0"/>
              <a:cs typeface="Times New Roman" pitchFamily="18" charset="0"/>
            </a:endParaRPr>
          </a:p>
        </p:txBody>
      </p:sp>
      <p:pic>
        <p:nvPicPr>
          <p:cNvPr id="7" name="Picture 6"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0"/>
            <a:ext cx="57848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69300261"/>
              </p:ext>
            </p:extLst>
          </p:nvPr>
        </p:nvGraphicFramePr>
        <p:xfrm>
          <a:off x="1219200" y="2895600"/>
          <a:ext cx="7010400" cy="844550"/>
        </p:xfrm>
        <a:graphic>
          <a:graphicData uri="http://schemas.openxmlformats.org/drawingml/2006/table">
            <a:tbl>
              <a:tblPr/>
              <a:tblGrid>
                <a:gridCol w="3535746">
                  <a:extLst>
                    <a:ext uri="{9D8B030D-6E8A-4147-A177-3AD203B41FA5}">
                      <a16:colId xmlns="" xmlns:a16="http://schemas.microsoft.com/office/drawing/2014/main" val="20000"/>
                    </a:ext>
                  </a:extLst>
                </a:gridCol>
                <a:gridCol w="3474654">
                  <a:extLst>
                    <a:ext uri="{9D8B030D-6E8A-4147-A177-3AD203B41FA5}">
                      <a16:colId xmlns="" xmlns:a16="http://schemas.microsoft.com/office/drawing/2014/main" val="20001"/>
                    </a:ext>
                  </a:extLst>
                </a:gridCol>
              </a:tblGrid>
              <a:tr h="167640">
                <a:tc gridSpan="2">
                  <a:txBody>
                    <a:bodyPr/>
                    <a:lstStyle/>
                    <a:p>
                      <a:pPr marL="0" marR="0">
                        <a:spcBef>
                          <a:spcPts val="0"/>
                        </a:spcBef>
                        <a:spcAft>
                          <a:spcPts val="0"/>
                        </a:spcAft>
                      </a:pPr>
                      <a:endParaRPr lang="en-US" sz="1100" dirty="0">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 xmlns:a16="http://schemas.microsoft.com/office/drawing/2014/main" val="10000"/>
                  </a:ext>
                </a:extLst>
              </a:tr>
              <a:tr h="338455">
                <a:tc>
                  <a:txBody>
                    <a:bodyPr/>
                    <a:lstStyle/>
                    <a:p>
                      <a:pPr marL="0" marR="0" algn="ctr">
                        <a:spcBef>
                          <a:spcPts val="0"/>
                        </a:spcBef>
                        <a:spcAft>
                          <a:spcPts val="0"/>
                        </a:spcAft>
                      </a:pPr>
                      <a:r>
                        <a:rPr lang="en-US" sz="2000" b="1" dirty="0">
                          <a:solidFill>
                            <a:srgbClr val="0000FF"/>
                          </a:solidFill>
                          <a:latin typeface="Arial"/>
                          <a:ea typeface="Calibri"/>
                          <a:cs typeface="Times New Roman"/>
                        </a:rPr>
                        <a:t>Cơ hội như nhau</a:t>
                      </a:r>
                      <a:endParaRPr lang="en-US" sz="2000" b="1" dirty="0">
                        <a:latin typeface="Times New Roman"/>
                        <a:ea typeface="Calibri"/>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0" b="1" dirty="0" err="1">
                          <a:solidFill>
                            <a:srgbClr val="0000FF"/>
                          </a:solidFill>
                          <a:latin typeface="Arial"/>
                          <a:ea typeface="Calibri"/>
                          <a:cs typeface="Times New Roman"/>
                        </a:rPr>
                        <a:t>Đối</a:t>
                      </a:r>
                      <a:r>
                        <a:rPr lang="en-US" sz="2000" b="1" dirty="0">
                          <a:solidFill>
                            <a:srgbClr val="0000FF"/>
                          </a:solidFill>
                          <a:latin typeface="Arial"/>
                          <a:ea typeface="Calibri"/>
                          <a:cs typeface="Times New Roman"/>
                        </a:rPr>
                        <a:t> xử phù hợp</a:t>
                      </a:r>
                      <a:endParaRPr lang="en-US" sz="2000" b="1" dirty="0">
                        <a:latin typeface="Times New Roman"/>
                        <a:ea typeface="Calibri"/>
                        <a:cs typeface="Times New Roman"/>
                      </a:endParaRPr>
                    </a:p>
                  </a:txBody>
                  <a:tcPr marL="68580" marR="68580" marT="0" marB="0">
                    <a:lnL>
                      <a:noFill/>
                    </a:lnL>
                    <a:lnR>
                      <a:noFill/>
                    </a:lnR>
                    <a:lnT>
                      <a:noFill/>
                    </a:lnT>
                    <a:lnB>
                      <a:noFill/>
                    </a:lnB>
                  </a:tcPr>
                </a:tc>
                <a:extLst>
                  <a:ext uri="{0D108BD9-81ED-4DB2-BD59-A6C34878D82A}">
                    <a16:rowId xmlns="" xmlns:a16="http://schemas.microsoft.com/office/drawing/2014/main" val="10001"/>
                  </a:ext>
                </a:extLst>
              </a:tr>
              <a:tr h="338455">
                <a:tc gridSpan="2">
                  <a:txBody>
                    <a:bodyPr/>
                    <a:lstStyle/>
                    <a:p>
                      <a:pPr marL="0" marR="0" algn="ctr">
                        <a:spcBef>
                          <a:spcPts val="0"/>
                        </a:spcBef>
                        <a:spcAft>
                          <a:spcPts val="0"/>
                        </a:spcAft>
                      </a:pPr>
                      <a:r>
                        <a:rPr lang="en-US" sz="2000" b="1" dirty="0">
                          <a:solidFill>
                            <a:srgbClr val="FF0000"/>
                          </a:solidFill>
                          <a:latin typeface="Arial"/>
                          <a:ea typeface="Calibri"/>
                          <a:cs typeface="Times New Roman"/>
                        </a:rPr>
                        <a:t>Kết</a:t>
                      </a:r>
                      <a:r>
                        <a:rPr lang="en-US" sz="2000" b="1" baseline="0" dirty="0">
                          <a:solidFill>
                            <a:srgbClr val="FF0000"/>
                          </a:solidFill>
                          <a:latin typeface="Arial"/>
                          <a:ea typeface="Calibri"/>
                          <a:cs typeface="Times New Roman"/>
                        </a:rPr>
                        <a:t> quả công </a:t>
                      </a:r>
                      <a:r>
                        <a:rPr lang="en-US" sz="2000" b="1" baseline="0" dirty="0" err="1">
                          <a:solidFill>
                            <a:srgbClr val="FF0000"/>
                          </a:solidFill>
                          <a:latin typeface="Arial"/>
                          <a:ea typeface="Calibri"/>
                          <a:cs typeface="Times New Roman"/>
                        </a:rPr>
                        <a:t>bằng</a:t>
                      </a:r>
                      <a:r>
                        <a:rPr lang="en-US" sz="2000" b="1" baseline="0" dirty="0">
                          <a:solidFill>
                            <a:srgbClr val="FF0000"/>
                          </a:solidFill>
                          <a:latin typeface="Arial"/>
                          <a:ea typeface="Calibri"/>
                          <a:cs typeface="Times New Roman"/>
                        </a:rPr>
                        <a:t>            </a:t>
                      </a:r>
                      <a:r>
                        <a:rPr lang="en-US" sz="2000" b="1" dirty="0" err="1">
                          <a:solidFill>
                            <a:srgbClr val="FF0000"/>
                          </a:solidFill>
                          <a:latin typeface="Arial"/>
                          <a:ea typeface="Calibri"/>
                          <a:cs typeface="Times New Roman"/>
                        </a:rPr>
                        <a:t>Bình</a:t>
                      </a:r>
                      <a:r>
                        <a:rPr lang="en-US" sz="2000" b="1" dirty="0">
                          <a:solidFill>
                            <a:srgbClr val="FF0000"/>
                          </a:solidFill>
                          <a:latin typeface="Arial"/>
                          <a:ea typeface="Calibri"/>
                          <a:cs typeface="Times New Roman"/>
                        </a:rPr>
                        <a:t> đẳng thực</a:t>
                      </a:r>
                      <a:r>
                        <a:rPr lang="en-US" sz="2000" b="1" baseline="0" dirty="0">
                          <a:solidFill>
                            <a:srgbClr val="FF0000"/>
                          </a:solidFill>
                          <a:latin typeface="Arial"/>
                          <a:ea typeface="Calibri"/>
                          <a:cs typeface="Times New Roman"/>
                        </a:rPr>
                        <a:t> chất</a:t>
                      </a:r>
                      <a:endParaRPr lang="en-US" sz="2000" b="1" dirty="0">
                        <a:solidFill>
                          <a:srgbClr val="FF0000"/>
                        </a:solidFill>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en-US"/>
                    </a:p>
                  </a:txBody>
                  <a:tcPr/>
                </a:tc>
                <a:extLst>
                  <a:ext uri="{0D108BD9-81ED-4DB2-BD59-A6C34878D82A}">
                    <a16:rowId xmlns="" xmlns:a16="http://schemas.microsoft.com/office/drawing/2014/main" val="10002"/>
                  </a:ext>
                </a:extLst>
              </a:tr>
            </a:tbl>
          </a:graphicData>
        </a:graphic>
      </p:graphicFrame>
      <p:sp>
        <p:nvSpPr>
          <p:cNvPr id="9" name="Right Arrow 8"/>
          <p:cNvSpPr/>
          <p:nvPr/>
        </p:nvSpPr>
        <p:spPr>
          <a:xfrm>
            <a:off x="4343400" y="3276600"/>
            <a:ext cx="685800" cy="14922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ontent Placeholder 2"/>
          <p:cNvSpPr txBox="1">
            <a:spLocks/>
          </p:cNvSpPr>
          <p:nvPr/>
        </p:nvSpPr>
        <p:spPr>
          <a:xfrm>
            <a:off x="533400" y="3962400"/>
            <a:ext cx="8229600" cy="2819400"/>
          </a:xfrm>
          <a:prstGeom prst="rect">
            <a:avLst/>
          </a:prstGeom>
          <a:solidFill>
            <a:schemeClr val="accent6">
              <a:lumMod val="20000"/>
              <a:lumOff val="80000"/>
            </a:schemeClr>
          </a:solidFill>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
              <a:defRPr/>
            </a:pPr>
            <a:r>
              <a:rPr lang="en-US" sz="2800" b="1" dirty="0" err="1">
                <a:latin typeface="+mj-lt"/>
              </a:rPr>
              <a:t>Công</a:t>
            </a:r>
            <a:r>
              <a:rPr lang="en-US" sz="2800" b="1" dirty="0">
                <a:latin typeface="+mj-lt"/>
              </a:rPr>
              <a:t> </a:t>
            </a:r>
            <a:r>
              <a:rPr lang="en-US" sz="2800" b="1" dirty="0" err="1">
                <a:latin typeface="+mj-lt"/>
              </a:rPr>
              <a:t>nhận</a:t>
            </a:r>
            <a:r>
              <a:rPr lang="en-US" sz="2800" b="1" dirty="0">
                <a:latin typeface="+mj-lt"/>
              </a:rPr>
              <a:t> </a:t>
            </a:r>
            <a:r>
              <a:rPr lang="en-US" sz="2800" b="1" dirty="0" err="1">
                <a:latin typeface="+mj-lt"/>
              </a:rPr>
              <a:t>rằng</a:t>
            </a:r>
            <a:r>
              <a:rPr lang="en-US" sz="2800" b="1" dirty="0">
                <a:latin typeface="+mj-lt"/>
              </a:rPr>
              <a:t>: Nam, </a:t>
            </a:r>
            <a:r>
              <a:rPr lang="en-US" sz="2800" b="1" dirty="0" err="1">
                <a:latin typeface="+mj-lt"/>
              </a:rPr>
              <a:t>nữ</a:t>
            </a:r>
            <a:r>
              <a:rPr lang="en-US" sz="2800" b="1" dirty="0">
                <a:latin typeface="+mj-lt"/>
              </a:rPr>
              <a:t> </a:t>
            </a:r>
            <a:r>
              <a:rPr lang="en-US" sz="2800" b="1" dirty="0" err="1">
                <a:latin typeface="+mj-lt"/>
              </a:rPr>
              <a:t>có</a:t>
            </a:r>
            <a:r>
              <a:rPr lang="en-US" sz="2800" b="1" dirty="0">
                <a:latin typeface="+mj-lt"/>
              </a:rPr>
              <a:t> </a:t>
            </a:r>
            <a:r>
              <a:rPr lang="vi-VN" sz="2800" b="1" dirty="0">
                <a:latin typeface="+mj-lt"/>
              </a:rPr>
              <a:t>những </a:t>
            </a:r>
            <a:r>
              <a:rPr lang="en-US" sz="2800" b="1" dirty="0" err="1">
                <a:latin typeface="+mj-lt"/>
              </a:rPr>
              <a:t>khác</a:t>
            </a:r>
            <a:r>
              <a:rPr lang="en-US" sz="2800" b="1" dirty="0">
                <a:latin typeface="+mj-lt"/>
              </a:rPr>
              <a:t> </a:t>
            </a:r>
            <a:r>
              <a:rPr lang="en-US" sz="2800" b="1" dirty="0" err="1">
                <a:latin typeface="+mj-lt"/>
              </a:rPr>
              <a:t>biệt</a:t>
            </a:r>
            <a:r>
              <a:rPr lang="en-US" sz="2800" b="1" dirty="0">
                <a:latin typeface="+mj-lt"/>
              </a:rPr>
              <a:t> </a:t>
            </a:r>
            <a:r>
              <a:rPr lang="en-US" sz="2800" b="1" dirty="0" err="1">
                <a:latin typeface="+mj-lt"/>
              </a:rPr>
              <a:t>về</a:t>
            </a:r>
            <a:r>
              <a:rPr lang="en-US" sz="2800" b="1" dirty="0">
                <a:latin typeface="+mj-lt"/>
              </a:rPr>
              <a:t> </a:t>
            </a:r>
            <a:r>
              <a:rPr lang="en-US" sz="2800" b="1" dirty="0" err="1">
                <a:latin typeface="+mj-lt"/>
              </a:rPr>
              <a:t>giới</a:t>
            </a:r>
            <a:r>
              <a:rPr lang="en-US" sz="2800" b="1" dirty="0">
                <a:latin typeface="+mj-lt"/>
              </a:rPr>
              <a:t> </a:t>
            </a:r>
            <a:r>
              <a:rPr lang="en-US" sz="2800" b="1" dirty="0" err="1">
                <a:latin typeface="+mj-lt"/>
              </a:rPr>
              <a:t>tính</a:t>
            </a:r>
            <a:r>
              <a:rPr lang="en-US" sz="2800" b="1" dirty="0">
                <a:latin typeface="+mj-lt"/>
              </a:rPr>
              <a:t> </a:t>
            </a:r>
            <a:r>
              <a:rPr lang="en-US" sz="2800" b="1" dirty="0" err="1">
                <a:latin typeface="+mj-lt"/>
              </a:rPr>
              <a:t>và</a:t>
            </a:r>
            <a:r>
              <a:rPr lang="en-US" sz="2800" b="1" dirty="0">
                <a:latin typeface="+mj-lt"/>
              </a:rPr>
              <a:t> </a:t>
            </a:r>
            <a:r>
              <a:rPr lang="en-US" sz="2800" b="1" dirty="0" err="1">
                <a:latin typeface="+mj-lt"/>
              </a:rPr>
              <a:t>giới</a:t>
            </a:r>
            <a:r>
              <a:rPr lang="en-US" sz="2800" b="1" dirty="0">
                <a:latin typeface="+mj-lt"/>
              </a:rPr>
              <a:t>, </a:t>
            </a:r>
            <a:r>
              <a:rPr lang="en-US" sz="2800" b="1" dirty="0" err="1">
                <a:latin typeface="+mj-lt"/>
              </a:rPr>
              <a:t>vì</a:t>
            </a:r>
            <a:r>
              <a:rPr lang="en-US" sz="2800" b="1" dirty="0">
                <a:latin typeface="+mj-lt"/>
              </a:rPr>
              <a:t> </a:t>
            </a:r>
            <a:r>
              <a:rPr lang="en-US" sz="2800" b="1" dirty="0" err="1">
                <a:latin typeface="+mj-lt"/>
              </a:rPr>
              <a:t>vậy</a:t>
            </a:r>
            <a:r>
              <a:rPr lang="en-US" sz="2800" b="1" dirty="0">
                <a:latin typeface="+mj-lt"/>
              </a:rPr>
              <a:t> </a:t>
            </a:r>
            <a:r>
              <a:rPr lang="en-US" sz="2800" b="1" dirty="0" err="1">
                <a:latin typeface="+mj-lt"/>
              </a:rPr>
              <a:t>họ</a:t>
            </a:r>
            <a:r>
              <a:rPr lang="en-US" sz="2800" b="1" dirty="0">
                <a:latin typeface="+mj-lt"/>
              </a:rPr>
              <a:t> </a:t>
            </a:r>
            <a:r>
              <a:rPr lang="en-US" sz="2800" b="1" dirty="0" err="1">
                <a:latin typeface="+mj-lt"/>
              </a:rPr>
              <a:t>có</a:t>
            </a:r>
            <a:r>
              <a:rPr lang="en-US" sz="2800" b="1" dirty="0">
                <a:latin typeface="+mj-lt"/>
              </a:rPr>
              <a:t> </a:t>
            </a:r>
            <a:r>
              <a:rPr lang="en-US" sz="2800" b="1" dirty="0" err="1">
                <a:latin typeface="+mj-lt"/>
              </a:rPr>
              <a:t>những</a:t>
            </a:r>
            <a:r>
              <a:rPr lang="en-US" sz="2800" b="1" dirty="0">
                <a:latin typeface="+mj-lt"/>
              </a:rPr>
              <a:t> </a:t>
            </a:r>
            <a:r>
              <a:rPr lang="en-US" sz="2800" b="1" dirty="0" err="1">
                <a:latin typeface="+mj-lt"/>
              </a:rPr>
              <a:t>thách</a:t>
            </a:r>
            <a:r>
              <a:rPr lang="en-US" sz="2800" b="1" dirty="0">
                <a:latin typeface="+mj-lt"/>
              </a:rPr>
              <a:t> </a:t>
            </a:r>
            <a:r>
              <a:rPr lang="en-US" sz="2800" b="1" dirty="0" err="1">
                <a:latin typeface="+mj-lt"/>
              </a:rPr>
              <a:t>thức</a:t>
            </a:r>
            <a:r>
              <a:rPr lang="en-US" sz="2800" b="1" dirty="0">
                <a:latin typeface="+mj-lt"/>
              </a:rPr>
              <a:t>/</a:t>
            </a:r>
            <a:r>
              <a:rPr lang="en-US" sz="2800" b="1" dirty="0" err="1">
                <a:latin typeface="+mj-lt"/>
              </a:rPr>
              <a:t>rào</a:t>
            </a:r>
            <a:r>
              <a:rPr lang="en-US" sz="2800" b="1" dirty="0">
                <a:latin typeface="+mj-lt"/>
              </a:rPr>
              <a:t> </a:t>
            </a:r>
            <a:r>
              <a:rPr lang="en-US" sz="2800" b="1" dirty="0" err="1">
                <a:latin typeface="+mj-lt"/>
              </a:rPr>
              <a:t>cản</a:t>
            </a:r>
            <a:r>
              <a:rPr lang="en-US" sz="2800" b="1" dirty="0">
                <a:latin typeface="+mj-lt"/>
              </a:rPr>
              <a:t> </a:t>
            </a:r>
            <a:r>
              <a:rPr lang="en-US" sz="2800" b="1" dirty="0" err="1">
                <a:latin typeface="+mj-lt"/>
              </a:rPr>
              <a:t>khác</a:t>
            </a:r>
            <a:r>
              <a:rPr lang="en-US" sz="2800" b="1" dirty="0">
                <a:latin typeface="+mj-lt"/>
              </a:rPr>
              <a:t> </a:t>
            </a:r>
            <a:r>
              <a:rPr lang="en-US" sz="2800" b="1" dirty="0" err="1">
                <a:latin typeface="+mj-lt"/>
              </a:rPr>
              <a:t>nhau</a:t>
            </a:r>
            <a:r>
              <a:rPr lang="en-US" sz="2800" b="1" dirty="0">
                <a:latin typeface="+mj-lt"/>
              </a:rPr>
              <a:t> </a:t>
            </a:r>
            <a:r>
              <a:rPr lang="en-US" sz="2800" b="1" dirty="0" err="1">
                <a:latin typeface="+mj-lt"/>
              </a:rPr>
              <a:t>trong</a:t>
            </a:r>
            <a:r>
              <a:rPr lang="en-US" sz="2800" b="1" dirty="0">
                <a:latin typeface="+mj-lt"/>
              </a:rPr>
              <a:t> </a:t>
            </a:r>
            <a:r>
              <a:rPr lang="en-US" sz="2800" b="1" dirty="0" err="1">
                <a:latin typeface="+mj-lt"/>
              </a:rPr>
              <a:t>công</a:t>
            </a:r>
            <a:r>
              <a:rPr lang="en-US" sz="2800" b="1" dirty="0">
                <a:latin typeface="+mj-lt"/>
              </a:rPr>
              <a:t> </a:t>
            </a:r>
            <a:r>
              <a:rPr lang="en-US" sz="2800" b="1" dirty="0" err="1">
                <a:latin typeface="+mj-lt"/>
              </a:rPr>
              <a:t>việc</a:t>
            </a:r>
            <a:r>
              <a:rPr lang="en-US" sz="2800" b="1" dirty="0">
                <a:latin typeface="+mj-lt"/>
              </a:rPr>
              <a:t> </a:t>
            </a:r>
            <a:r>
              <a:rPr lang="en-US" sz="2800" b="1" dirty="0" err="1">
                <a:latin typeface="+mj-lt"/>
              </a:rPr>
              <a:t>và</a:t>
            </a:r>
            <a:r>
              <a:rPr lang="en-US" sz="2800" b="1" dirty="0">
                <a:latin typeface="+mj-lt"/>
              </a:rPr>
              <a:t> </a:t>
            </a:r>
            <a:r>
              <a:rPr lang="en-US" sz="2800" b="1" dirty="0" err="1">
                <a:latin typeface="+mj-lt"/>
              </a:rPr>
              <a:t>trong</a:t>
            </a:r>
            <a:r>
              <a:rPr lang="en-US" sz="2800" b="1" dirty="0">
                <a:latin typeface="+mj-lt"/>
              </a:rPr>
              <a:t> </a:t>
            </a:r>
            <a:r>
              <a:rPr lang="en-US" sz="2800" b="1" dirty="0" err="1">
                <a:latin typeface="+mj-lt"/>
              </a:rPr>
              <a:t>cuộc</a:t>
            </a:r>
            <a:r>
              <a:rPr lang="en-US" sz="2800" b="1" dirty="0">
                <a:latin typeface="+mj-lt"/>
              </a:rPr>
              <a:t> </a:t>
            </a:r>
            <a:r>
              <a:rPr lang="en-US" sz="2800" b="1" dirty="0" err="1">
                <a:latin typeface="+mj-lt"/>
              </a:rPr>
              <a:t>sống</a:t>
            </a:r>
            <a:r>
              <a:rPr lang="en-US" sz="2800" b="1" dirty="0">
                <a:latin typeface="+mj-lt"/>
              </a:rPr>
              <a:t>.</a:t>
            </a:r>
          </a:p>
          <a:p>
            <a:pPr algn="just">
              <a:buFont typeface="Wingdings" pitchFamily="2" charset="2"/>
              <a:buChar char="§"/>
              <a:defRPr/>
            </a:pPr>
            <a:r>
              <a:rPr lang="en-US" sz="2800" b="1" dirty="0" err="1">
                <a:latin typeface="+mj-lt"/>
              </a:rPr>
              <a:t>Cần</a:t>
            </a:r>
            <a:r>
              <a:rPr lang="en-US" sz="2800" b="1" dirty="0">
                <a:latin typeface="+mj-lt"/>
              </a:rPr>
              <a:t> </a:t>
            </a:r>
            <a:r>
              <a:rPr lang="en-US" sz="2800" b="1" dirty="0" err="1">
                <a:latin typeface="+mj-lt"/>
              </a:rPr>
              <a:t>có</a:t>
            </a:r>
            <a:r>
              <a:rPr lang="en-US" sz="2800" b="1" dirty="0">
                <a:latin typeface="+mj-lt"/>
              </a:rPr>
              <a:t> </a:t>
            </a:r>
            <a:r>
              <a:rPr lang="en-US" sz="2800" b="1" dirty="0" err="1">
                <a:latin typeface="+mj-lt"/>
              </a:rPr>
              <a:t>sự</a:t>
            </a:r>
            <a:r>
              <a:rPr lang="en-US" sz="2800" b="1" dirty="0">
                <a:latin typeface="+mj-lt"/>
              </a:rPr>
              <a:t> </a:t>
            </a:r>
            <a:r>
              <a:rPr lang="en-US" sz="2800" b="1" dirty="0" err="1">
                <a:latin typeface="+mj-lt"/>
              </a:rPr>
              <a:t>đối</a:t>
            </a:r>
            <a:r>
              <a:rPr lang="en-US" sz="2800" b="1" dirty="0">
                <a:latin typeface="+mj-lt"/>
              </a:rPr>
              <a:t> </a:t>
            </a:r>
            <a:r>
              <a:rPr lang="en-US" sz="2800" b="1" dirty="0" err="1">
                <a:latin typeface="+mj-lt"/>
              </a:rPr>
              <a:t>xử</a:t>
            </a:r>
            <a:r>
              <a:rPr lang="en-US" sz="2800" b="1" dirty="0">
                <a:latin typeface="+mj-lt"/>
              </a:rPr>
              <a:t> </a:t>
            </a:r>
            <a:r>
              <a:rPr lang="en-US" sz="2800" b="1" dirty="0" err="1">
                <a:latin typeface="+mj-lt"/>
              </a:rPr>
              <a:t>phù</a:t>
            </a:r>
            <a:r>
              <a:rPr lang="en-US" sz="2800" b="1" dirty="0">
                <a:latin typeface="+mj-lt"/>
              </a:rPr>
              <a:t> </a:t>
            </a:r>
            <a:r>
              <a:rPr lang="en-US" sz="2800" b="1" dirty="0" err="1">
                <a:latin typeface="+mj-lt"/>
              </a:rPr>
              <a:t>hợp</a:t>
            </a:r>
            <a:r>
              <a:rPr lang="en-US" sz="2800" b="1" dirty="0">
                <a:latin typeface="+mj-lt"/>
              </a:rPr>
              <a:t> – </a:t>
            </a:r>
            <a:r>
              <a:rPr lang="en-US" sz="2800" b="1" dirty="0" err="1">
                <a:latin typeface="+mj-lt"/>
              </a:rPr>
              <a:t>Đó</a:t>
            </a:r>
            <a:r>
              <a:rPr lang="en-US" sz="2800" b="1" dirty="0">
                <a:latin typeface="+mj-lt"/>
              </a:rPr>
              <a:t> </a:t>
            </a:r>
            <a:r>
              <a:rPr lang="en-US" sz="2800" b="1" dirty="0" err="1">
                <a:latin typeface="+mj-lt"/>
              </a:rPr>
              <a:t>là</a:t>
            </a:r>
            <a:r>
              <a:rPr lang="en-US" sz="2800" b="1" dirty="0">
                <a:latin typeface="+mj-lt"/>
              </a:rPr>
              <a:t> </a:t>
            </a:r>
            <a:r>
              <a:rPr lang="en-US" sz="2800" b="1" dirty="0" err="1">
                <a:latin typeface="+mj-lt"/>
              </a:rPr>
              <a:t>những</a:t>
            </a:r>
            <a:r>
              <a:rPr lang="en-US" sz="2800" b="1" dirty="0">
                <a:latin typeface="+mj-lt"/>
              </a:rPr>
              <a:t> </a:t>
            </a:r>
            <a:r>
              <a:rPr lang="en-US" sz="2800" b="1" dirty="0" err="1">
                <a:solidFill>
                  <a:srgbClr val="0000FF"/>
                </a:solidFill>
                <a:latin typeface="+mj-lt"/>
              </a:rPr>
              <a:t>chính</a:t>
            </a:r>
            <a:r>
              <a:rPr lang="en-US" sz="2800" b="1" dirty="0">
                <a:solidFill>
                  <a:srgbClr val="0000FF"/>
                </a:solidFill>
                <a:latin typeface="+mj-lt"/>
              </a:rPr>
              <a:t> </a:t>
            </a:r>
            <a:r>
              <a:rPr lang="en-US" sz="2800" b="1" dirty="0" err="1">
                <a:solidFill>
                  <a:srgbClr val="0000FF"/>
                </a:solidFill>
                <a:latin typeface="+mj-lt"/>
              </a:rPr>
              <a:t>sách</a:t>
            </a:r>
            <a:r>
              <a:rPr lang="en-US" sz="2800" b="1" dirty="0">
                <a:solidFill>
                  <a:srgbClr val="0000FF"/>
                </a:solidFill>
                <a:latin typeface="+mj-lt"/>
              </a:rPr>
              <a:t>/</a:t>
            </a:r>
            <a:r>
              <a:rPr lang="en-US" sz="2800" b="1" dirty="0" err="1">
                <a:solidFill>
                  <a:srgbClr val="0000FF"/>
                </a:solidFill>
                <a:latin typeface="+mj-lt"/>
              </a:rPr>
              <a:t>biện</a:t>
            </a:r>
            <a:r>
              <a:rPr lang="en-US" sz="2800" b="1" dirty="0">
                <a:solidFill>
                  <a:srgbClr val="0000FF"/>
                </a:solidFill>
                <a:latin typeface="+mj-lt"/>
              </a:rPr>
              <a:t> </a:t>
            </a:r>
            <a:r>
              <a:rPr lang="en-US" sz="2800" b="1" dirty="0" err="1">
                <a:solidFill>
                  <a:srgbClr val="0000FF"/>
                </a:solidFill>
                <a:latin typeface="+mj-lt"/>
              </a:rPr>
              <a:t>pháp</a:t>
            </a:r>
            <a:r>
              <a:rPr lang="en-US" sz="2800" b="1" dirty="0">
                <a:solidFill>
                  <a:srgbClr val="0000FF"/>
                </a:solidFill>
                <a:latin typeface="+mj-lt"/>
              </a:rPr>
              <a:t> </a:t>
            </a:r>
            <a:r>
              <a:rPr lang="en-US" sz="2800" b="1" dirty="0" err="1">
                <a:solidFill>
                  <a:srgbClr val="0000FF"/>
                </a:solidFill>
                <a:latin typeface="+mj-lt"/>
              </a:rPr>
              <a:t>hỗ</a:t>
            </a:r>
            <a:r>
              <a:rPr lang="en-US" sz="2800" b="1" dirty="0">
                <a:solidFill>
                  <a:srgbClr val="0000FF"/>
                </a:solidFill>
                <a:latin typeface="+mj-lt"/>
              </a:rPr>
              <a:t> </a:t>
            </a:r>
            <a:r>
              <a:rPr lang="en-US" sz="2800" b="1" dirty="0" err="1">
                <a:solidFill>
                  <a:srgbClr val="0000FF"/>
                </a:solidFill>
                <a:latin typeface="+mj-lt"/>
              </a:rPr>
              <a:t>trợ</a:t>
            </a:r>
            <a:r>
              <a:rPr lang="en-US" sz="2800" b="1" dirty="0">
                <a:solidFill>
                  <a:srgbClr val="0000FF"/>
                </a:solidFill>
                <a:latin typeface="+mj-lt"/>
              </a:rPr>
              <a:t> </a:t>
            </a:r>
            <a:r>
              <a:rPr lang="en-US" sz="2800" b="1" dirty="0" err="1">
                <a:solidFill>
                  <a:srgbClr val="0000FF"/>
                </a:solidFill>
                <a:latin typeface="+mj-lt"/>
              </a:rPr>
              <a:t>đặc</a:t>
            </a:r>
            <a:r>
              <a:rPr lang="en-US" sz="2800" b="1" dirty="0">
                <a:solidFill>
                  <a:srgbClr val="0000FF"/>
                </a:solidFill>
                <a:latin typeface="+mj-lt"/>
              </a:rPr>
              <a:t> </a:t>
            </a:r>
            <a:r>
              <a:rPr lang="en-US" sz="2800" b="1" dirty="0" err="1">
                <a:solidFill>
                  <a:srgbClr val="0000FF"/>
                </a:solidFill>
                <a:latin typeface="+mj-lt"/>
              </a:rPr>
              <a:t>biệt</a:t>
            </a:r>
            <a:r>
              <a:rPr lang="en-US" sz="2800" b="1" dirty="0">
                <a:solidFill>
                  <a:srgbClr val="FF0000"/>
                </a:solidFill>
                <a:latin typeface="+mj-lt"/>
              </a:rPr>
              <a:t> </a:t>
            </a:r>
            <a:r>
              <a:rPr lang="vi-VN" sz="2800" b="1" dirty="0">
                <a:latin typeface="Calibri" pitchFamily="34" charset="0"/>
              </a:rPr>
              <a:t>nhằm </a:t>
            </a:r>
            <a:r>
              <a:rPr lang="en-US" sz="2800" b="1" dirty="0" err="1">
                <a:latin typeface="Calibri" pitchFamily="34" charset="0"/>
              </a:rPr>
              <a:t>thúc</a:t>
            </a:r>
            <a:r>
              <a:rPr lang="en-US" sz="2800" b="1" dirty="0">
                <a:latin typeface="Calibri" pitchFamily="34" charset="0"/>
              </a:rPr>
              <a:t> </a:t>
            </a:r>
            <a:r>
              <a:rPr lang="en-US" sz="2800" b="1" dirty="0" err="1">
                <a:latin typeface="Calibri" pitchFamily="34" charset="0"/>
              </a:rPr>
              <a:t>đẩy</a:t>
            </a:r>
            <a:r>
              <a:rPr lang="en-US" sz="2800" b="1" dirty="0">
                <a:latin typeface="Calibri" pitchFamily="34" charset="0"/>
              </a:rPr>
              <a:t> </a:t>
            </a:r>
            <a:r>
              <a:rPr lang="en-US" sz="2800" b="1" dirty="0" err="1">
                <a:latin typeface="Calibri" pitchFamily="34" charset="0"/>
              </a:rPr>
              <a:t>và</a:t>
            </a:r>
            <a:r>
              <a:rPr lang="en-US" sz="2800" b="1" dirty="0">
                <a:latin typeface="Calibri" pitchFamily="34" charset="0"/>
              </a:rPr>
              <a:t> </a:t>
            </a:r>
            <a:r>
              <a:rPr lang="vi-VN" sz="2800" b="1" dirty="0">
                <a:latin typeface="Calibri" pitchFamily="34" charset="0"/>
              </a:rPr>
              <a:t>đảm bảo </a:t>
            </a:r>
            <a:r>
              <a:rPr lang="vi-VN" sz="2800" b="1" dirty="0">
                <a:solidFill>
                  <a:srgbClr val="FF0000"/>
                </a:solidFill>
                <a:latin typeface="Calibri" pitchFamily="34" charset="0"/>
              </a:rPr>
              <a:t>bình đẳng giới thực chất</a:t>
            </a:r>
          </a:p>
        </p:txBody>
      </p:sp>
      <p:sp>
        <p:nvSpPr>
          <p:cNvPr id="11" name="Title 1"/>
          <p:cNvSpPr txBox="1">
            <a:spLocks/>
          </p:cNvSpPr>
          <p:nvPr/>
        </p:nvSpPr>
        <p:spPr>
          <a:xfrm>
            <a:off x="381000" y="152400"/>
            <a:ext cx="8229600" cy="6858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200" b="1" dirty="0">
                <a:solidFill>
                  <a:srgbClr val="FF0000"/>
                </a:solidFill>
              </a:rPr>
              <a:t>BIỆN PHÁP THÚC ĐẨY BÌNH ĐẲNG GIỚI</a:t>
            </a:r>
          </a:p>
        </p:txBody>
      </p:sp>
    </p:spTree>
    <p:extLst>
      <p:ext uri="{BB962C8B-B14F-4D97-AF65-F5344CB8AC3E}">
        <p14:creationId xmlns:p14="http://schemas.microsoft.com/office/powerpoint/2010/main" val="3776224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anim calcmode="lin" valueType="num">
                                      <p:cBhvr additive="base">
                                        <p:cTn id="25"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228600"/>
            <a:ext cx="9144000" cy="762000"/>
          </a:xfrm>
        </p:spPr>
        <p:txBody>
          <a:bodyPr/>
          <a:lstStyle/>
          <a:p>
            <a:pPr algn="ctr"/>
            <a:r>
              <a:rPr lang="en-US" altLang="en-US" sz="3000" b="1" dirty="0" err="1">
                <a:solidFill>
                  <a:schemeClr val="tx2"/>
                </a:solidFill>
                <a:latin typeface="Arial" pitchFamily="34" charset="0"/>
                <a:ea typeface="ＭＳ Ｐゴシック" pitchFamily="34" charset="-128"/>
                <a:cs typeface="Arial" pitchFamily="34" charset="0"/>
              </a:rPr>
              <a:t>Ví</a:t>
            </a:r>
            <a:r>
              <a:rPr lang="en-US" altLang="en-US" sz="3000" b="1" dirty="0">
                <a:solidFill>
                  <a:schemeClr val="tx2"/>
                </a:solidFill>
                <a:latin typeface="Arial" pitchFamily="34" charset="0"/>
                <a:ea typeface="ＭＳ Ｐゴシック" pitchFamily="34" charset="-128"/>
                <a:cs typeface="Arial" pitchFamily="34" charset="0"/>
              </a:rPr>
              <a:t> </a:t>
            </a:r>
            <a:r>
              <a:rPr lang="en-US" altLang="en-US" sz="3000" b="1" dirty="0" err="1">
                <a:solidFill>
                  <a:schemeClr val="tx2"/>
                </a:solidFill>
                <a:latin typeface="Arial" pitchFamily="34" charset="0"/>
                <a:ea typeface="ＭＳ Ｐゴシック" pitchFamily="34" charset="-128"/>
                <a:cs typeface="Arial" pitchFamily="34" charset="0"/>
              </a:rPr>
              <a:t>dụ</a:t>
            </a:r>
            <a:r>
              <a:rPr lang="en-US" altLang="en-US" sz="3000" b="1" dirty="0">
                <a:solidFill>
                  <a:schemeClr val="tx2"/>
                </a:solidFill>
                <a:latin typeface="Arial" pitchFamily="34" charset="0"/>
                <a:ea typeface="ＭＳ Ｐゴシック" pitchFamily="34" charset="-128"/>
                <a:cs typeface="Arial" pitchFamily="34" charset="0"/>
              </a:rPr>
              <a:t>: </a:t>
            </a:r>
            <a:r>
              <a:rPr lang="en-US" altLang="en-US" sz="3000" b="1" dirty="0">
                <a:solidFill>
                  <a:srgbClr val="FF0000"/>
                </a:solidFill>
                <a:latin typeface="Arial" pitchFamily="34" charset="0"/>
                <a:ea typeface="ＭＳ Ｐゴシック" pitchFamily="34" charset="-128"/>
                <a:cs typeface="Arial" pitchFamily="34" charset="0"/>
              </a:rPr>
              <a:t>BĐG </a:t>
            </a:r>
            <a:r>
              <a:rPr lang="en-US" altLang="en-US" sz="3000" b="1" dirty="0" err="1">
                <a:solidFill>
                  <a:srgbClr val="FF0000"/>
                </a:solidFill>
                <a:latin typeface="Arial" pitchFamily="34" charset="0"/>
                <a:ea typeface="ＭＳ Ｐゴシック" pitchFamily="34" charset="-128"/>
                <a:cs typeface="Arial" pitchFamily="34" charset="0"/>
              </a:rPr>
              <a:t>thực</a:t>
            </a:r>
            <a:r>
              <a:rPr lang="en-US" altLang="en-US" sz="3000" b="1" dirty="0">
                <a:solidFill>
                  <a:srgbClr val="FF0000"/>
                </a:solidFill>
                <a:latin typeface="Arial" pitchFamily="34" charset="0"/>
                <a:ea typeface="ＭＳ Ｐゴシック" pitchFamily="34" charset="-128"/>
                <a:cs typeface="Arial" pitchFamily="34" charset="0"/>
              </a:rPr>
              <a:t> </a:t>
            </a:r>
            <a:r>
              <a:rPr lang="en-US" altLang="en-US" sz="3000" b="1" dirty="0" err="1">
                <a:solidFill>
                  <a:srgbClr val="FF0000"/>
                </a:solidFill>
                <a:latin typeface="Arial" pitchFamily="34" charset="0"/>
                <a:ea typeface="ＭＳ Ｐゴシック" pitchFamily="34" charset="-128"/>
                <a:cs typeface="Arial" pitchFamily="34" charset="0"/>
              </a:rPr>
              <a:t>chất</a:t>
            </a:r>
            <a:r>
              <a:rPr lang="en-US" altLang="en-US" sz="3000" b="1" dirty="0">
                <a:solidFill>
                  <a:srgbClr val="FF0000"/>
                </a:solidFill>
                <a:latin typeface="Arial" pitchFamily="34" charset="0"/>
                <a:ea typeface="ＭＳ Ｐゴシック" pitchFamily="34" charset="-128"/>
                <a:cs typeface="Arial" pitchFamily="34" charset="0"/>
              </a:rPr>
              <a:t> </a:t>
            </a:r>
            <a:r>
              <a:rPr lang="en-US" altLang="en-US" sz="3000" b="1" dirty="0" err="1">
                <a:solidFill>
                  <a:srgbClr val="0000FF"/>
                </a:solidFill>
                <a:latin typeface="Arial" pitchFamily="34" charset="0"/>
                <a:ea typeface="ＭＳ Ｐゴシック" pitchFamily="34" charset="-128"/>
                <a:cs typeface="Arial" pitchFamily="34" charset="0"/>
              </a:rPr>
              <a:t>trong</a:t>
            </a:r>
            <a:r>
              <a:rPr lang="en-US" altLang="en-US" sz="3000" b="1" dirty="0">
                <a:solidFill>
                  <a:srgbClr val="0000FF"/>
                </a:solidFill>
                <a:latin typeface="Arial" pitchFamily="34" charset="0"/>
                <a:ea typeface="ＭＳ Ｐゴシック" pitchFamily="34" charset="-128"/>
                <a:cs typeface="Arial" pitchFamily="34" charset="0"/>
              </a:rPr>
              <a:t> </a:t>
            </a:r>
            <a:r>
              <a:rPr lang="en-US" altLang="en-US" sz="3000" b="1" dirty="0" err="1">
                <a:solidFill>
                  <a:srgbClr val="0000FF"/>
                </a:solidFill>
                <a:latin typeface="Arial" pitchFamily="34" charset="0"/>
                <a:ea typeface="ＭＳ Ｐゴシック" pitchFamily="34" charset="-128"/>
                <a:cs typeface="Arial" pitchFamily="34" charset="0"/>
              </a:rPr>
              <a:t>giáo</a:t>
            </a:r>
            <a:r>
              <a:rPr lang="en-US" altLang="en-US" sz="3000" b="1" dirty="0">
                <a:solidFill>
                  <a:srgbClr val="0000FF"/>
                </a:solidFill>
                <a:latin typeface="Arial" pitchFamily="34" charset="0"/>
                <a:ea typeface="ＭＳ Ｐゴシック" pitchFamily="34" charset="-128"/>
                <a:cs typeface="Arial" pitchFamily="34" charset="0"/>
              </a:rPr>
              <a:t> </a:t>
            </a:r>
            <a:r>
              <a:rPr lang="en-US" altLang="en-US" sz="3000" b="1" dirty="0" err="1">
                <a:solidFill>
                  <a:srgbClr val="0000FF"/>
                </a:solidFill>
                <a:latin typeface="Arial" pitchFamily="34" charset="0"/>
                <a:ea typeface="ＭＳ Ｐゴシック" pitchFamily="34" charset="-128"/>
                <a:cs typeface="Arial" pitchFamily="34" charset="0"/>
              </a:rPr>
              <a:t>dục</a:t>
            </a:r>
            <a:r>
              <a:rPr lang="en-US" altLang="en-US" sz="3000" b="1" dirty="0">
                <a:solidFill>
                  <a:srgbClr val="0000FF"/>
                </a:solidFill>
                <a:latin typeface="Arial" pitchFamily="34" charset="0"/>
                <a:ea typeface="ＭＳ Ｐゴシック" pitchFamily="34" charset="-128"/>
                <a:cs typeface="Arial" pitchFamily="34" charset="0"/>
              </a:rPr>
              <a:t> </a:t>
            </a:r>
            <a:r>
              <a:rPr lang="en-US" altLang="en-US" sz="3000" b="1" dirty="0" err="1">
                <a:solidFill>
                  <a:srgbClr val="0000FF"/>
                </a:solidFill>
                <a:latin typeface="Arial" pitchFamily="34" charset="0"/>
                <a:ea typeface="ＭＳ Ｐゴシック" pitchFamily="34" charset="-128"/>
                <a:cs typeface="Arial" pitchFamily="34" charset="0"/>
              </a:rPr>
              <a:t>nghĩa</a:t>
            </a:r>
            <a:r>
              <a:rPr lang="en-US" altLang="en-US" sz="3000" b="1" dirty="0">
                <a:solidFill>
                  <a:srgbClr val="0000FF"/>
                </a:solidFill>
                <a:latin typeface="Arial" pitchFamily="34" charset="0"/>
                <a:ea typeface="ＭＳ Ｐゴシック" pitchFamily="34" charset="-128"/>
                <a:cs typeface="Arial" pitchFamily="34" charset="0"/>
              </a:rPr>
              <a:t> </a:t>
            </a:r>
            <a:r>
              <a:rPr lang="en-US" altLang="en-US" sz="3000" b="1" dirty="0" err="1">
                <a:solidFill>
                  <a:srgbClr val="0000FF"/>
                </a:solidFill>
                <a:latin typeface="Arial" pitchFamily="34" charset="0"/>
                <a:ea typeface="ＭＳ Ｐゴシック" pitchFamily="34" charset="-128"/>
                <a:cs typeface="Arial" pitchFamily="34" charset="0"/>
              </a:rPr>
              <a:t>là</a:t>
            </a:r>
            <a:r>
              <a:rPr lang="en-US" altLang="en-US" sz="3000" b="1" dirty="0">
                <a:solidFill>
                  <a:srgbClr val="0000FF"/>
                </a:solidFill>
                <a:latin typeface="Arial" pitchFamily="34" charset="0"/>
                <a:ea typeface="ＭＳ Ｐゴシック" pitchFamily="34" charset="-128"/>
                <a:cs typeface="Arial" pitchFamily="34" charset="0"/>
              </a:rPr>
              <a:t>:</a:t>
            </a:r>
            <a:endParaRPr lang="en-US" altLang="en-US" sz="3000" dirty="0">
              <a:solidFill>
                <a:srgbClr val="0000FF"/>
              </a:solidFill>
              <a:latin typeface="Arial" pitchFamily="34" charset="0"/>
              <a:ea typeface="ＭＳ Ｐゴシック" pitchFamily="34" charset="-128"/>
              <a:cs typeface="Arial" pitchFamily="34" charset="0"/>
            </a:endParaRPr>
          </a:p>
        </p:txBody>
      </p:sp>
      <p:sp>
        <p:nvSpPr>
          <p:cNvPr id="43011" name="Content Placeholder 2"/>
          <p:cNvSpPr>
            <a:spLocks noGrp="1"/>
          </p:cNvSpPr>
          <p:nvPr>
            <p:ph idx="1"/>
          </p:nvPr>
        </p:nvSpPr>
        <p:spPr>
          <a:xfrm>
            <a:off x="228599" y="995144"/>
            <a:ext cx="8765275" cy="5651316"/>
          </a:xfrm>
        </p:spPr>
        <p:txBody>
          <a:bodyPr>
            <a:normAutofit/>
          </a:bodyPr>
          <a:lstStyle/>
          <a:p>
            <a:pPr marL="457200" indent="-457200">
              <a:buClr>
                <a:srgbClr val="FF0000"/>
              </a:buClr>
              <a:buFont typeface="Wingdings 2" pitchFamily="18" charset="2"/>
              <a:buChar char="E"/>
            </a:pPr>
            <a:r>
              <a:rPr lang="vi-VN" altLang="en-US" sz="2800" dirty="0">
                <a:solidFill>
                  <a:srgbClr val="000000"/>
                </a:solidFill>
                <a:latin typeface="Tahoma" pitchFamily="34" charset="0"/>
                <a:ea typeface="ＭＳ Ｐゴシック" pitchFamily="34" charset="-128"/>
                <a:cs typeface="Tahoma" pitchFamily="34" charset="0"/>
              </a:rPr>
              <a:t>Bình đẳng về độ tuổi đi học, đào</a:t>
            </a:r>
            <a:r>
              <a:rPr lang="en-US" altLang="en-US" sz="2800" dirty="0">
                <a:solidFill>
                  <a:srgbClr val="000000"/>
                </a:solidFill>
                <a:latin typeface="Tahoma" pitchFamily="34" charset="0"/>
                <a:ea typeface="ＭＳ Ｐゴシック" pitchFamily="34" charset="-128"/>
                <a:cs typeface="Tahoma" pitchFamily="34" charset="0"/>
              </a:rPr>
              <a:t> </a:t>
            </a:r>
            <a:r>
              <a:rPr lang="vi-VN" altLang="en-US" sz="2800" dirty="0">
                <a:solidFill>
                  <a:srgbClr val="000000"/>
                </a:solidFill>
                <a:latin typeface="Tahoma" pitchFamily="34" charset="0"/>
                <a:ea typeface="ＭＳ Ｐゴシック" pitchFamily="34" charset="-128"/>
                <a:cs typeface="Tahoma" pitchFamily="34" charset="0"/>
              </a:rPr>
              <a:t>tạo, bồi dưỡng</a:t>
            </a:r>
          </a:p>
          <a:p>
            <a:pPr marL="457200" indent="-457200">
              <a:buClr>
                <a:srgbClr val="FF0000"/>
              </a:buClr>
              <a:buFont typeface="Wingdings 2" pitchFamily="18" charset="2"/>
              <a:buChar char="E"/>
            </a:pPr>
            <a:r>
              <a:rPr lang="vi-VN" altLang="en-US" sz="2800" dirty="0">
                <a:solidFill>
                  <a:srgbClr val="000000"/>
                </a:solidFill>
                <a:latin typeface="Tahoma" pitchFamily="34" charset="0"/>
                <a:ea typeface="ＭＳ Ｐゴシック" pitchFamily="34" charset="-128"/>
                <a:cs typeface="Tahoma" pitchFamily="34" charset="0"/>
              </a:rPr>
              <a:t>B</a:t>
            </a:r>
            <a:r>
              <a:rPr lang="en-US" altLang="en-US" sz="2800" dirty="0" err="1">
                <a:solidFill>
                  <a:srgbClr val="000000"/>
                </a:solidFill>
                <a:latin typeface="Tahoma" pitchFamily="34" charset="0"/>
                <a:ea typeface="ＭＳ Ｐゴシック" pitchFamily="34" charset="-128"/>
                <a:cs typeface="Tahoma" pitchFamily="34" charset="0"/>
              </a:rPr>
              <a:t>ình</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đẳng</a:t>
            </a:r>
            <a:r>
              <a:rPr lang="en-US" altLang="en-US" sz="2800" dirty="0">
                <a:solidFill>
                  <a:srgbClr val="000000"/>
                </a:solidFill>
                <a:latin typeface="Tahoma" pitchFamily="34" charset="0"/>
                <a:ea typeface="ＭＳ Ｐゴシック" pitchFamily="34" charset="-128"/>
                <a:cs typeface="Tahoma" pitchFamily="34" charset="0"/>
              </a:rPr>
              <a:t> </a:t>
            </a:r>
            <a:r>
              <a:rPr lang="vi-VN" altLang="en-US" sz="2800" dirty="0">
                <a:solidFill>
                  <a:srgbClr val="000000"/>
                </a:solidFill>
                <a:latin typeface="Tahoma" pitchFamily="34" charset="0"/>
                <a:ea typeface="ＭＳ Ｐゴシック" pitchFamily="34" charset="-128"/>
                <a:cs typeface="Tahoma" pitchFamily="34" charset="0"/>
              </a:rPr>
              <a:t>VỀ CHẤT LƯỢNG</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giáo</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dục</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và</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đào</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tạo</a:t>
            </a:r>
            <a:r>
              <a:rPr lang="en-US" altLang="en-US" sz="2800" dirty="0">
                <a:solidFill>
                  <a:srgbClr val="000000"/>
                </a:solidFill>
                <a:latin typeface="Tahoma" pitchFamily="34" charset="0"/>
                <a:ea typeface="ＭＳ Ｐゴシック" pitchFamily="34" charset="-128"/>
                <a:cs typeface="Tahoma" pitchFamily="34" charset="0"/>
              </a:rPr>
              <a:t>:</a:t>
            </a:r>
            <a:endParaRPr lang="vi-VN" altLang="en-US" sz="2800" dirty="0">
              <a:solidFill>
                <a:srgbClr val="000000"/>
              </a:solidFill>
              <a:latin typeface="Tahoma" pitchFamily="34" charset="0"/>
              <a:ea typeface="ＭＳ Ｐゴシック" pitchFamily="34" charset="-128"/>
              <a:cs typeface="Tahoma" pitchFamily="34" charset="0"/>
            </a:endParaRPr>
          </a:p>
          <a:p>
            <a:pPr marL="914400" lvl="1" indent="-457200">
              <a:buClr>
                <a:srgbClr val="0000FF"/>
              </a:buClr>
              <a:buFont typeface="Wingdings" pitchFamily="2" charset="2"/>
              <a:buChar char="Ü"/>
            </a:pPr>
            <a:r>
              <a:rPr lang="vi-VN" altLang="en-US" i="1" dirty="0">
                <a:solidFill>
                  <a:srgbClr val="0000FF"/>
                </a:solidFill>
                <a:latin typeface="Calibri" pitchFamily="34" charset="0"/>
                <a:ea typeface="Tahoma" pitchFamily="34" charset="0"/>
                <a:cs typeface="Arial" pitchFamily="34" charset="0"/>
              </a:rPr>
              <a:t>Bình đẳng trong </a:t>
            </a:r>
            <a:r>
              <a:rPr lang="en-US" altLang="en-US" i="1" dirty="0" err="1">
                <a:solidFill>
                  <a:srgbClr val="0000FF"/>
                </a:solidFill>
                <a:latin typeface="Calibri" pitchFamily="34" charset="0"/>
                <a:ea typeface="Tahoma" pitchFamily="34" charset="0"/>
                <a:cs typeface="Arial" pitchFamily="34" charset="0"/>
              </a:rPr>
              <a:t>cả</a:t>
            </a:r>
            <a:r>
              <a:rPr lang="en-US" altLang="en-US" i="1" dirty="0">
                <a:solidFill>
                  <a:srgbClr val="0000FF"/>
                </a:solidFill>
                <a:latin typeface="Calibri" pitchFamily="34" charset="0"/>
                <a:ea typeface="Tahoma" pitchFamily="34" charset="0"/>
                <a:cs typeface="Arial" pitchFamily="34" charset="0"/>
              </a:rPr>
              <a:t> </a:t>
            </a:r>
            <a:r>
              <a:rPr lang="vi-VN" altLang="en-US" i="1" dirty="0">
                <a:solidFill>
                  <a:srgbClr val="0000FF"/>
                </a:solidFill>
                <a:latin typeface="Calibri" pitchFamily="34" charset="0"/>
                <a:ea typeface="Tahoma" pitchFamily="34" charset="0"/>
                <a:cs typeface="Arial" pitchFamily="34" charset="0"/>
              </a:rPr>
              <a:t>quá trình học tập</a:t>
            </a:r>
            <a:r>
              <a:rPr lang="en-US" altLang="en-US" i="1" dirty="0">
                <a:solidFill>
                  <a:srgbClr val="0000FF"/>
                </a:solidFill>
                <a:latin typeface="Calibri" pitchFamily="34" charset="0"/>
                <a:ea typeface="Tahoma" pitchFamily="34" charset="0"/>
                <a:cs typeface="Arial" pitchFamily="34" charset="0"/>
              </a:rPr>
              <a:t>, </a:t>
            </a:r>
            <a:r>
              <a:rPr lang="en-US" altLang="en-US" i="1" dirty="0" err="1">
                <a:solidFill>
                  <a:srgbClr val="0000FF"/>
                </a:solidFill>
                <a:latin typeface="Calibri" pitchFamily="34" charset="0"/>
                <a:ea typeface="Tahoma" pitchFamily="34" charset="0"/>
                <a:cs typeface="Arial" pitchFamily="34" charset="0"/>
              </a:rPr>
              <a:t>hoạt</a:t>
            </a:r>
            <a:r>
              <a:rPr lang="en-US" altLang="en-US" i="1" dirty="0">
                <a:solidFill>
                  <a:srgbClr val="0000FF"/>
                </a:solidFill>
                <a:latin typeface="Calibri" pitchFamily="34" charset="0"/>
                <a:ea typeface="Tahoma" pitchFamily="34" charset="0"/>
                <a:cs typeface="Arial" pitchFamily="34" charset="0"/>
              </a:rPr>
              <a:t> </a:t>
            </a:r>
            <a:r>
              <a:rPr lang="en-US" altLang="en-US" i="1" dirty="0" err="1">
                <a:solidFill>
                  <a:srgbClr val="0000FF"/>
                </a:solidFill>
                <a:latin typeface="Calibri" pitchFamily="34" charset="0"/>
                <a:ea typeface="Tahoma" pitchFamily="34" charset="0"/>
                <a:cs typeface="Arial" pitchFamily="34" charset="0"/>
              </a:rPr>
              <a:t>động</a:t>
            </a:r>
            <a:r>
              <a:rPr lang="en-US" altLang="en-US" i="1" dirty="0">
                <a:solidFill>
                  <a:srgbClr val="0000FF"/>
                </a:solidFill>
                <a:latin typeface="Calibri" pitchFamily="34" charset="0"/>
                <a:ea typeface="Tahoma" pitchFamily="34" charset="0"/>
                <a:cs typeface="Arial" pitchFamily="34" charset="0"/>
              </a:rPr>
              <a:t> </a:t>
            </a:r>
          </a:p>
          <a:p>
            <a:pPr marL="914400" lvl="1" indent="-457200">
              <a:buClr>
                <a:srgbClr val="0000FF"/>
              </a:buClr>
              <a:buFont typeface="Wingdings" pitchFamily="2" charset="2"/>
              <a:buChar char="Ü"/>
            </a:pPr>
            <a:r>
              <a:rPr lang="vi-VN" altLang="en-US" i="1" dirty="0">
                <a:solidFill>
                  <a:srgbClr val="0000FF"/>
                </a:solidFill>
                <a:latin typeface="Calibri" pitchFamily="34" charset="0"/>
                <a:ea typeface="Tahoma" pitchFamily="34" charset="0"/>
                <a:cs typeface="Arial" pitchFamily="34" charset="0"/>
              </a:rPr>
              <a:t>Bình đẳng trong </a:t>
            </a:r>
            <a:r>
              <a:rPr lang="en-US" altLang="en-US" i="1" dirty="0" err="1">
                <a:solidFill>
                  <a:srgbClr val="0000FF"/>
                </a:solidFill>
                <a:latin typeface="Calibri" pitchFamily="34" charset="0"/>
                <a:ea typeface="Tahoma" pitchFamily="34" charset="0"/>
                <a:cs typeface="Arial" pitchFamily="34" charset="0"/>
              </a:rPr>
              <a:t>đánh</a:t>
            </a:r>
            <a:r>
              <a:rPr lang="en-US" altLang="en-US" i="1" dirty="0">
                <a:solidFill>
                  <a:srgbClr val="0000FF"/>
                </a:solidFill>
                <a:latin typeface="Calibri" pitchFamily="34" charset="0"/>
                <a:ea typeface="Tahoma" pitchFamily="34" charset="0"/>
                <a:cs typeface="Arial" pitchFamily="34" charset="0"/>
              </a:rPr>
              <a:t> </a:t>
            </a:r>
            <a:r>
              <a:rPr lang="en-US" altLang="en-US" i="1" dirty="0" err="1">
                <a:solidFill>
                  <a:srgbClr val="0000FF"/>
                </a:solidFill>
                <a:latin typeface="Calibri" pitchFamily="34" charset="0"/>
                <a:ea typeface="Tahoma" pitchFamily="34" charset="0"/>
                <a:cs typeface="Arial" pitchFamily="34" charset="0"/>
              </a:rPr>
              <a:t>giá</a:t>
            </a:r>
            <a:r>
              <a:rPr lang="en-US" altLang="en-US" i="1" dirty="0">
                <a:solidFill>
                  <a:srgbClr val="0000FF"/>
                </a:solidFill>
                <a:latin typeface="Calibri" pitchFamily="34" charset="0"/>
                <a:ea typeface="Tahoma" pitchFamily="34" charset="0"/>
                <a:cs typeface="Arial" pitchFamily="34" charset="0"/>
              </a:rPr>
              <a:t> </a:t>
            </a:r>
            <a:r>
              <a:rPr lang="vi-VN" altLang="en-US" i="1" dirty="0">
                <a:solidFill>
                  <a:srgbClr val="0000FF"/>
                </a:solidFill>
                <a:latin typeface="Calibri" pitchFamily="34" charset="0"/>
                <a:ea typeface="Tahoma" pitchFamily="34" charset="0"/>
                <a:cs typeface="Arial" pitchFamily="34" charset="0"/>
              </a:rPr>
              <a:t>kết quả học tập</a:t>
            </a:r>
            <a:r>
              <a:rPr lang="en-US" altLang="en-US" i="1" dirty="0">
                <a:solidFill>
                  <a:srgbClr val="0000FF"/>
                </a:solidFill>
                <a:latin typeface="Calibri" pitchFamily="34" charset="0"/>
                <a:ea typeface="Tahoma" pitchFamily="34" charset="0"/>
                <a:cs typeface="Arial" pitchFamily="34" charset="0"/>
              </a:rPr>
              <a:t>, </a:t>
            </a:r>
            <a:r>
              <a:rPr lang="en-US" altLang="en-US" i="1" dirty="0" err="1">
                <a:solidFill>
                  <a:srgbClr val="0000FF"/>
                </a:solidFill>
                <a:latin typeface="Calibri" pitchFamily="34" charset="0"/>
                <a:ea typeface="Tahoma" pitchFamily="34" charset="0"/>
                <a:cs typeface="Arial" pitchFamily="34" charset="0"/>
              </a:rPr>
              <a:t>hoạt</a:t>
            </a:r>
            <a:r>
              <a:rPr lang="en-US" altLang="en-US" i="1" dirty="0">
                <a:solidFill>
                  <a:srgbClr val="0000FF"/>
                </a:solidFill>
                <a:latin typeface="Calibri" pitchFamily="34" charset="0"/>
                <a:ea typeface="Tahoma" pitchFamily="34" charset="0"/>
                <a:cs typeface="Arial" pitchFamily="34" charset="0"/>
              </a:rPr>
              <a:t> </a:t>
            </a:r>
            <a:r>
              <a:rPr lang="en-US" altLang="en-US" i="1" dirty="0" err="1">
                <a:solidFill>
                  <a:srgbClr val="0000FF"/>
                </a:solidFill>
                <a:latin typeface="Calibri" pitchFamily="34" charset="0"/>
                <a:ea typeface="Tahoma" pitchFamily="34" charset="0"/>
                <a:cs typeface="Arial" pitchFamily="34" charset="0"/>
              </a:rPr>
              <a:t>động</a:t>
            </a:r>
            <a:endParaRPr lang="en-US" altLang="en-US" i="1" dirty="0">
              <a:solidFill>
                <a:srgbClr val="0000FF"/>
              </a:solidFill>
              <a:latin typeface="Calibri" pitchFamily="34" charset="0"/>
              <a:ea typeface="Tahoma" pitchFamily="34" charset="0"/>
              <a:cs typeface="Arial" pitchFamily="34" charset="0"/>
            </a:endParaRPr>
          </a:p>
          <a:p>
            <a:pPr marL="914400" lvl="1" indent="-457200">
              <a:buClr>
                <a:srgbClr val="0000FF"/>
              </a:buClr>
              <a:buFont typeface="Wingdings" pitchFamily="2" charset="2"/>
              <a:buChar char="Ü"/>
            </a:pPr>
            <a:r>
              <a:rPr lang="vi-VN" altLang="en-US" i="1" dirty="0">
                <a:solidFill>
                  <a:srgbClr val="0000FF"/>
                </a:solidFill>
                <a:latin typeface="Calibri" pitchFamily="34" charset="0"/>
                <a:ea typeface="Tahoma" pitchFamily="34" charset="0"/>
                <a:cs typeface="Arial" pitchFamily="34" charset="0"/>
              </a:rPr>
              <a:t>Bình đẳng trong việc lựa chọn</a:t>
            </a:r>
            <a:r>
              <a:rPr lang="en-US" altLang="en-US" i="1" dirty="0">
                <a:solidFill>
                  <a:srgbClr val="0000FF"/>
                </a:solidFill>
                <a:latin typeface="Calibri" pitchFamily="34" charset="0"/>
                <a:ea typeface="Tahoma" pitchFamily="34" charset="0"/>
                <a:cs typeface="Arial" pitchFamily="34" charset="0"/>
              </a:rPr>
              <a:t> </a:t>
            </a:r>
            <a:r>
              <a:rPr lang="vi-VN" altLang="en-US" i="1" dirty="0">
                <a:solidFill>
                  <a:srgbClr val="0000FF"/>
                </a:solidFill>
                <a:latin typeface="Calibri" pitchFamily="34" charset="0"/>
                <a:ea typeface="Tahoma" pitchFamily="34" charset="0"/>
                <a:cs typeface="Arial" pitchFamily="34" charset="0"/>
              </a:rPr>
              <a:t>môn</a:t>
            </a:r>
            <a:r>
              <a:rPr lang="en-US" altLang="en-US" i="1" dirty="0">
                <a:solidFill>
                  <a:srgbClr val="0000FF"/>
                </a:solidFill>
                <a:latin typeface="Calibri" pitchFamily="34" charset="0"/>
                <a:ea typeface="Tahoma" pitchFamily="34" charset="0"/>
                <a:cs typeface="Arial" pitchFamily="34" charset="0"/>
              </a:rPr>
              <a:t>/</a:t>
            </a:r>
            <a:r>
              <a:rPr lang="en-US" altLang="en-US" i="1" dirty="0" err="1">
                <a:solidFill>
                  <a:srgbClr val="0000FF"/>
                </a:solidFill>
                <a:latin typeface="Calibri" pitchFamily="34" charset="0"/>
                <a:ea typeface="Tahoma" pitchFamily="34" charset="0"/>
                <a:cs typeface="Arial" pitchFamily="34" charset="0"/>
              </a:rPr>
              <a:t>ngành</a:t>
            </a:r>
            <a:r>
              <a:rPr lang="vi-VN" altLang="en-US" i="1" dirty="0">
                <a:solidFill>
                  <a:srgbClr val="0000FF"/>
                </a:solidFill>
                <a:latin typeface="Calibri" pitchFamily="34" charset="0"/>
                <a:ea typeface="Tahoma" pitchFamily="34" charset="0"/>
                <a:cs typeface="Arial" pitchFamily="34" charset="0"/>
              </a:rPr>
              <a:t> học</a:t>
            </a:r>
            <a:r>
              <a:rPr lang="en-US" altLang="en-US" i="1" dirty="0">
                <a:solidFill>
                  <a:srgbClr val="0000FF"/>
                </a:solidFill>
                <a:latin typeface="Calibri" pitchFamily="34" charset="0"/>
                <a:ea typeface="Tahoma" pitchFamily="34" charset="0"/>
                <a:cs typeface="Arial" pitchFamily="34" charset="0"/>
              </a:rPr>
              <a:t>, </a:t>
            </a:r>
            <a:r>
              <a:rPr lang="vi-VN" altLang="en-US" i="1" dirty="0">
                <a:solidFill>
                  <a:srgbClr val="0000FF"/>
                </a:solidFill>
                <a:latin typeface="Calibri" pitchFamily="34" charset="0"/>
                <a:ea typeface="Tahoma" pitchFamily="34" charset="0"/>
                <a:cs typeface="Arial" pitchFamily="34" charset="0"/>
              </a:rPr>
              <a:t>nghề đào tạo</a:t>
            </a:r>
            <a:endParaRPr lang="en-US" altLang="en-US" i="1" dirty="0">
              <a:solidFill>
                <a:srgbClr val="0000FF"/>
              </a:solidFill>
              <a:latin typeface="Calibri" pitchFamily="34" charset="0"/>
              <a:ea typeface="Tahoma" pitchFamily="34" charset="0"/>
              <a:cs typeface="Arial" pitchFamily="34" charset="0"/>
            </a:endParaRPr>
          </a:p>
          <a:p>
            <a:pPr marL="914400" lvl="1" indent="-457200">
              <a:buClr>
                <a:srgbClr val="0000FF"/>
              </a:buClr>
              <a:buFont typeface="Wingdings" pitchFamily="2" charset="2"/>
              <a:buChar char="Ü"/>
            </a:pPr>
            <a:r>
              <a:rPr lang="vi-VN" altLang="en-US" i="1" dirty="0">
                <a:solidFill>
                  <a:srgbClr val="0000FF"/>
                </a:solidFill>
                <a:latin typeface="Calibri" pitchFamily="34" charset="0"/>
                <a:ea typeface="Tahoma" pitchFamily="34" charset="0"/>
                <a:cs typeface="Arial" pitchFamily="34" charset="0"/>
              </a:rPr>
              <a:t>Bình đẳng trong cơ hội làm việc và thu nhập</a:t>
            </a:r>
            <a:endParaRPr lang="en-US" altLang="en-US" i="1" dirty="0">
              <a:solidFill>
                <a:srgbClr val="0000FF"/>
              </a:solidFill>
              <a:latin typeface="Calibri" pitchFamily="34" charset="0"/>
              <a:ea typeface="Tahoma" pitchFamily="34" charset="0"/>
              <a:cs typeface="Arial" pitchFamily="34" charset="0"/>
            </a:endParaRPr>
          </a:p>
          <a:p>
            <a:pPr marL="457200" indent="-457200">
              <a:buClr>
                <a:srgbClr val="FF0000"/>
              </a:buClr>
              <a:buFont typeface="Wingdings 2" pitchFamily="18" charset="2"/>
              <a:buChar char="E"/>
            </a:pPr>
            <a:r>
              <a:rPr lang="vi-VN" altLang="en-US" sz="2800" dirty="0">
                <a:solidFill>
                  <a:srgbClr val="000000"/>
                </a:solidFill>
                <a:latin typeface="Tahoma" pitchFamily="34" charset="0"/>
                <a:ea typeface="ＭＳ Ｐゴシック" pitchFamily="34" charset="-128"/>
                <a:cs typeface="Tahoma" pitchFamily="34" charset="0"/>
              </a:rPr>
              <a:t>Bình đẳng trong tiếp cận và</a:t>
            </a:r>
            <a:r>
              <a:rPr lang="en-US" altLang="en-US" sz="2800" dirty="0">
                <a:solidFill>
                  <a:srgbClr val="000000"/>
                </a:solidFill>
                <a:latin typeface="Tahoma" pitchFamily="34" charset="0"/>
                <a:ea typeface="ＭＳ Ｐゴシック" pitchFamily="34" charset="-128"/>
                <a:cs typeface="Tahoma" pitchFamily="34" charset="0"/>
              </a:rPr>
              <a:t> </a:t>
            </a:r>
            <a:r>
              <a:rPr lang="vi-VN" altLang="en-US" sz="2800" dirty="0">
                <a:solidFill>
                  <a:srgbClr val="000000"/>
                </a:solidFill>
                <a:latin typeface="Tahoma" pitchFamily="34" charset="0"/>
                <a:ea typeface="ＭＳ Ｐゴシック" pitchFamily="34" charset="-128"/>
                <a:cs typeface="Tahoma" pitchFamily="34" charset="0"/>
              </a:rPr>
              <a:t>hưởng thụ các chính sách về </a:t>
            </a:r>
            <a:r>
              <a:rPr lang="en-US" altLang="en-US" sz="2800" dirty="0" err="1">
                <a:solidFill>
                  <a:srgbClr val="000000"/>
                </a:solidFill>
                <a:latin typeface="Tahoma" pitchFamily="34" charset="0"/>
                <a:ea typeface="ＭＳ Ｐゴシック" pitchFamily="34" charset="-128"/>
                <a:cs typeface="Tahoma" pitchFamily="34" charset="0"/>
              </a:rPr>
              <a:t>giáo</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dục</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và</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đào</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tạo</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bồi</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dưỡng</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về</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chuyên</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môn</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nghiệp</a:t>
            </a:r>
            <a:r>
              <a:rPr lang="en-US" altLang="en-US" sz="2800" dirty="0">
                <a:solidFill>
                  <a:srgbClr val="000000"/>
                </a:solidFill>
                <a:latin typeface="Tahoma" pitchFamily="34" charset="0"/>
                <a:ea typeface="ＭＳ Ｐゴシック" pitchFamily="34" charset="-128"/>
                <a:cs typeface="Tahoma" pitchFamily="34" charset="0"/>
              </a:rPr>
              <a:t> </a:t>
            </a:r>
            <a:r>
              <a:rPr lang="en-US" altLang="en-US" sz="2800" dirty="0" err="1">
                <a:solidFill>
                  <a:srgbClr val="000000"/>
                </a:solidFill>
                <a:latin typeface="Tahoma" pitchFamily="34" charset="0"/>
                <a:ea typeface="ＭＳ Ｐゴシック" pitchFamily="34" charset="-128"/>
                <a:cs typeface="Tahoma" pitchFamily="34" charset="0"/>
              </a:rPr>
              <a:t>vụ</a:t>
            </a:r>
            <a:endParaRPr lang="en-US" altLang="en-US" sz="2800" dirty="0">
              <a:solidFill>
                <a:srgbClr val="000000"/>
              </a:solidFill>
              <a:latin typeface="Tahoma"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1511343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 calcmode="lin" valueType="num">
                                      <p:cBhvr additive="base">
                                        <p:cTn id="12"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3011">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3011">
                                            <p:txEl>
                                              <p:pRg st="2" end="2"/>
                                            </p:txEl>
                                          </p:spTgt>
                                        </p:tgtEl>
                                        <p:attrNameLst>
                                          <p:attrName>style.visibility</p:attrName>
                                        </p:attrNameLst>
                                      </p:cBhvr>
                                      <p:to>
                                        <p:strVal val="visible"/>
                                      </p:to>
                                    </p:set>
                                    <p:anim calcmode="lin" valueType="num">
                                      <p:cBhvr additive="base">
                                        <p:cTn id="16"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3011">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3011">
                                            <p:txEl>
                                              <p:pRg st="3" end="3"/>
                                            </p:txEl>
                                          </p:spTgt>
                                        </p:tgtEl>
                                        <p:attrNameLst>
                                          <p:attrName>style.visibility</p:attrName>
                                        </p:attrNameLst>
                                      </p:cBhvr>
                                      <p:to>
                                        <p:strVal val="visible"/>
                                      </p:to>
                                    </p:set>
                                    <p:anim calcmode="lin" valueType="num">
                                      <p:cBhvr additive="base">
                                        <p:cTn id="20"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3011">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3011">
                                            <p:txEl>
                                              <p:pRg st="4" end="4"/>
                                            </p:txEl>
                                          </p:spTgt>
                                        </p:tgtEl>
                                        <p:attrNameLst>
                                          <p:attrName>style.visibility</p:attrName>
                                        </p:attrNameLst>
                                      </p:cBhvr>
                                      <p:to>
                                        <p:strVal val="visible"/>
                                      </p:to>
                                    </p:set>
                                    <p:anim calcmode="lin" valueType="num">
                                      <p:cBhvr additive="base">
                                        <p:cTn id="24"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3011">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3011">
                                            <p:txEl>
                                              <p:pRg st="5" end="5"/>
                                            </p:txEl>
                                          </p:spTgt>
                                        </p:tgtEl>
                                        <p:attrNameLst>
                                          <p:attrName>style.visibility</p:attrName>
                                        </p:attrNameLst>
                                      </p:cBhvr>
                                      <p:to>
                                        <p:strVal val="visible"/>
                                      </p:to>
                                    </p:set>
                                    <p:anim calcmode="lin" valueType="num">
                                      <p:cBhvr additive="base">
                                        <p:cTn id="28"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3011">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3011">
                                            <p:txEl>
                                              <p:pRg st="6" end="6"/>
                                            </p:txEl>
                                          </p:spTgt>
                                        </p:tgtEl>
                                        <p:attrNameLst>
                                          <p:attrName>style.visibility</p:attrName>
                                        </p:attrNameLst>
                                      </p:cBhvr>
                                      <p:to>
                                        <p:strVal val="visible"/>
                                      </p:to>
                                    </p:set>
                                    <p:anim calcmode="lin" valueType="num">
                                      <p:cBhvr additive="base">
                                        <p:cTn id="32" dur="500" fill="hold"/>
                                        <p:tgtEl>
                                          <p:spTgt spid="43011">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30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3"/>
          <p:cNvSpPr>
            <a:spLocks noChangeArrowheads="1"/>
          </p:cNvSpPr>
          <p:nvPr/>
        </p:nvSpPr>
        <p:spPr bwMode="auto">
          <a:xfrm>
            <a:off x="0" y="457200"/>
            <a:ext cx="3200400" cy="3048000"/>
          </a:xfrm>
          <a:prstGeom prst="irregularSeal1">
            <a:avLst/>
          </a:prstGeom>
          <a:solidFill>
            <a:schemeClr val="bg1"/>
          </a:solidFill>
          <a:ln w="9525">
            <a:solidFill>
              <a:schemeClr val="tx1"/>
            </a:solidFill>
            <a:miter lim="800000"/>
            <a:headEnd/>
            <a:tailEnd/>
          </a:ln>
        </p:spPr>
        <p:txBody>
          <a:bodyPr wrap="none" anchor="ctr"/>
          <a:lstStyle/>
          <a:p>
            <a:pPr algn="ctr">
              <a:lnSpc>
                <a:spcPct val="80000"/>
              </a:lnSpc>
            </a:pPr>
            <a:r>
              <a:rPr lang="en-US" sz="2800" b="1" i="1">
                <a:solidFill>
                  <a:srgbClr val="0000FF"/>
                </a:solidFill>
                <a:latin typeface="Tahoma" pitchFamily="34" charset="0"/>
              </a:rPr>
              <a:t>Xóa bỏ phân </a:t>
            </a:r>
          </a:p>
          <a:p>
            <a:pPr algn="ctr">
              <a:lnSpc>
                <a:spcPct val="80000"/>
              </a:lnSpc>
            </a:pPr>
            <a:r>
              <a:rPr lang="en-US" sz="2800" b="1" i="1">
                <a:solidFill>
                  <a:srgbClr val="0000FF"/>
                </a:solidFill>
                <a:latin typeface="Tahoma" pitchFamily="34" charset="0"/>
              </a:rPr>
              <a:t>biệt đối xử </a:t>
            </a:r>
          </a:p>
          <a:p>
            <a:pPr algn="ctr">
              <a:lnSpc>
                <a:spcPct val="80000"/>
              </a:lnSpc>
            </a:pPr>
            <a:r>
              <a:rPr lang="en-US" sz="2800" b="1" i="1">
                <a:solidFill>
                  <a:srgbClr val="0000FF"/>
                </a:solidFill>
                <a:latin typeface="Tahoma" pitchFamily="34" charset="0"/>
              </a:rPr>
              <a:t>về giới</a:t>
            </a:r>
          </a:p>
        </p:txBody>
      </p:sp>
      <p:sp>
        <p:nvSpPr>
          <p:cNvPr id="661509" name="AutoShape 5"/>
          <p:cNvSpPr>
            <a:spLocks noChangeArrowheads="1"/>
          </p:cNvSpPr>
          <p:nvPr/>
        </p:nvSpPr>
        <p:spPr bwMode="auto">
          <a:xfrm>
            <a:off x="3657600" y="5029200"/>
            <a:ext cx="5486400" cy="1828800"/>
          </a:xfrm>
          <a:prstGeom prst="wedgeRoundRectCallout">
            <a:avLst>
              <a:gd name="adj1" fmla="val -5667"/>
              <a:gd name="adj2" fmla="val -83481"/>
              <a:gd name="adj3" fmla="val 16667"/>
            </a:avLst>
          </a:prstGeom>
          <a:solidFill>
            <a:srgbClr val="FFCCFF"/>
          </a:solidFill>
          <a:ln w="9525">
            <a:solidFill>
              <a:schemeClr val="tx1"/>
            </a:solidFill>
            <a:miter lim="800000"/>
            <a:headEnd/>
            <a:tailEnd/>
          </a:ln>
        </p:spPr>
        <p:txBody>
          <a:bodyPr wrap="none" anchor="ctr"/>
          <a:lstStyle/>
          <a:p>
            <a:pPr algn="ctr"/>
            <a:r>
              <a:rPr lang="en-US" sz="2800" b="1">
                <a:solidFill>
                  <a:srgbClr val="0033CC"/>
                </a:solidFill>
                <a:latin typeface="Verdana" pitchFamily="34" charset="0"/>
              </a:rPr>
              <a:t>Tiến tới </a:t>
            </a:r>
            <a:r>
              <a:rPr lang="en-US" sz="2800" b="1">
                <a:solidFill>
                  <a:srgbClr val="FF0000"/>
                </a:solidFill>
                <a:latin typeface="Verdana" pitchFamily="34" charset="0"/>
              </a:rPr>
              <a:t>BĐG TH</a:t>
            </a:r>
            <a:r>
              <a:rPr lang="en-US" sz="2800" b="1">
                <a:solidFill>
                  <a:srgbClr val="FF0000"/>
                </a:solidFill>
                <a:latin typeface=".VnArial" pitchFamily="34" charset="0"/>
              </a:rPr>
              <a:t>ỰC CHẤT</a:t>
            </a:r>
          </a:p>
          <a:p>
            <a:pPr algn="ctr"/>
            <a:endParaRPr lang="en-US" sz="2800" b="1">
              <a:solidFill>
                <a:srgbClr val="0033CC"/>
              </a:solidFill>
              <a:latin typeface=".VnArial" pitchFamily="34" charset="0"/>
            </a:endParaRPr>
          </a:p>
        </p:txBody>
      </p:sp>
      <p:sp>
        <p:nvSpPr>
          <p:cNvPr id="661511" name="AutoShape 7"/>
          <p:cNvSpPr>
            <a:spLocks noChangeArrowheads="1"/>
          </p:cNvSpPr>
          <p:nvPr/>
        </p:nvSpPr>
        <p:spPr bwMode="auto">
          <a:xfrm>
            <a:off x="3124200" y="762000"/>
            <a:ext cx="6019800" cy="3657600"/>
          </a:xfrm>
          <a:prstGeom prst="verticalScroll">
            <a:avLst>
              <a:gd name="adj" fmla="val 12500"/>
            </a:avLst>
          </a:prstGeom>
          <a:solidFill>
            <a:srgbClr val="FFFF00"/>
          </a:solidFill>
          <a:ln w="9525">
            <a:solidFill>
              <a:schemeClr val="tx1"/>
            </a:solidFill>
            <a:round/>
            <a:headEnd/>
            <a:tailEnd/>
          </a:ln>
        </p:spPr>
        <p:txBody>
          <a:bodyPr wrap="none" anchor="ctr"/>
          <a:lstStyle/>
          <a:p>
            <a:pPr algn="ctr"/>
            <a:r>
              <a:rPr lang="en-US" sz="2600" b="1">
                <a:solidFill>
                  <a:srgbClr val="A50021"/>
                </a:solidFill>
                <a:latin typeface="Verdana" pitchFamily="34" charset="0"/>
              </a:rPr>
              <a:t>Tạo </a:t>
            </a:r>
            <a:r>
              <a:rPr lang="en-US" sz="2600" b="1">
                <a:solidFill>
                  <a:srgbClr val="FF0000"/>
                </a:solidFill>
                <a:latin typeface="Verdana" pitchFamily="34" charset="0"/>
              </a:rPr>
              <a:t>cơ hội như nhau </a:t>
            </a:r>
          </a:p>
          <a:p>
            <a:pPr algn="ctr"/>
            <a:r>
              <a:rPr lang="en-US" sz="2600" b="1">
                <a:solidFill>
                  <a:srgbClr val="A50021"/>
                </a:solidFill>
                <a:latin typeface="Verdana" pitchFamily="34" charset="0"/>
              </a:rPr>
              <a:t>và </a:t>
            </a:r>
            <a:r>
              <a:rPr lang="en-US" sz="2600" b="1">
                <a:solidFill>
                  <a:srgbClr val="0000FF"/>
                </a:solidFill>
                <a:latin typeface="Verdana" pitchFamily="34" charset="0"/>
              </a:rPr>
              <a:t>điều kiện phù hợp </a:t>
            </a:r>
          </a:p>
          <a:p>
            <a:pPr algn="ctr"/>
            <a:r>
              <a:rPr lang="en-US" sz="2600" b="1">
                <a:solidFill>
                  <a:srgbClr val="A50021"/>
                </a:solidFill>
                <a:latin typeface="Verdana" pitchFamily="34" charset="0"/>
              </a:rPr>
              <a:t>cho nam &amp; nữ </a:t>
            </a:r>
          </a:p>
          <a:p>
            <a:pPr algn="ctr"/>
            <a:r>
              <a:rPr lang="en-US" sz="2600" b="1">
                <a:solidFill>
                  <a:srgbClr val="A50021"/>
                </a:solidFill>
                <a:latin typeface="Verdana" pitchFamily="34" charset="0"/>
              </a:rPr>
              <a:t>trong phát triển </a:t>
            </a:r>
          </a:p>
          <a:p>
            <a:pPr algn="ctr"/>
            <a:r>
              <a:rPr lang="en-US" sz="2600" b="1">
                <a:solidFill>
                  <a:srgbClr val="A50021"/>
                </a:solidFill>
                <a:latin typeface="Verdana" pitchFamily="34" charset="0"/>
              </a:rPr>
              <a:t>KT-XH và </a:t>
            </a:r>
          </a:p>
          <a:p>
            <a:pPr algn="ctr"/>
            <a:r>
              <a:rPr lang="en-US" sz="2600" b="1">
                <a:solidFill>
                  <a:srgbClr val="A50021"/>
                </a:solidFill>
                <a:latin typeface="Verdana" pitchFamily="34" charset="0"/>
              </a:rPr>
              <a:t>phát triển nguồn </a:t>
            </a:r>
          </a:p>
          <a:p>
            <a:pPr algn="ctr"/>
            <a:r>
              <a:rPr lang="en-US" sz="2600" b="1">
                <a:solidFill>
                  <a:srgbClr val="A50021"/>
                </a:solidFill>
                <a:latin typeface="Verdana" pitchFamily="34" charset="0"/>
              </a:rPr>
              <a:t>nhân lực</a:t>
            </a:r>
          </a:p>
        </p:txBody>
      </p:sp>
      <p:sp>
        <p:nvSpPr>
          <p:cNvPr id="7" name="Rectangle 11"/>
          <p:cNvSpPr>
            <a:spLocks noChangeArrowheads="1"/>
          </p:cNvSpPr>
          <p:nvPr/>
        </p:nvSpPr>
        <p:spPr bwMode="auto">
          <a:xfrm>
            <a:off x="457200" y="152400"/>
            <a:ext cx="8305800" cy="609600"/>
          </a:xfrm>
          <a:prstGeom prst="rect">
            <a:avLst/>
          </a:prstGeom>
          <a:noFill/>
          <a:ln w="9525">
            <a:noFill/>
            <a:miter lim="800000"/>
            <a:headEnd/>
            <a:tailEnd/>
          </a:ln>
          <a:effectLst/>
        </p:spPr>
        <p:txBody>
          <a:bodyPr anchor="ctr"/>
          <a:lstStyle/>
          <a:p>
            <a:pPr algn="ctr">
              <a:defRPr/>
            </a:pPr>
            <a:r>
              <a:rPr lang="en-US" sz="2800" b="1" dirty="0">
                <a:solidFill>
                  <a:srgbClr val="0000FF"/>
                </a:solidFill>
                <a:effectLst>
                  <a:outerShdw blurRad="38100" dist="38100" dir="2700000" algn="tl">
                    <a:srgbClr val="000000"/>
                  </a:outerShdw>
                </a:effectLst>
                <a:latin typeface="Arial" charset="0"/>
                <a:cs typeface="+mn-cs"/>
              </a:rPr>
              <a:t>MỤC TIÊU CỦA BÌNH ĐẲNG </a:t>
            </a:r>
            <a:r>
              <a:rPr lang="en-US" sz="2800" b="1" dirty="0" err="1">
                <a:solidFill>
                  <a:srgbClr val="0000FF"/>
                </a:solidFill>
                <a:effectLst>
                  <a:outerShdw blurRad="38100" dist="38100" dir="2700000" algn="tl">
                    <a:srgbClr val="000000"/>
                  </a:outerShdw>
                </a:effectLst>
                <a:latin typeface="Arial" charset="0"/>
                <a:cs typeface="+mn-cs"/>
              </a:rPr>
              <a:t>GiỚI</a:t>
            </a:r>
            <a:endParaRPr lang="en-US" sz="2800" b="1" dirty="0">
              <a:solidFill>
                <a:srgbClr val="0000FF"/>
              </a:solidFill>
              <a:effectLst>
                <a:outerShdw blurRad="38100" dist="38100" dir="2700000" algn="tl">
                  <a:srgbClr val="000000"/>
                </a:outerShdw>
              </a:effectLst>
              <a:latin typeface="Arial" charset="0"/>
              <a:cs typeface="+mn-cs"/>
            </a:endParaRPr>
          </a:p>
        </p:txBody>
      </p:sp>
      <p:pic>
        <p:nvPicPr>
          <p:cNvPr id="58374" name="Picture 3" descr="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3200400"/>
            <a:ext cx="3276600" cy="3657600"/>
          </a:xfrm>
        </p:spPr>
      </p:pic>
    </p:spTree>
    <p:extLst>
      <p:ext uri="{BB962C8B-B14F-4D97-AF65-F5344CB8AC3E}">
        <p14:creationId xmlns:p14="http://schemas.microsoft.com/office/powerpoint/2010/main" val="40921167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fltVal val="0"/>
                                          </p:val>
                                        </p:tav>
                                        <p:tav tm="100000">
                                          <p:val>
                                            <p:strVal val="#ppt_h"/>
                                          </p:val>
                                        </p:tav>
                                      </p:tavLst>
                                    </p:anim>
                                    <p:animEffect transition="in" filter="fade">
                                      <p:cBhvr>
                                        <p:cTn id="9" dur="500"/>
                                        <p:tgtEl>
                                          <p:spTgt spid="5837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61511"/>
                                        </p:tgtEl>
                                        <p:attrNameLst>
                                          <p:attrName>style.visibility</p:attrName>
                                        </p:attrNameLst>
                                      </p:cBhvr>
                                      <p:to>
                                        <p:strVal val="visible"/>
                                      </p:to>
                                    </p:set>
                                    <p:anim calcmode="lin" valueType="num">
                                      <p:cBhvr>
                                        <p:cTn id="12" dur="500" fill="hold"/>
                                        <p:tgtEl>
                                          <p:spTgt spid="661511"/>
                                        </p:tgtEl>
                                        <p:attrNameLst>
                                          <p:attrName>ppt_w</p:attrName>
                                        </p:attrNameLst>
                                      </p:cBhvr>
                                      <p:tavLst>
                                        <p:tav tm="0">
                                          <p:val>
                                            <p:fltVal val="0"/>
                                          </p:val>
                                        </p:tav>
                                        <p:tav tm="100000">
                                          <p:val>
                                            <p:strVal val="#ppt_w"/>
                                          </p:val>
                                        </p:tav>
                                      </p:tavLst>
                                    </p:anim>
                                    <p:anim calcmode="lin" valueType="num">
                                      <p:cBhvr>
                                        <p:cTn id="13" dur="500" fill="hold"/>
                                        <p:tgtEl>
                                          <p:spTgt spid="661511"/>
                                        </p:tgtEl>
                                        <p:attrNameLst>
                                          <p:attrName>ppt_h</p:attrName>
                                        </p:attrNameLst>
                                      </p:cBhvr>
                                      <p:tavLst>
                                        <p:tav tm="0">
                                          <p:val>
                                            <p:fltVal val="0"/>
                                          </p:val>
                                        </p:tav>
                                        <p:tav tm="100000">
                                          <p:val>
                                            <p:strVal val="#ppt_h"/>
                                          </p:val>
                                        </p:tav>
                                      </p:tavLst>
                                    </p:anim>
                                    <p:animEffect transition="in" filter="fade">
                                      <p:cBhvr>
                                        <p:cTn id="14" dur="500"/>
                                        <p:tgtEl>
                                          <p:spTgt spid="6615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58374"/>
                                        </p:tgtEl>
                                        <p:attrNameLst>
                                          <p:attrName>style.visibility</p:attrName>
                                        </p:attrNameLst>
                                      </p:cBhvr>
                                      <p:to>
                                        <p:strVal val="visible"/>
                                      </p:to>
                                    </p:set>
                                    <p:anim calcmode="lin" valueType="num">
                                      <p:cBhvr>
                                        <p:cTn id="19" dur="500" fill="hold"/>
                                        <p:tgtEl>
                                          <p:spTgt spid="58374"/>
                                        </p:tgtEl>
                                        <p:attrNameLst>
                                          <p:attrName>ppt_w</p:attrName>
                                        </p:attrNameLst>
                                      </p:cBhvr>
                                      <p:tavLst>
                                        <p:tav tm="0">
                                          <p:val>
                                            <p:fltVal val="0"/>
                                          </p:val>
                                        </p:tav>
                                        <p:tav tm="100000">
                                          <p:val>
                                            <p:strVal val="#ppt_w"/>
                                          </p:val>
                                        </p:tav>
                                      </p:tavLst>
                                    </p:anim>
                                    <p:anim calcmode="lin" valueType="num">
                                      <p:cBhvr>
                                        <p:cTn id="20" dur="500" fill="hold"/>
                                        <p:tgtEl>
                                          <p:spTgt spid="58374"/>
                                        </p:tgtEl>
                                        <p:attrNameLst>
                                          <p:attrName>ppt_h</p:attrName>
                                        </p:attrNameLst>
                                      </p:cBhvr>
                                      <p:tavLst>
                                        <p:tav tm="0">
                                          <p:val>
                                            <p:fltVal val="0"/>
                                          </p:val>
                                        </p:tav>
                                        <p:tav tm="100000">
                                          <p:val>
                                            <p:strVal val="#ppt_h"/>
                                          </p:val>
                                        </p:tav>
                                      </p:tavLst>
                                    </p:anim>
                                    <p:anim calcmode="lin" valueType="num">
                                      <p:cBhvr>
                                        <p:cTn id="21" dur="500" fill="hold"/>
                                        <p:tgtEl>
                                          <p:spTgt spid="58374"/>
                                        </p:tgtEl>
                                        <p:attrNameLst>
                                          <p:attrName>style.rotation</p:attrName>
                                        </p:attrNameLst>
                                      </p:cBhvr>
                                      <p:tavLst>
                                        <p:tav tm="0">
                                          <p:val>
                                            <p:fltVal val="360"/>
                                          </p:val>
                                        </p:tav>
                                        <p:tav tm="100000">
                                          <p:val>
                                            <p:fltVal val="0"/>
                                          </p:val>
                                        </p:tav>
                                      </p:tavLst>
                                    </p:anim>
                                    <p:animEffect transition="in" filter="fade">
                                      <p:cBhvr>
                                        <p:cTn id="22" dur="500"/>
                                        <p:tgtEl>
                                          <p:spTgt spid="58374"/>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661509"/>
                                        </p:tgtEl>
                                        <p:attrNameLst>
                                          <p:attrName>style.visibility</p:attrName>
                                        </p:attrNameLst>
                                      </p:cBhvr>
                                      <p:to>
                                        <p:strVal val="visible"/>
                                      </p:to>
                                    </p:set>
                                    <p:anim calcmode="lin" valueType="num">
                                      <p:cBhvr>
                                        <p:cTn id="25" dur="500" fill="hold"/>
                                        <p:tgtEl>
                                          <p:spTgt spid="661509"/>
                                        </p:tgtEl>
                                        <p:attrNameLst>
                                          <p:attrName>ppt_w</p:attrName>
                                        </p:attrNameLst>
                                      </p:cBhvr>
                                      <p:tavLst>
                                        <p:tav tm="0">
                                          <p:val>
                                            <p:fltVal val="0"/>
                                          </p:val>
                                        </p:tav>
                                        <p:tav tm="100000">
                                          <p:val>
                                            <p:strVal val="#ppt_w"/>
                                          </p:val>
                                        </p:tav>
                                      </p:tavLst>
                                    </p:anim>
                                    <p:anim calcmode="lin" valueType="num">
                                      <p:cBhvr>
                                        <p:cTn id="26" dur="500" fill="hold"/>
                                        <p:tgtEl>
                                          <p:spTgt spid="661509"/>
                                        </p:tgtEl>
                                        <p:attrNameLst>
                                          <p:attrName>ppt_h</p:attrName>
                                        </p:attrNameLst>
                                      </p:cBhvr>
                                      <p:tavLst>
                                        <p:tav tm="0">
                                          <p:val>
                                            <p:fltVal val="0"/>
                                          </p:val>
                                        </p:tav>
                                        <p:tav tm="100000">
                                          <p:val>
                                            <p:strVal val="#ppt_h"/>
                                          </p:val>
                                        </p:tav>
                                      </p:tavLst>
                                    </p:anim>
                                    <p:anim calcmode="lin" valueType="num">
                                      <p:cBhvr>
                                        <p:cTn id="27" dur="500" fill="hold"/>
                                        <p:tgtEl>
                                          <p:spTgt spid="661509"/>
                                        </p:tgtEl>
                                        <p:attrNameLst>
                                          <p:attrName>style.rotation</p:attrName>
                                        </p:attrNameLst>
                                      </p:cBhvr>
                                      <p:tavLst>
                                        <p:tav tm="0">
                                          <p:val>
                                            <p:fltVal val="360"/>
                                          </p:val>
                                        </p:tav>
                                        <p:tav tm="100000">
                                          <p:val>
                                            <p:fltVal val="0"/>
                                          </p:val>
                                        </p:tav>
                                      </p:tavLst>
                                    </p:anim>
                                    <p:animEffect transition="in" filter="fade">
                                      <p:cBhvr>
                                        <p:cTn id="28" dur="500"/>
                                        <p:tgtEl>
                                          <p:spTgt spid="66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661509" grpId="0" animBg="1"/>
      <p:bldP spid="6615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12"/>
          <p:cNvSpPr>
            <a:spLocks noChangeArrowheads="1"/>
          </p:cNvSpPr>
          <p:nvPr/>
        </p:nvSpPr>
        <p:spPr bwMode="auto">
          <a:xfrm>
            <a:off x="381000" y="990600"/>
            <a:ext cx="1249363" cy="1081088"/>
          </a:xfrm>
          <a:prstGeom prst="ellipse">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4000" b="1" dirty="0">
                <a:solidFill>
                  <a:srgbClr val="FF0000"/>
                </a:solidFill>
                <a:cs typeface="Tahoma" pitchFamily="34" charset="0"/>
              </a:rPr>
              <a:t>4</a:t>
            </a:r>
          </a:p>
        </p:txBody>
      </p:sp>
      <p:sp>
        <p:nvSpPr>
          <p:cNvPr id="6" name="AutoShape 21"/>
          <p:cNvSpPr>
            <a:spLocks noChangeArrowheads="1"/>
          </p:cNvSpPr>
          <p:nvPr/>
        </p:nvSpPr>
        <p:spPr bwMode="auto">
          <a:xfrm>
            <a:off x="1524000" y="609600"/>
            <a:ext cx="6553200" cy="18288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2800" i="1" dirty="0"/>
          </a:p>
          <a:p>
            <a:r>
              <a:rPr lang="en-US" altLang="en-US" sz="3200" b="1" dirty="0">
                <a:solidFill>
                  <a:srgbClr val="FF0000"/>
                </a:solidFill>
              </a:rPr>
              <a:t>NHẠY CẢM GIỚI, TRÁCH NHIỆM</a:t>
            </a:r>
          </a:p>
          <a:p>
            <a:r>
              <a:rPr lang="en-US" altLang="en-US" sz="3200" b="1" dirty="0">
                <a:solidFill>
                  <a:srgbClr val="FF0000"/>
                </a:solidFill>
              </a:rPr>
              <a:t>GIỚI VÀ LỒNG GHÉP GIỚI</a:t>
            </a:r>
          </a:p>
          <a:p>
            <a:endParaRPr lang="en-US" altLang="en-US" sz="2800" dirty="0"/>
          </a:p>
        </p:txBody>
      </p:sp>
      <p:pic>
        <p:nvPicPr>
          <p:cNvPr id="47108"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90800"/>
            <a:ext cx="5410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85D7016-880A-49A1-90E0-98E04C143099}" type="slidenum">
              <a:rPr lang="vi-VN" altLang="en-US" smtClean="0">
                <a:solidFill>
                  <a:srgbClr val="898989"/>
                </a:solidFill>
                <a:latin typeface="Calibri" pitchFamily="34" charset="0"/>
              </a:rPr>
              <a:pPr eaLnBrk="1" hangingPunct="1"/>
              <a:t>6</a:t>
            </a:fld>
            <a:endParaRPr lang="vi-VN" altLang="en-US">
              <a:solidFill>
                <a:srgbClr val="898989"/>
              </a:solidFill>
              <a:latin typeface="Calibri" pitchFamily="34" charset="0"/>
            </a:endParaRPr>
          </a:p>
        </p:txBody>
      </p:sp>
      <p:sp>
        <p:nvSpPr>
          <p:cNvPr id="4099" name="Rectangle 2"/>
          <p:cNvSpPr>
            <a:spLocks noGrp="1" noChangeArrowheads="1"/>
          </p:cNvSpPr>
          <p:nvPr>
            <p:ph type="body" idx="1"/>
          </p:nvPr>
        </p:nvSpPr>
        <p:spPr/>
        <p:txBody>
          <a:bodyPr/>
          <a:lstStyle/>
          <a:p>
            <a:pPr eaLnBrk="1" hangingPunct="1"/>
            <a:endParaRPr lang="vi-VN" altLang="en-US">
              <a:latin typeface="Perpetua" pitchFamily="18" charset="0"/>
            </a:endParaRPr>
          </a:p>
        </p:txBody>
      </p:sp>
      <p:sp>
        <p:nvSpPr>
          <p:cNvPr id="4100" name="Rectangle 3" descr="Bouquet"/>
          <p:cNvSpPr>
            <a:spLocks noGrp="1" noChangeArrowheads="1"/>
          </p:cNvSpPr>
          <p:nvPr>
            <p:ph type="title"/>
          </p:nvPr>
        </p:nvSpPr>
        <p:spPr>
          <a:xfrm>
            <a:off x="0" y="0"/>
            <a:ext cx="9448800" cy="6858000"/>
          </a:xfrm>
          <a:blipFill dpi="0" rotWithShape="1">
            <a:blip r:embed="rId2"/>
            <a:srcRect/>
            <a:tile tx="0" ty="0" sx="100000" sy="100000" flip="none" algn="tl"/>
          </a:blipFill>
        </p:spPr>
        <p:txBody>
          <a:bodyPr/>
          <a:lstStyle/>
          <a:p>
            <a:pPr algn="just" eaLnBrk="1" hangingPunct="1"/>
            <a:r>
              <a:rPr lang="en-US" altLang="en-US"/>
              <a:t>              </a:t>
            </a:r>
            <a:endParaRPr lang="en-US" altLang="en-US" b="1"/>
          </a:p>
        </p:txBody>
      </p:sp>
      <p:pic>
        <p:nvPicPr>
          <p:cNvPr id="4102" name="Picture 3" descr="1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733800"/>
            <a:ext cx="4953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Subtitle 2"/>
          <p:cNvSpPr txBox="1">
            <a:spLocks/>
          </p:cNvSpPr>
          <p:nvPr/>
        </p:nvSpPr>
        <p:spPr bwMode="auto">
          <a:xfrm>
            <a:off x="1066800" y="381000"/>
            <a:ext cx="762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pPr>
            <a:r>
              <a:rPr lang="en-US" altLang="en-US" sz="4400" b="1" dirty="0"/>
              <a:t>PHẦN I  </a:t>
            </a:r>
            <a:endParaRPr lang="en-US" altLang="en-US" sz="4400" dirty="0"/>
          </a:p>
        </p:txBody>
      </p:sp>
      <p:sp>
        <p:nvSpPr>
          <p:cNvPr id="11" name="WordArt 4"/>
          <p:cNvSpPr>
            <a:spLocks noChangeArrowheads="1" noChangeShapeType="1" noTextEdit="1"/>
          </p:cNvSpPr>
          <p:nvPr/>
        </p:nvSpPr>
        <p:spPr bwMode="auto">
          <a:xfrm>
            <a:off x="304800" y="1371600"/>
            <a:ext cx="8991600" cy="1804988"/>
          </a:xfrm>
          <a:prstGeom prst="rect">
            <a:avLst/>
          </a:prstGeom>
        </p:spPr>
        <p:txBody>
          <a:bodyPr wrap="none" fromWordArt="1">
            <a:prstTxWarp prst="textPlain">
              <a:avLst>
                <a:gd name="adj" fmla="val 50208"/>
              </a:avLst>
            </a:prstTxWarp>
          </a:bodyPr>
          <a:lstStyle/>
          <a:p>
            <a:pPr algn="ctr">
              <a:defRPr/>
            </a:pPr>
            <a:r>
              <a:rPr lang="en-US" sz="3600" b="1" kern="10" dirty="0">
                <a:ln w="12700">
                  <a:solidFill>
                    <a:srgbClr val="0000E2"/>
                  </a:solidFill>
                  <a:round/>
                  <a:headEnd/>
                  <a:tailEnd/>
                </a:ln>
                <a:solidFill>
                  <a:srgbClr val="0000FF"/>
                </a:solidFill>
                <a:latin typeface="Times New Roman"/>
                <a:ea typeface="Times New Roman"/>
                <a:cs typeface="Times New Roman"/>
              </a:rPr>
              <a:t>CÁC KIẾN THỨC CƠ BẢN VỀ GIỚI </a:t>
            </a:r>
          </a:p>
        </p:txBody>
      </p:sp>
    </p:spTree>
  </p:cSld>
  <p:clrMapOvr>
    <a:masterClrMapping/>
  </p:clrMapOvr>
  <p:transition>
    <p:split orient="vert"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04800" y="990600"/>
            <a:ext cx="3733800" cy="3810000"/>
          </a:xfrm>
        </p:spPr>
        <p:txBody>
          <a:bodyPr/>
          <a:lstStyle/>
          <a:p>
            <a:pPr>
              <a:buFont typeface="Wingdings 2" pitchFamily="18" charset="2"/>
              <a:buChar char="õ"/>
            </a:pPr>
            <a:r>
              <a:rPr lang="en-US" altLang="en-US" sz="2400" b="1" dirty="0" err="1">
                <a:solidFill>
                  <a:srgbClr val="FF0000"/>
                </a:solidFill>
                <a:latin typeface="Calibri" pitchFamily="34" charset="0"/>
                <a:cs typeface="Arial" pitchFamily="34" charset="0"/>
              </a:rPr>
              <a:t>Hãy</a:t>
            </a:r>
            <a:r>
              <a:rPr lang="en-US" altLang="en-US" sz="2400" b="1" dirty="0">
                <a:solidFill>
                  <a:srgbClr val="FF0000"/>
                </a:solidFill>
                <a:latin typeface="Calibri" pitchFamily="34" charset="0"/>
                <a:cs typeface="Arial" pitchFamily="34" charset="0"/>
              </a:rPr>
              <a:t> </a:t>
            </a:r>
            <a:r>
              <a:rPr lang="en-US" altLang="en-US" sz="2400" b="1" dirty="0" err="1">
                <a:solidFill>
                  <a:srgbClr val="FF0000"/>
                </a:solidFill>
                <a:latin typeface="Calibri" pitchFamily="34" charset="0"/>
                <a:cs typeface="Arial" pitchFamily="34" charset="0"/>
              </a:rPr>
              <a:t>quan</a:t>
            </a:r>
            <a:r>
              <a:rPr lang="en-US" altLang="en-US" sz="2400" b="1" dirty="0">
                <a:solidFill>
                  <a:srgbClr val="FF0000"/>
                </a:solidFill>
                <a:latin typeface="Calibri" pitchFamily="34" charset="0"/>
                <a:cs typeface="Arial" pitchFamily="34" charset="0"/>
              </a:rPr>
              <a:t> </a:t>
            </a:r>
            <a:r>
              <a:rPr lang="en-US" altLang="en-US" sz="2400" b="1" dirty="0" err="1">
                <a:solidFill>
                  <a:srgbClr val="FF0000"/>
                </a:solidFill>
                <a:latin typeface="Calibri" pitchFamily="34" charset="0"/>
                <a:cs typeface="Arial" pitchFamily="34" charset="0"/>
              </a:rPr>
              <a:t>sát</a:t>
            </a:r>
            <a:r>
              <a:rPr lang="en-US" altLang="en-US" sz="2400" b="1" dirty="0">
                <a:solidFill>
                  <a:srgbClr val="FF0000"/>
                </a:solidFill>
                <a:latin typeface="Calibri" pitchFamily="34" charset="0"/>
                <a:cs typeface="Arial" pitchFamily="34" charset="0"/>
              </a:rPr>
              <a:t> </a:t>
            </a:r>
            <a:r>
              <a:rPr lang="en-US" altLang="en-US" sz="2400" b="1" dirty="0" err="1">
                <a:solidFill>
                  <a:srgbClr val="FF0000"/>
                </a:solidFill>
                <a:latin typeface="Calibri" pitchFamily="34" charset="0"/>
                <a:cs typeface="Arial" pitchFamily="34" charset="0"/>
              </a:rPr>
              <a:t>bức</a:t>
            </a:r>
            <a:r>
              <a:rPr lang="en-US" altLang="en-US" sz="2400" b="1" dirty="0">
                <a:solidFill>
                  <a:srgbClr val="FF0000"/>
                </a:solidFill>
                <a:latin typeface="Calibri" pitchFamily="34" charset="0"/>
                <a:cs typeface="Arial" pitchFamily="34" charset="0"/>
              </a:rPr>
              <a:t> </a:t>
            </a:r>
            <a:r>
              <a:rPr lang="en-US" altLang="en-US" sz="2400" b="1" dirty="0" err="1">
                <a:solidFill>
                  <a:srgbClr val="FF0000"/>
                </a:solidFill>
                <a:latin typeface="Calibri" pitchFamily="34" charset="0"/>
                <a:cs typeface="Arial" pitchFamily="34" charset="0"/>
              </a:rPr>
              <a:t>tranh</a:t>
            </a:r>
            <a:r>
              <a:rPr lang="en-US" altLang="en-US" sz="2400" b="1" dirty="0">
                <a:solidFill>
                  <a:srgbClr val="FF0000"/>
                </a:solidFill>
                <a:latin typeface="Calibri" pitchFamily="34" charset="0"/>
                <a:cs typeface="Arial" pitchFamily="34" charset="0"/>
              </a:rPr>
              <a:t> </a:t>
            </a:r>
            <a:r>
              <a:rPr lang="en-US" altLang="en-US" sz="2400" b="1" dirty="0" err="1">
                <a:solidFill>
                  <a:srgbClr val="FF0000"/>
                </a:solidFill>
                <a:latin typeface="Calibri" pitchFamily="34" charset="0"/>
                <a:cs typeface="Arial" pitchFamily="34" charset="0"/>
              </a:rPr>
              <a:t>và</a:t>
            </a:r>
            <a:r>
              <a:rPr lang="en-US" altLang="en-US" sz="2400" b="1" dirty="0">
                <a:solidFill>
                  <a:srgbClr val="FF0000"/>
                </a:solidFill>
                <a:latin typeface="Calibri" pitchFamily="34" charset="0"/>
                <a:cs typeface="Arial" pitchFamily="34" charset="0"/>
              </a:rPr>
              <a:t> </a:t>
            </a:r>
            <a:r>
              <a:rPr lang="en-US" altLang="en-US" sz="2400" b="1" dirty="0" err="1">
                <a:solidFill>
                  <a:srgbClr val="FF0000"/>
                </a:solidFill>
                <a:latin typeface="Calibri" pitchFamily="34" charset="0"/>
                <a:cs typeface="Arial" pitchFamily="34" charset="0"/>
              </a:rPr>
              <a:t>cùng</a:t>
            </a:r>
            <a:r>
              <a:rPr lang="en-US" altLang="en-US" sz="2400" b="1" dirty="0">
                <a:solidFill>
                  <a:srgbClr val="FF0000"/>
                </a:solidFill>
                <a:latin typeface="Calibri" pitchFamily="34" charset="0"/>
                <a:cs typeface="Arial" pitchFamily="34" charset="0"/>
              </a:rPr>
              <a:t> </a:t>
            </a:r>
            <a:r>
              <a:rPr lang="en-US" altLang="en-US" sz="2400" b="1" dirty="0" err="1">
                <a:solidFill>
                  <a:srgbClr val="FF0000"/>
                </a:solidFill>
                <a:latin typeface="Calibri" pitchFamily="34" charset="0"/>
                <a:cs typeface="Arial" pitchFamily="34" charset="0"/>
              </a:rPr>
              <a:t>suy</a:t>
            </a:r>
            <a:r>
              <a:rPr lang="en-US" altLang="en-US" sz="2400" b="1" dirty="0">
                <a:solidFill>
                  <a:srgbClr val="FF0000"/>
                </a:solidFill>
                <a:latin typeface="Calibri" pitchFamily="34" charset="0"/>
                <a:cs typeface="Arial" pitchFamily="34" charset="0"/>
              </a:rPr>
              <a:t> </a:t>
            </a:r>
            <a:r>
              <a:rPr lang="en-US" altLang="en-US" sz="2400" b="1" dirty="0" err="1">
                <a:solidFill>
                  <a:srgbClr val="FF0000"/>
                </a:solidFill>
                <a:latin typeface="Calibri" pitchFamily="34" charset="0"/>
                <a:cs typeface="Arial" pitchFamily="34" charset="0"/>
              </a:rPr>
              <a:t>ngẫm</a:t>
            </a:r>
            <a:r>
              <a:rPr lang="en-US" altLang="en-US" sz="2400" b="1" dirty="0">
                <a:solidFill>
                  <a:srgbClr val="FF0000"/>
                </a:solidFill>
                <a:latin typeface="Calibri" pitchFamily="34" charset="0"/>
                <a:cs typeface="Arial" pitchFamily="34" charset="0"/>
              </a:rPr>
              <a:t>:</a:t>
            </a:r>
          </a:p>
          <a:p>
            <a:pPr>
              <a:buFont typeface="Arial" pitchFamily="34" charset="0"/>
              <a:buAutoNum type="arabicPeriod"/>
            </a:pPr>
            <a:r>
              <a:rPr lang="en-US" altLang="en-US" sz="2400" b="1" i="1" dirty="0" err="1">
                <a:latin typeface="Calibri" pitchFamily="34" charset="0"/>
                <a:cs typeface="Arial" pitchFamily="34" charset="0"/>
              </a:rPr>
              <a:t>Những</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hình</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ảnh</a:t>
            </a:r>
            <a:r>
              <a:rPr lang="en-US" altLang="en-US" sz="2400" b="1" i="1" dirty="0">
                <a:latin typeface="Calibri" pitchFamily="34" charset="0"/>
                <a:cs typeface="Arial" pitchFamily="34" charset="0"/>
              </a:rPr>
              <a:t>/chi </a:t>
            </a:r>
            <a:r>
              <a:rPr lang="en-US" altLang="en-US" sz="2400" b="1" i="1" dirty="0" err="1">
                <a:latin typeface="Calibri" pitchFamily="34" charset="0"/>
                <a:cs typeface="Arial" pitchFamily="34" charset="0"/>
              </a:rPr>
              <a:t>tiết</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nào</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cho</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thấy</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đã</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có</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thay</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đổi</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tích</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cực</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về</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giới</a:t>
            </a:r>
            <a:r>
              <a:rPr lang="en-US" altLang="en-US" sz="2400" b="1" i="1" dirty="0">
                <a:latin typeface="Calibri" pitchFamily="34" charset="0"/>
                <a:cs typeface="Arial" pitchFamily="34" charset="0"/>
              </a:rPr>
              <a:t>?</a:t>
            </a:r>
          </a:p>
          <a:p>
            <a:pPr>
              <a:buFont typeface="Arial" pitchFamily="34" charset="0"/>
              <a:buNone/>
            </a:pPr>
            <a:r>
              <a:rPr lang="en-US" altLang="en-US" sz="2400" b="1" i="1" dirty="0">
                <a:latin typeface="Calibri" pitchFamily="34" charset="0"/>
                <a:cs typeface="Arial" pitchFamily="34" charset="0"/>
              </a:rPr>
              <a:t>2. </a:t>
            </a:r>
            <a:r>
              <a:rPr lang="en-US" altLang="en-US" sz="2400" b="1" i="1" dirty="0" err="1">
                <a:latin typeface="Calibri" pitchFamily="34" charset="0"/>
                <a:cs typeface="Arial" pitchFamily="34" charset="0"/>
              </a:rPr>
              <a:t>Những</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hình</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ảnh</a:t>
            </a:r>
            <a:r>
              <a:rPr lang="en-US" altLang="en-US" sz="2400" b="1" i="1" dirty="0">
                <a:latin typeface="Calibri" pitchFamily="34" charset="0"/>
                <a:cs typeface="Arial" pitchFamily="34" charset="0"/>
              </a:rPr>
              <a:t>/chi </a:t>
            </a:r>
            <a:r>
              <a:rPr lang="en-US" altLang="en-US" sz="2400" b="1" i="1" dirty="0" err="1">
                <a:latin typeface="Calibri" pitchFamily="34" charset="0"/>
                <a:cs typeface="Arial" pitchFamily="34" charset="0"/>
              </a:rPr>
              <a:t>tiết</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nào</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cho</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thấy</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vẫn</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tồn</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tại</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định</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kiến</a:t>
            </a:r>
            <a:r>
              <a:rPr lang="en-US" altLang="en-US" sz="2400" b="1" i="1" dirty="0">
                <a:latin typeface="Calibri" pitchFamily="34" charset="0"/>
                <a:cs typeface="Arial" pitchFamily="34" charset="0"/>
              </a:rPr>
              <a:t> </a:t>
            </a:r>
            <a:r>
              <a:rPr lang="en-US" altLang="en-US" sz="2400" b="1" i="1" dirty="0" err="1">
                <a:latin typeface="Calibri" pitchFamily="34" charset="0"/>
                <a:cs typeface="Arial" pitchFamily="34" charset="0"/>
              </a:rPr>
              <a:t>giới</a:t>
            </a:r>
            <a:r>
              <a:rPr lang="en-US" altLang="en-US" sz="2400" b="1" i="1" dirty="0">
                <a:latin typeface="Calibri" pitchFamily="34" charset="0"/>
                <a:cs typeface="Arial" pitchFamily="34" charset="0"/>
              </a:rPr>
              <a:t>?</a:t>
            </a:r>
            <a:endParaRPr lang="vi-VN" altLang="en-US" sz="2400" b="1" i="1" dirty="0">
              <a:latin typeface="Calibri" pitchFamily="34" charset="0"/>
              <a:cs typeface="Arial" pitchFamily="34" charset="0"/>
            </a:endParaRPr>
          </a:p>
        </p:txBody>
      </p:sp>
      <p:pic>
        <p:nvPicPr>
          <p:cNvPr id="49155" name="Picture 2" descr="E:\VVOB. 2014\Lop tap huan LGG trong GD cua Thuy\Anh MN+TH\Anh DKG ve ng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066800"/>
            <a:ext cx="4724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1"/>
          <p:cNvSpPr>
            <a:spLocks noChangeArrowheads="1"/>
          </p:cNvSpPr>
          <p:nvPr/>
        </p:nvSpPr>
        <p:spPr bwMode="auto">
          <a:xfrm>
            <a:off x="1752600" y="76200"/>
            <a:ext cx="5638800" cy="6858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2800" i="1" dirty="0"/>
          </a:p>
          <a:p>
            <a:pPr algn="ctr"/>
            <a:r>
              <a:rPr lang="en-US" altLang="en-US" sz="3200" b="1" dirty="0">
                <a:solidFill>
                  <a:srgbClr val="0000FF"/>
                </a:solidFill>
              </a:rPr>
              <a:t>NHẠY CẢM GIỚI</a:t>
            </a:r>
          </a:p>
          <a:p>
            <a:endParaRPr lang="en-US" altLang="en-US" sz="2800" dirty="0"/>
          </a:p>
        </p:txBody>
      </p:sp>
      <p:sp>
        <p:nvSpPr>
          <p:cNvPr id="2" name="Rectangle 1"/>
          <p:cNvSpPr/>
          <p:nvPr/>
        </p:nvSpPr>
        <p:spPr>
          <a:xfrm>
            <a:off x="152400" y="5276671"/>
            <a:ext cx="8610600" cy="1384995"/>
          </a:xfrm>
          <a:prstGeom prst="rect">
            <a:avLst/>
          </a:prstGeom>
        </p:spPr>
        <p:txBody>
          <a:bodyPr wrap="square">
            <a:spAutoFit/>
          </a:bodyPr>
          <a:lstStyle/>
          <a:p>
            <a:pPr marL="457200" indent="-457200">
              <a:buFont typeface="Wingdings" pitchFamily="2" charset="2"/>
              <a:buChar char="v"/>
            </a:pPr>
            <a:r>
              <a:rPr lang="en-US" sz="2800" b="1" i="1" dirty="0" err="1">
                <a:solidFill>
                  <a:srgbClr val="FF0000"/>
                </a:solidFill>
                <a:latin typeface="Calibri" pitchFamily="34" charset="0"/>
              </a:rPr>
              <a:t>Nhạy</a:t>
            </a:r>
            <a:r>
              <a:rPr lang="en-US" sz="2800" b="1" i="1" dirty="0">
                <a:solidFill>
                  <a:srgbClr val="FF0000"/>
                </a:solidFill>
                <a:latin typeface="Calibri" pitchFamily="34" charset="0"/>
              </a:rPr>
              <a:t> </a:t>
            </a:r>
            <a:r>
              <a:rPr lang="en-US" sz="2800" b="1" i="1" dirty="0" err="1">
                <a:solidFill>
                  <a:srgbClr val="FF0000"/>
                </a:solidFill>
                <a:latin typeface="Calibri" pitchFamily="34" charset="0"/>
              </a:rPr>
              <a:t>cảm</a:t>
            </a:r>
            <a:r>
              <a:rPr lang="en-US" sz="2800" b="1" i="1" dirty="0">
                <a:solidFill>
                  <a:srgbClr val="FF0000"/>
                </a:solidFill>
                <a:latin typeface="Calibri" pitchFamily="34" charset="0"/>
              </a:rPr>
              <a:t> </a:t>
            </a:r>
            <a:r>
              <a:rPr lang="en-US" sz="2800" b="1" i="1" dirty="0" err="1">
                <a:solidFill>
                  <a:srgbClr val="FF0000"/>
                </a:solidFill>
                <a:latin typeface="Calibri" pitchFamily="34" charset="0"/>
              </a:rPr>
              <a:t>giới</a:t>
            </a:r>
            <a:r>
              <a:rPr lang="en-US" sz="2800" b="1" i="1" dirty="0">
                <a:solidFill>
                  <a:srgbClr val="FF0000"/>
                </a:solidFill>
                <a:latin typeface="Calibri" pitchFamily="34" charset="0"/>
              </a:rPr>
              <a:t> </a:t>
            </a:r>
            <a:r>
              <a:rPr lang="en-US" sz="2800" b="1" i="1" dirty="0" err="1">
                <a:solidFill>
                  <a:srgbClr val="0000FF"/>
                </a:solidFill>
                <a:latin typeface="Calibri" pitchFamily="34" charset="0"/>
              </a:rPr>
              <a:t>là</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khả</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năng</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nhận</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biết</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được</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những</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khác</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biệt</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giới</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vấn</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đề</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giới</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và</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bất</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bình</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đẳng</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giới</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hiện</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có</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kết</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hợp</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chúng</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vào</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các</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chiến</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lược</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và</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hành</a:t>
            </a:r>
            <a:r>
              <a:rPr lang="en-US" sz="2800" b="1" i="1" dirty="0">
                <a:solidFill>
                  <a:srgbClr val="0000FF"/>
                </a:solidFill>
                <a:latin typeface="Calibri" pitchFamily="34" charset="0"/>
              </a:rPr>
              <a:t> </a:t>
            </a:r>
            <a:r>
              <a:rPr lang="en-US" sz="2800" b="1" i="1" dirty="0" err="1">
                <a:solidFill>
                  <a:srgbClr val="0000FF"/>
                </a:solidFill>
                <a:latin typeface="Calibri" pitchFamily="34" charset="0"/>
              </a:rPr>
              <a:t>động</a:t>
            </a:r>
            <a:endParaRPr lang="en-US" sz="2800" b="1" dirty="0">
              <a:solidFill>
                <a:srgbClr val="0000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ox(in)">
                                      <p:cBhvr>
                                        <p:cTn id="7" dur="500"/>
                                        <p:tgtEl>
                                          <p:spTgt spid="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p:cTn id="12"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4" dur="5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15" dur="500"/>
                                        <p:tgtEl>
                                          <p:spTgt spid="8">
                                            <p:txEl>
                                              <p:pRg st="2" end="2"/>
                                            </p:txEl>
                                          </p:spTgt>
                                        </p:tgtEl>
                                      </p:cBhvr>
                                    </p:animEffect>
                                  </p:childTnLst>
                                </p:cTn>
                              </p:par>
                              <p:par>
                                <p:cTn id="16" presetID="2" presetClass="entr" presetSubtype="2"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21"/>
          <p:cNvSpPr>
            <a:spLocks noChangeArrowheads="1"/>
          </p:cNvSpPr>
          <p:nvPr/>
        </p:nvSpPr>
        <p:spPr bwMode="auto">
          <a:xfrm>
            <a:off x="1676400" y="152400"/>
            <a:ext cx="6248400" cy="6858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2800" i="1" dirty="0"/>
          </a:p>
          <a:p>
            <a:pPr algn="ctr"/>
            <a:r>
              <a:rPr lang="en-US" altLang="en-US" sz="3200" b="1" dirty="0">
                <a:solidFill>
                  <a:srgbClr val="FF0000"/>
                </a:solidFill>
              </a:rPr>
              <a:t>TRÁCH NHIỆM GIỚI</a:t>
            </a:r>
          </a:p>
          <a:p>
            <a:endParaRPr lang="en-US" altLang="en-US" sz="2800" dirty="0"/>
          </a:p>
        </p:txBody>
      </p:sp>
      <p:sp>
        <p:nvSpPr>
          <p:cNvPr id="2" name="Rectangle 1"/>
          <p:cNvSpPr/>
          <p:nvPr/>
        </p:nvSpPr>
        <p:spPr>
          <a:xfrm>
            <a:off x="152400" y="990600"/>
            <a:ext cx="8991600" cy="1200329"/>
          </a:xfrm>
          <a:prstGeom prst="rect">
            <a:avLst/>
          </a:prstGeom>
        </p:spPr>
        <p:txBody>
          <a:bodyPr wrap="square">
            <a:spAutoFit/>
          </a:bodyPr>
          <a:lstStyle/>
          <a:p>
            <a:pPr marL="457200" lvl="0" indent="-457200">
              <a:buFont typeface="Wingdings" pitchFamily="2" charset="2"/>
              <a:buChar char="v"/>
            </a:pPr>
            <a:r>
              <a:rPr lang="en-US" sz="2400" b="1" dirty="0" err="1">
                <a:solidFill>
                  <a:srgbClr val="FF0000"/>
                </a:solidFill>
                <a:latin typeface="Calibri" pitchFamily="34" charset="0"/>
              </a:rPr>
              <a:t>Trách</a:t>
            </a:r>
            <a:r>
              <a:rPr lang="en-US" sz="2400" b="1" dirty="0">
                <a:solidFill>
                  <a:srgbClr val="FF0000"/>
                </a:solidFill>
                <a:latin typeface="Calibri" pitchFamily="34" charset="0"/>
              </a:rPr>
              <a:t> </a:t>
            </a:r>
            <a:r>
              <a:rPr lang="en-US" sz="2400" b="1" dirty="0" err="1">
                <a:solidFill>
                  <a:srgbClr val="FF0000"/>
                </a:solidFill>
                <a:latin typeface="Calibri" pitchFamily="34" charset="0"/>
              </a:rPr>
              <a:t>nhiệm</a:t>
            </a:r>
            <a:r>
              <a:rPr lang="en-US" sz="2400" b="1" dirty="0">
                <a:solidFill>
                  <a:srgbClr val="FF0000"/>
                </a:solidFill>
                <a:latin typeface="Calibri" pitchFamily="34" charset="0"/>
              </a:rPr>
              <a:t> </a:t>
            </a:r>
            <a:r>
              <a:rPr lang="en-US" sz="2400" b="1" dirty="0" err="1">
                <a:solidFill>
                  <a:srgbClr val="FF0000"/>
                </a:solidFill>
                <a:latin typeface="Calibri" pitchFamily="34" charset="0"/>
              </a:rPr>
              <a:t>giới</a:t>
            </a:r>
            <a:r>
              <a:rPr lang="en-US" sz="2400" b="1" dirty="0">
                <a:solidFill>
                  <a:srgbClr val="FF0000"/>
                </a:solidFill>
                <a:latin typeface="Calibri" pitchFamily="34" charset="0"/>
              </a:rPr>
              <a:t> </a:t>
            </a:r>
            <a:r>
              <a:rPr lang="en-US" sz="2400" b="1" dirty="0" err="1">
                <a:solidFill>
                  <a:srgbClr val="0000FF"/>
                </a:solidFill>
                <a:latin typeface="Calibri" pitchFamily="34" charset="0"/>
              </a:rPr>
              <a:t>chỉ</a:t>
            </a:r>
            <a:r>
              <a:rPr lang="en-US" sz="2400" b="1" dirty="0">
                <a:solidFill>
                  <a:srgbClr val="0000FF"/>
                </a:solidFill>
                <a:latin typeface="Calibri" pitchFamily="34" charset="0"/>
              </a:rPr>
              <a:t> </a:t>
            </a:r>
            <a:r>
              <a:rPr lang="en-US" sz="2400" b="1" dirty="0" err="1">
                <a:solidFill>
                  <a:srgbClr val="0000FF"/>
                </a:solidFill>
                <a:latin typeface="Calibri" pitchFamily="34" charset="0"/>
              </a:rPr>
              <a:t>những</a:t>
            </a:r>
            <a:r>
              <a:rPr lang="en-US" sz="2400" b="1" dirty="0">
                <a:solidFill>
                  <a:srgbClr val="0000FF"/>
                </a:solidFill>
                <a:latin typeface="Calibri" pitchFamily="34" charset="0"/>
              </a:rPr>
              <a:t> </a:t>
            </a:r>
            <a:r>
              <a:rPr lang="en-US" sz="2400" b="1" dirty="0" err="1">
                <a:solidFill>
                  <a:srgbClr val="0000FF"/>
                </a:solidFill>
                <a:latin typeface="Calibri" pitchFamily="34" charset="0"/>
              </a:rPr>
              <a:t>hành</a:t>
            </a:r>
            <a:r>
              <a:rPr lang="en-US" sz="2400" b="1" dirty="0">
                <a:solidFill>
                  <a:srgbClr val="0000FF"/>
                </a:solidFill>
                <a:latin typeface="Calibri" pitchFamily="34" charset="0"/>
              </a:rPr>
              <a:t> </a:t>
            </a:r>
            <a:r>
              <a:rPr lang="en-US" sz="2400" b="1" dirty="0" err="1">
                <a:solidFill>
                  <a:srgbClr val="0000FF"/>
                </a:solidFill>
                <a:latin typeface="Calibri" pitchFamily="34" charset="0"/>
              </a:rPr>
              <a:t>động</a:t>
            </a:r>
            <a:r>
              <a:rPr lang="en-US" sz="2400" b="1" dirty="0">
                <a:solidFill>
                  <a:srgbClr val="0000FF"/>
                </a:solidFill>
                <a:latin typeface="Calibri" pitchFamily="34" charset="0"/>
              </a:rPr>
              <a:t> </a:t>
            </a:r>
            <a:r>
              <a:rPr lang="en-US" sz="2400" b="1" dirty="0" err="1">
                <a:solidFill>
                  <a:srgbClr val="0000FF"/>
                </a:solidFill>
                <a:latin typeface="Calibri" pitchFamily="34" charset="0"/>
              </a:rPr>
              <a:t>thực</a:t>
            </a:r>
            <a:r>
              <a:rPr lang="en-US" sz="2400" b="1" dirty="0">
                <a:solidFill>
                  <a:srgbClr val="0000FF"/>
                </a:solidFill>
                <a:latin typeface="Calibri" pitchFamily="34" charset="0"/>
              </a:rPr>
              <a:t> </a:t>
            </a:r>
            <a:r>
              <a:rPr lang="en-US" sz="2400" b="1" dirty="0" err="1">
                <a:solidFill>
                  <a:srgbClr val="0000FF"/>
                </a:solidFill>
                <a:latin typeface="Calibri" pitchFamily="34" charset="0"/>
              </a:rPr>
              <a:t>tiễn</a:t>
            </a:r>
            <a:r>
              <a:rPr lang="en-US" sz="2400" b="1" dirty="0">
                <a:solidFill>
                  <a:srgbClr val="0000FF"/>
                </a:solidFill>
                <a:latin typeface="Calibri" pitchFamily="34" charset="0"/>
              </a:rPr>
              <a:t> </a:t>
            </a:r>
            <a:r>
              <a:rPr lang="en-US" sz="2400" b="1" dirty="0" err="1">
                <a:solidFill>
                  <a:srgbClr val="0000FF"/>
                </a:solidFill>
                <a:latin typeface="Calibri" pitchFamily="34" charset="0"/>
              </a:rPr>
              <a:t>của</a:t>
            </a:r>
            <a:r>
              <a:rPr lang="en-US" sz="2400" b="1" dirty="0">
                <a:solidFill>
                  <a:srgbClr val="0000FF"/>
                </a:solidFill>
                <a:latin typeface="Calibri" pitchFamily="34" charset="0"/>
              </a:rPr>
              <a:t> </a:t>
            </a:r>
            <a:r>
              <a:rPr lang="en-US" sz="2400" b="1" dirty="0" err="1">
                <a:solidFill>
                  <a:srgbClr val="0000FF"/>
                </a:solidFill>
                <a:latin typeface="Calibri" pitchFamily="34" charset="0"/>
              </a:rPr>
              <a:t>cá</a:t>
            </a:r>
            <a:r>
              <a:rPr lang="en-US" sz="2400" b="1" dirty="0">
                <a:solidFill>
                  <a:srgbClr val="0000FF"/>
                </a:solidFill>
                <a:latin typeface="Calibri" pitchFamily="34" charset="0"/>
              </a:rPr>
              <a:t> </a:t>
            </a:r>
            <a:r>
              <a:rPr lang="en-US" sz="2400" b="1" dirty="0" err="1">
                <a:solidFill>
                  <a:srgbClr val="0000FF"/>
                </a:solidFill>
                <a:latin typeface="Calibri" pitchFamily="34" charset="0"/>
              </a:rPr>
              <a:t>nhân</a:t>
            </a:r>
            <a:r>
              <a:rPr lang="en-US" sz="2400" b="1" dirty="0">
                <a:solidFill>
                  <a:srgbClr val="0000FF"/>
                </a:solidFill>
                <a:latin typeface="Calibri" pitchFamily="34" charset="0"/>
              </a:rPr>
              <a:t> </a:t>
            </a:r>
            <a:r>
              <a:rPr lang="en-US" sz="2400" b="1" dirty="0" err="1">
                <a:solidFill>
                  <a:srgbClr val="0000FF"/>
                </a:solidFill>
                <a:latin typeface="Calibri" pitchFamily="34" charset="0"/>
              </a:rPr>
              <a:t>hoặc</a:t>
            </a:r>
            <a:r>
              <a:rPr lang="en-US" sz="2400" b="1" dirty="0">
                <a:solidFill>
                  <a:srgbClr val="0000FF"/>
                </a:solidFill>
                <a:latin typeface="Calibri" pitchFamily="34" charset="0"/>
              </a:rPr>
              <a:t> </a:t>
            </a:r>
            <a:r>
              <a:rPr lang="en-US" sz="2400" b="1" dirty="0" err="1">
                <a:solidFill>
                  <a:srgbClr val="0000FF"/>
                </a:solidFill>
                <a:latin typeface="Calibri" pitchFamily="34" charset="0"/>
              </a:rPr>
              <a:t>tổ</a:t>
            </a:r>
            <a:r>
              <a:rPr lang="en-US" sz="2400" b="1" dirty="0">
                <a:solidFill>
                  <a:srgbClr val="0000FF"/>
                </a:solidFill>
                <a:latin typeface="Calibri" pitchFamily="34" charset="0"/>
              </a:rPr>
              <a:t> </a:t>
            </a:r>
            <a:r>
              <a:rPr lang="en-US" sz="2400" b="1" dirty="0" err="1">
                <a:solidFill>
                  <a:srgbClr val="0000FF"/>
                </a:solidFill>
                <a:latin typeface="Calibri" pitchFamily="34" charset="0"/>
              </a:rPr>
              <a:t>chức</a:t>
            </a:r>
            <a:r>
              <a:rPr lang="en-US" sz="2400" b="1" dirty="0">
                <a:solidFill>
                  <a:srgbClr val="0000FF"/>
                </a:solidFill>
                <a:latin typeface="Calibri" pitchFamily="34" charset="0"/>
              </a:rPr>
              <a:t> </a:t>
            </a:r>
            <a:r>
              <a:rPr lang="en-US" sz="2400" b="1" dirty="0" err="1">
                <a:solidFill>
                  <a:srgbClr val="0000FF"/>
                </a:solidFill>
                <a:latin typeface="Calibri" pitchFamily="34" charset="0"/>
              </a:rPr>
              <a:t>để</a:t>
            </a:r>
            <a:r>
              <a:rPr lang="en-US" sz="2400" b="1" dirty="0">
                <a:solidFill>
                  <a:srgbClr val="0000FF"/>
                </a:solidFill>
                <a:latin typeface="Calibri" pitchFamily="34" charset="0"/>
              </a:rPr>
              <a:t> </a:t>
            </a:r>
            <a:r>
              <a:rPr lang="en-US" sz="2400" b="1" dirty="0" err="1">
                <a:solidFill>
                  <a:srgbClr val="0000FF"/>
                </a:solidFill>
                <a:latin typeface="Calibri" pitchFamily="34" charset="0"/>
              </a:rPr>
              <a:t>giải</a:t>
            </a:r>
            <a:r>
              <a:rPr lang="en-US" sz="2400" b="1" dirty="0">
                <a:solidFill>
                  <a:srgbClr val="0000FF"/>
                </a:solidFill>
                <a:latin typeface="Calibri" pitchFamily="34" charset="0"/>
              </a:rPr>
              <a:t> </a:t>
            </a:r>
            <a:r>
              <a:rPr lang="en-US" sz="2400" b="1" dirty="0" err="1">
                <a:solidFill>
                  <a:srgbClr val="0000FF"/>
                </a:solidFill>
                <a:latin typeface="Calibri" pitchFamily="34" charset="0"/>
              </a:rPr>
              <a:t>quyết</a:t>
            </a:r>
            <a:r>
              <a:rPr lang="en-US" sz="2400" b="1" dirty="0">
                <a:solidFill>
                  <a:srgbClr val="0000FF"/>
                </a:solidFill>
                <a:latin typeface="Calibri" pitchFamily="34" charset="0"/>
              </a:rPr>
              <a:t> </a:t>
            </a:r>
            <a:r>
              <a:rPr lang="en-US" sz="2400" b="1" dirty="0" err="1">
                <a:solidFill>
                  <a:srgbClr val="0000FF"/>
                </a:solidFill>
                <a:latin typeface="Calibri" pitchFamily="34" charset="0"/>
              </a:rPr>
              <a:t>các</a:t>
            </a:r>
            <a:r>
              <a:rPr lang="en-US" sz="2400" b="1" dirty="0">
                <a:solidFill>
                  <a:srgbClr val="0000FF"/>
                </a:solidFill>
                <a:latin typeface="Calibri" pitchFamily="34" charset="0"/>
              </a:rPr>
              <a:t> </a:t>
            </a:r>
            <a:r>
              <a:rPr lang="en-US" sz="2400" b="1" dirty="0" err="1">
                <a:solidFill>
                  <a:srgbClr val="0000FF"/>
                </a:solidFill>
                <a:latin typeface="Calibri" pitchFamily="34" charset="0"/>
              </a:rPr>
              <a:t>vấn</a:t>
            </a:r>
            <a:r>
              <a:rPr lang="en-US" sz="2400" b="1" dirty="0">
                <a:solidFill>
                  <a:srgbClr val="0000FF"/>
                </a:solidFill>
                <a:latin typeface="Calibri" pitchFamily="34" charset="0"/>
              </a:rPr>
              <a:t> </a:t>
            </a:r>
            <a:r>
              <a:rPr lang="en-US" sz="2400" b="1" dirty="0" err="1">
                <a:solidFill>
                  <a:srgbClr val="0000FF"/>
                </a:solidFill>
                <a:latin typeface="Calibri" pitchFamily="34" charset="0"/>
              </a:rPr>
              <a:t>đề</a:t>
            </a:r>
            <a:r>
              <a:rPr lang="en-US" sz="2400" b="1" dirty="0">
                <a:solidFill>
                  <a:srgbClr val="0000FF"/>
                </a:solidFill>
                <a:latin typeface="Calibri" pitchFamily="34" charset="0"/>
              </a:rPr>
              <a:t> </a:t>
            </a:r>
            <a:r>
              <a:rPr lang="en-US" sz="2400" b="1" dirty="0" err="1">
                <a:solidFill>
                  <a:srgbClr val="0000FF"/>
                </a:solidFill>
                <a:latin typeface="Calibri" pitchFamily="34" charset="0"/>
              </a:rPr>
              <a:t>giới</a:t>
            </a:r>
            <a:r>
              <a:rPr lang="en-US" sz="2400" b="1" dirty="0">
                <a:solidFill>
                  <a:srgbClr val="0000FF"/>
                </a:solidFill>
                <a:latin typeface="Calibri" pitchFamily="34" charset="0"/>
              </a:rPr>
              <a:t>, </a:t>
            </a:r>
            <a:r>
              <a:rPr lang="en-US" sz="2400" b="1" dirty="0" err="1">
                <a:solidFill>
                  <a:srgbClr val="0000FF"/>
                </a:solidFill>
                <a:latin typeface="Calibri" pitchFamily="34" charset="0"/>
              </a:rPr>
              <a:t>nhằm</a:t>
            </a:r>
            <a:r>
              <a:rPr lang="en-US" sz="2400" b="1" dirty="0">
                <a:solidFill>
                  <a:srgbClr val="0000FF"/>
                </a:solidFill>
                <a:latin typeface="Calibri" pitchFamily="34" charset="0"/>
              </a:rPr>
              <a:t> </a:t>
            </a:r>
            <a:r>
              <a:rPr lang="en-US" sz="2400" b="1" dirty="0" err="1">
                <a:solidFill>
                  <a:srgbClr val="0000FF"/>
                </a:solidFill>
                <a:latin typeface="Calibri" pitchFamily="34" charset="0"/>
              </a:rPr>
              <a:t>cải</a:t>
            </a:r>
            <a:r>
              <a:rPr lang="en-US" sz="2400" b="1" dirty="0">
                <a:solidFill>
                  <a:srgbClr val="0000FF"/>
                </a:solidFill>
                <a:latin typeface="Calibri" pitchFamily="34" charset="0"/>
              </a:rPr>
              <a:t> </a:t>
            </a:r>
            <a:r>
              <a:rPr lang="en-US" sz="2400" b="1" dirty="0" err="1">
                <a:solidFill>
                  <a:srgbClr val="0000FF"/>
                </a:solidFill>
                <a:latin typeface="Calibri" pitchFamily="34" charset="0"/>
              </a:rPr>
              <a:t>thiện</a:t>
            </a:r>
            <a:r>
              <a:rPr lang="en-US" sz="2400" b="1" dirty="0">
                <a:solidFill>
                  <a:srgbClr val="0000FF"/>
                </a:solidFill>
                <a:latin typeface="Calibri" pitchFamily="34" charset="0"/>
              </a:rPr>
              <a:t> </a:t>
            </a:r>
            <a:r>
              <a:rPr lang="en-US" sz="2400" b="1" dirty="0" err="1">
                <a:solidFill>
                  <a:srgbClr val="0000FF"/>
                </a:solidFill>
                <a:latin typeface="Calibri" pitchFamily="34" charset="0"/>
              </a:rPr>
              <a:t>hoặc</a:t>
            </a:r>
            <a:r>
              <a:rPr lang="en-US" sz="2400" b="1" dirty="0">
                <a:solidFill>
                  <a:srgbClr val="0000FF"/>
                </a:solidFill>
                <a:latin typeface="Calibri" pitchFamily="34" charset="0"/>
              </a:rPr>
              <a:t> </a:t>
            </a:r>
            <a:r>
              <a:rPr lang="en-US" sz="2400" b="1" dirty="0" err="1">
                <a:solidFill>
                  <a:srgbClr val="0000FF"/>
                </a:solidFill>
                <a:latin typeface="Calibri" pitchFamily="34" charset="0"/>
              </a:rPr>
              <a:t>loại</a:t>
            </a:r>
            <a:r>
              <a:rPr lang="en-US" sz="2400" b="1" dirty="0">
                <a:solidFill>
                  <a:srgbClr val="0000FF"/>
                </a:solidFill>
                <a:latin typeface="Calibri" pitchFamily="34" charset="0"/>
              </a:rPr>
              <a:t> </a:t>
            </a:r>
            <a:r>
              <a:rPr lang="en-US" sz="2400" b="1" dirty="0" err="1">
                <a:solidFill>
                  <a:srgbClr val="0000FF"/>
                </a:solidFill>
                <a:latin typeface="Calibri" pitchFamily="34" charset="0"/>
              </a:rPr>
              <a:t>trừ</a:t>
            </a:r>
            <a:r>
              <a:rPr lang="en-US" sz="2400" b="1" dirty="0">
                <a:solidFill>
                  <a:srgbClr val="0000FF"/>
                </a:solidFill>
                <a:latin typeface="Calibri" pitchFamily="34" charset="0"/>
              </a:rPr>
              <a:t> </a:t>
            </a:r>
            <a:r>
              <a:rPr lang="en-US" sz="2400" b="1" dirty="0" err="1">
                <a:solidFill>
                  <a:srgbClr val="0000FF"/>
                </a:solidFill>
                <a:latin typeface="Calibri" pitchFamily="34" charset="0"/>
              </a:rPr>
              <a:t>tình</a:t>
            </a:r>
            <a:r>
              <a:rPr lang="en-US" sz="2400" b="1" dirty="0">
                <a:solidFill>
                  <a:srgbClr val="0000FF"/>
                </a:solidFill>
                <a:latin typeface="Calibri" pitchFamily="34" charset="0"/>
              </a:rPr>
              <a:t> </a:t>
            </a:r>
            <a:r>
              <a:rPr lang="en-US" sz="2400" b="1" dirty="0" err="1">
                <a:solidFill>
                  <a:srgbClr val="0000FF"/>
                </a:solidFill>
                <a:latin typeface="Calibri" pitchFamily="34" charset="0"/>
              </a:rPr>
              <a:t>trạng</a:t>
            </a:r>
            <a:r>
              <a:rPr lang="en-US" sz="2400" b="1" dirty="0">
                <a:solidFill>
                  <a:srgbClr val="0000FF"/>
                </a:solidFill>
                <a:latin typeface="Calibri" pitchFamily="34" charset="0"/>
              </a:rPr>
              <a:t> </a:t>
            </a:r>
            <a:r>
              <a:rPr lang="en-US" sz="2400" b="1" dirty="0" err="1">
                <a:solidFill>
                  <a:srgbClr val="0000FF"/>
                </a:solidFill>
                <a:latin typeface="Calibri" pitchFamily="34" charset="0"/>
              </a:rPr>
              <a:t>bất</a:t>
            </a:r>
            <a:r>
              <a:rPr lang="en-US" sz="2400" b="1" dirty="0">
                <a:solidFill>
                  <a:srgbClr val="0000FF"/>
                </a:solidFill>
                <a:latin typeface="Calibri" pitchFamily="34" charset="0"/>
              </a:rPr>
              <a:t> </a:t>
            </a:r>
            <a:r>
              <a:rPr lang="en-US" sz="2400" b="1" dirty="0" err="1">
                <a:solidFill>
                  <a:srgbClr val="0000FF"/>
                </a:solidFill>
                <a:latin typeface="Calibri" pitchFamily="34" charset="0"/>
              </a:rPr>
              <a:t>bình</a:t>
            </a:r>
            <a:r>
              <a:rPr lang="en-US" sz="2400" b="1" dirty="0">
                <a:solidFill>
                  <a:srgbClr val="0000FF"/>
                </a:solidFill>
                <a:latin typeface="Calibri" pitchFamily="34" charset="0"/>
              </a:rPr>
              <a:t> </a:t>
            </a:r>
            <a:r>
              <a:rPr lang="en-US" sz="2400" b="1" dirty="0" err="1">
                <a:solidFill>
                  <a:srgbClr val="0000FF"/>
                </a:solidFill>
                <a:latin typeface="Calibri" pitchFamily="34" charset="0"/>
              </a:rPr>
              <a:t>đẳng</a:t>
            </a:r>
            <a:r>
              <a:rPr lang="en-US" sz="2400" b="1" dirty="0">
                <a:solidFill>
                  <a:srgbClr val="0000FF"/>
                </a:solidFill>
                <a:latin typeface="Calibri" pitchFamily="34" charset="0"/>
              </a:rPr>
              <a:t> </a:t>
            </a:r>
            <a:r>
              <a:rPr lang="en-US" sz="2400" b="1" dirty="0" err="1">
                <a:solidFill>
                  <a:srgbClr val="0000FF"/>
                </a:solidFill>
                <a:latin typeface="Calibri" pitchFamily="34" charset="0"/>
              </a:rPr>
              <a:t>giới</a:t>
            </a:r>
            <a:r>
              <a:rPr lang="en-US" sz="2400" b="1" dirty="0">
                <a:solidFill>
                  <a:srgbClr val="0000FF"/>
                </a:solidFill>
                <a:latin typeface="Calibri" pitchFamily="34" charset="0"/>
              </a:rPr>
              <a:t>.</a:t>
            </a:r>
          </a:p>
        </p:txBody>
      </p:sp>
      <p:pic>
        <p:nvPicPr>
          <p:cNvPr id="8" name="Picture 7" descr="DSC0857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209800"/>
            <a:ext cx="2324100" cy="1694180"/>
          </a:xfrm>
          <a:prstGeom prst="rect">
            <a:avLst/>
          </a:prstGeom>
          <a:noFill/>
          <a:ln>
            <a:noFill/>
          </a:ln>
        </p:spPr>
      </p:pic>
      <p:pic>
        <p:nvPicPr>
          <p:cNvPr id="9" name="Picture 8" descr="DSC_0181"/>
          <p:cNvPicPr/>
          <p:nvPr/>
        </p:nvPicPr>
        <p:blipFill>
          <a:blip r:embed="rId3" cstate="print">
            <a:extLst>
              <a:ext uri="{28A0092B-C50C-407E-A947-70E740481C1C}">
                <a14:useLocalDpi xmlns:a14="http://schemas.microsoft.com/office/drawing/2010/main" val="0"/>
              </a:ext>
            </a:extLst>
          </a:blip>
          <a:srcRect t="20279" r="17209"/>
          <a:stretch>
            <a:fillRect/>
          </a:stretch>
        </p:blipFill>
        <p:spPr bwMode="auto">
          <a:xfrm>
            <a:off x="4648200" y="2209800"/>
            <a:ext cx="2335530" cy="1762125"/>
          </a:xfrm>
          <a:prstGeom prst="rect">
            <a:avLst/>
          </a:prstGeom>
          <a:noFill/>
          <a:ln>
            <a:noFill/>
          </a:ln>
        </p:spPr>
      </p:pic>
      <p:sp>
        <p:nvSpPr>
          <p:cNvPr id="3" name="Rectangle 2"/>
          <p:cNvSpPr/>
          <p:nvPr/>
        </p:nvSpPr>
        <p:spPr>
          <a:xfrm>
            <a:off x="381000" y="3995678"/>
            <a:ext cx="8763000" cy="2862322"/>
          </a:xfrm>
          <a:prstGeom prst="rect">
            <a:avLst/>
          </a:prstGeom>
        </p:spPr>
        <p:txBody>
          <a:bodyPr wrap="square">
            <a:spAutoFit/>
          </a:bodyPr>
          <a:lstStyle/>
          <a:p>
            <a:r>
              <a:rPr lang="en-US" sz="2000" b="1" dirty="0" err="1">
                <a:solidFill>
                  <a:srgbClr val="C00000"/>
                </a:solidFill>
                <a:latin typeface="Calibri" pitchFamily="34" charset="0"/>
              </a:rPr>
              <a:t>Ví</a:t>
            </a:r>
            <a:r>
              <a:rPr lang="en-US" sz="2000" b="1" dirty="0">
                <a:solidFill>
                  <a:srgbClr val="C00000"/>
                </a:solidFill>
                <a:latin typeface="Calibri" pitchFamily="34" charset="0"/>
              </a:rPr>
              <a:t> </a:t>
            </a:r>
            <a:r>
              <a:rPr lang="en-US" sz="2000" b="1" dirty="0" err="1">
                <a:solidFill>
                  <a:srgbClr val="C00000"/>
                </a:solidFill>
                <a:latin typeface="Calibri" pitchFamily="34" charset="0"/>
              </a:rPr>
              <a:t>dụ</a:t>
            </a:r>
            <a:r>
              <a:rPr lang="en-US" sz="2000" b="1" dirty="0">
                <a:solidFill>
                  <a:srgbClr val="C00000"/>
                </a:solidFill>
                <a:latin typeface="Calibri" pitchFamily="34" charset="0"/>
              </a:rPr>
              <a:t>: </a:t>
            </a:r>
            <a:r>
              <a:rPr lang="en-US" sz="2000" b="1" dirty="0" err="1">
                <a:solidFill>
                  <a:srgbClr val="C00000"/>
                </a:solidFill>
                <a:latin typeface="Calibri" pitchFamily="34" charset="0"/>
              </a:rPr>
              <a:t>Nhìn</a:t>
            </a:r>
            <a:r>
              <a:rPr lang="en-US" sz="2000" b="1" dirty="0">
                <a:solidFill>
                  <a:srgbClr val="C00000"/>
                </a:solidFill>
                <a:latin typeface="Calibri" pitchFamily="34" charset="0"/>
              </a:rPr>
              <a:t> </a:t>
            </a:r>
            <a:r>
              <a:rPr lang="en-US" sz="2000" b="1" dirty="0" err="1">
                <a:solidFill>
                  <a:srgbClr val="C00000"/>
                </a:solidFill>
                <a:latin typeface="Calibri" pitchFamily="34" charset="0"/>
              </a:rPr>
              <a:t>vào</a:t>
            </a:r>
            <a:r>
              <a:rPr lang="en-US" sz="2000" b="1" dirty="0">
                <a:solidFill>
                  <a:srgbClr val="C00000"/>
                </a:solidFill>
                <a:latin typeface="Calibri" pitchFamily="34" charset="0"/>
              </a:rPr>
              <a:t> </a:t>
            </a:r>
            <a:r>
              <a:rPr lang="en-US" sz="2000" b="1" dirty="0" err="1">
                <a:solidFill>
                  <a:srgbClr val="C00000"/>
                </a:solidFill>
                <a:latin typeface="Calibri" pitchFamily="34" charset="0"/>
              </a:rPr>
              <a:t>hình</a:t>
            </a:r>
            <a:r>
              <a:rPr lang="en-US" sz="2000" b="1" dirty="0">
                <a:solidFill>
                  <a:srgbClr val="C00000"/>
                </a:solidFill>
                <a:latin typeface="Calibri" pitchFamily="34" charset="0"/>
              </a:rPr>
              <a:t> </a:t>
            </a:r>
            <a:r>
              <a:rPr lang="en-US" sz="2000" b="1" dirty="0" err="1">
                <a:solidFill>
                  <a:srgbClr val="C00000"/>
                </a:solidFill>
                <a:latin typeface="Calibri" pitchFamily="34" charset="0"/>
              </a:rPr>
              <a:t>ảnh</a:t>
            </a:r>
            <a:r>
              <a:rPr lang="en-US" sz="2000" b="1" dirty="0">
                <a:solidFill>
                  <a:srgbClr val="C00000"/>
                </a:solidFill>
                <a:latin typeface="Calibri" pitchFamily="34" charset="0"/>
              </a:rPr>
              <a:t> HĐ </a:t>
            </a:r>
            <a:r>
              <a:rPr lang="en-US" sz="2000" b="1" dirty="0" err="1">
                <a:solidFill>
                  <a:srgbClr val="C00000"/>
                </a:solidFill>
                <a:latin typeface="Calibri" pitchFamily="34" charset="0"/>
              </a:rPr>
              <a:t>tư</a:t>
            </a:r>
            <a:r>
              <a:rPr lang="en-US" sz="2000" b="1" dirty="0">
                <a:solidFill>
                  <a:srgbClr val="C00000"/>
                </a:solidFill>
                <a:latin typeface="Calibri" pitchFamily="34" charset="0"/>
              </a:rPr>
              <a:t> </a:t>
            </a:r>
            <a:r>
              <a:rPr lang="en-US" sz="2000" b="1" dirty="0" err="1">
                <a:solidFill>
                  <a:srgbClr val="C00000"/>
                </a:solidFill>
                <a:latin typeface="Calibri" pitchFamily="34" charset="0"/>
              </a:rPr>
              <a:t>vấn</a:t>
            </a:r>
            <a:r>
              <a:rPr lang="en-US" sz="2000" b="1" dirty="0">
                <a:solidFill>
                  <a:srgbClr val="C00000"/>
                </a:solidFill>
                <a:latin typeface="Calibri" pitchFamily="34" charset="0"/>
              </a:rPr>
              <a:t> </a:t>
            </a:r>
            <a:r>
              <a:rPr lang="en-US" sz="2000" b="1" dirty="0" err="1">
                <a:solidFill>
                  <a:srgbClr val="C00000"/>
                </a:solidFill>
                <a:latin typeface="Calibri" pitchFamily="34" charset="0"/>
              </a:rPr>
              <a:t>hướng</a:t>
            </a:r>
            <a:r>
              <a:rPr lang="en-US" sz="2000" b="1" dirty="0">
                <a:solidFill>
                  <a:srgbClr val="C00000"/>
                </a:solidFill>
                <a:latin typeface="Calibri" pitchFamily="34" charset="0"/>
              </a:rPr>
              <a:t> </a:t>
            </a:r>
            <a:r>
              <a:rPr lang="en-US" sz="2000" b="1" dirty="0" err="1">
                <a:solidFill>
                  <a:srgbClr val="C00000"/>
                </a:solidFill>
                <a:latin typeface="Calibri" pitchFamily="34" charset="0"/>
              </a:rPr>
              <a:t>nghiệp</a:t>
            </a:r>
            <a:r>
              <a:rPr lang="en-US" sz="2000" b="1" dirty="0">
                <a:solidFill>
                  <a:srgbClr val="C00000"/>
                </a:solidFill>
                <a:latin typeface="Calibri" pitchFamily="34" charset="0"/>
              </a:rPr>
              <a:t> </a:t>
            </a:r>
            <a:r>
              <a:rPr lang="en-US" sz="2000" b="1" dirty="0" err="1">
                <a:solidFill>
                  <a:srgbClr val="C00000"/>
                </a:solidFill>
                <a:latin typeface="Calibri" pitchFamily="34" charset="0"/>
              </a:rPr>
              <a:t>này</a:t>
            </a:r>
            <a:r>
              <a:rPr lang="en-US" sz="2000" b="1" dirty="0">
                <a:solidFill>
                  <a:srgbClr val="C00000"/>
                </a:solidFill>
                <a:latin typeface="Calibri" pitchFamily="34" charset="0"/>
              </a:rPr>
              <a:t>, </a:t>
            </a:r>
            <a:r>
              <a:rPr lang="en-US" sz="2000" b="1" dirty="0" err="1">
                <a:solidFill>
                  <a:srgbClr val="C00000"/>
                </a:solidFill>
                <a:latin typeface="Calibri" pitchFamily="34" charset="0"/>
              </a:rPr>
              <a:t>nếu</a:t>
            </a:r>
            <a:r>
              <a:rPr lang="en-US" sz="2000" b="1" dirty="0">
                <a:solidFill>
                  <a:srgbClr val="C00000"/>
                </a:solidFill>
                <a:latin typeface="Calibri" pitchFamily="34" charset="0"/>
              </a:rPr>
              <a:t> GV </a:t>
            </a:r>
            <a:r>
              <a:rPr lang="en-US" sz="2000" b="1" dirty="0" err="1">
                <a:solidFill>
                  <a:srgbClr val="C00000"/>
                </a:solidFill>
                <a:latin typeface="Calibri" pitchFamily="34" charset="0"/>
              </a:rPr>
              <a:t>có</a:t>
            </a:r>
            <a:r>
              <a:rPr lang="en-US" sz="2000" b="1" dirty="0">
                <a:solidFill>
                  <a:srgbClr val="C00000"/>
                </a:solidFill>
                <a:latin typeface="Calibri" pitchFamily="34" charset="0"/>
              </a:rPr>
              <a:t> TNG </a:t>
            </a:r>
            <a:r>
              <a:rPr lang="en-US" sz="2000" b="1" dirty="0" err="1">
                <a:solidFill>
                  <a:srgbClr val="C00000"/>
                </a:solidFill>
                <a:latin typeface="Calibri" pitchFamily="34" charset="0"/>
              </a:rPr>
              <a:t>sẽ</a:t>
            </a:r>
            <a:r>
              <a:rPr lang="en-US" sz="2000" b="1" dirty="0">
                <a:solidFill>
                  <a:srgbClr val="C00000"/>
                </a:solidFill>
                <a:latin typeface="Calibri" pitchFamily="34" charset="0"/>
              </a:rPr>
              <a:t> </a:t>
            </a:r>
            <a:r>
              <a:rPr lang="en-US" sz="2000" b="1" dirty="0" err="1">
                <a:solidFill>
                  <a:srgbClr val="C00000"/>
                </a:solidFill>
                <a:latin typeface="Calibri" pitchFamily="34" charset="0"/>
              </a:rPr>
              <a:t>nhận</a:t>
            </a:r>
            <a:r>
              <a:rPr lang="en-US" sz="2000" b="1" dirty="0">
                <a:solidFill>
                  <a:srgbClr val="C00000"/>
                </a:solidFill>
                <a:latin typeface="Calibri" pitchFamily="34" charset="0"/>
              </a:rPr>
              <a:t> </a:t>
            </a:r>
            <a:r>
              <a:rPr lang="en-US" sz="2000" b="1" dirty="0" err="1">
                <a:solidFill>
                  <a:srgbClr val="C00000"/>
                </a:solidFill>
                <a:latin typeface="Calibri" pitchFamily="34" charset="0"/>
              </a:rPr>
              <a:t>ra</a:t>
            </a:r>
            <a:r>
              <a:rPr lang="en-US" sz="2000" b="1" dirty="0">
                <a:solidFill>
                  <a:srgbClr val="C00000"/>
                </a:solidFill>
                <a:latin typeface="Calibri" pitchFamily="34" charset="0"/>
              </a:rPr>
              <a:t>:</a:t>
            </a:r>
          </a:p>
          <a:p>
            <a:pPr marL="342900" lvl="0" indent="-342900">
              <a:buFont typeface="Wingdings" pitchFamily="2" charset="2"/>
              <a:buChar char="§"/>
            </a:pPr>
            <a:r>
              <a:rPr lang="en-US" sz="2000" b="1" dirty="0" err="1">
                <a:latin typeface="Calibri" pitchFamily="34" charset="0"/>
              </a:rPr>
              <a:t>Có</a:t>
            </a:r>
            <a:r>
              <a:rPr lang="en-US" sz="2000" b="1" dirty="0">
                <a:latin typeface="Calibri" pitchFamily="34" charset="0"/>
              </a:rPr>
              <a:t> </a:t>
            </a:r>
            <a:r>
              <a:rPr lang="en-US" sz="2000" b="1" dirty="0" err="1">
                <a:latin typeface="Calibri" pitchFamily="34" charset="0"/>
              </a:rPr>
              <a:t>rất</a:t>
            </a:r>
            <a:r>
              <a:rPr lang="en-US" sz="2000" b="1" dirty="0">
                <a:latin typeface="Calibri" pitchFamily="34" charset="0"/>
              </a:rPr>
              <a:t> </a:t>
            </a:r>
            <a:r>
              <a:rPr lang="en-US" sz="2000" b="1" dirty="0" err="1">
                <a:latin typeface="Calibri" pitchFamily="34" charset="0"/>
              </a:rPr>
              <a:t>ít</a:t>
            </a:r>
            <a:r>
              <a:rPr lang="en-US" sz="2000" b="1" dirty="0">
                <a:latin typeface="Calibri" pitchFamily="34" charset="0"/>
              </a:rPr>
              <a:t> HS </a:t>
            </a:r>
            <a:r>
              <a:rPr lang="en-US" sz="2000" b="1" dirty="0" err="1">
                <a:latin typeface="Calibri" pitchFamily="34" charset="0"/>
              </a:rPr>
              <a:t>nữ</a:t>
            </a:r>
            <a:r>
              <a:rPr lang="en-US" sz="2000" b="1" dirty="0">
                <a:latin typeface="Calibri" pitchFamily="34" charset="0"/>
              </a:rPr>
              <a:t> </a:t>
            </a:r>
            <a:r>
              <a:rPr lang="en-US" sz="2000" b="1" dirty="0" err="1">
                <a:latin typeface="Calibri" pitchFamily="34" charset="0"/>
              </a:rPr>
              <a:t>tham</a:t>
            </a:r>
            <a:r>
              <a:rPr lang="en-US" sz="2000" b="1" dirty="0">
                <a:latin typeface="Calibri" pitchFamily="34" charset="0"/>
              </a:rPr>
              <a:t> </a:t>
            </a:r>
            <a:r>
              <a:rPr lang="en-US" sz="2000" b="1" dirty="0" err="1">
                <a:latin typeface="Calibri" pitchFamily="34" charset="0"/>
              </a:rPr>
              <a:t>gia</a:t>
            </a:r>
            <a:r>
              <a:rPr lang="en-US" sz="2000" b="1" dirty="0">
                <a:latin typeface="Calibri" pitchFamily="34" charset="0"/>
              </a:rPr>
              <a:t> </a:t>
            </a:r>
            <a:r>
              <a:rPr lang="en-US" sz="2000" b="1" dirty="0" err="1">
                <a:latin typeface="Calibri" pitchFamily="34" charset="0"/>
              </a:rPr>
              <a:t>nhóm</a:t>
            </a:r>
            <a:r>
              <a:rPr lang="en-US" sz="2000" b="1" dirty="0">
                <a:latin typeface="Calibri" pitchFamily="34" charset="0"/>
              </a:rPr>
              <a:t> </a:t>
            </a:r>
            <a:r>
              <a:rPr lang="en-US" sz="2000" b="1" dirty="0" err="1">
                <a:latin typeface="Calibri" pitchFamily="34" charset="0"/>
              </a:rPr>
              <a:t>tư</a:t>
            </a:r>
            <a:r>
              <a:rPr lang="en-US" sz="2000" b="1" dirty="0">
                <a:latin typeface="Calibri" pitchFamily="34" charset="0"/>
              </a:rPr>
              <a:t> </a:t>
            </a:r>
            <a:r>
              <a:rPr lang="en-US" sz="2000" b="1" dirty="0" err="1">
                <a:latin typeface="Calibri" pitchFamily="34" charset="0"/>
              </a:rPr>
              <a:t>vấn</a:t>
            </a:r>
            <a:r>
              <a:rPr lang="en-US" sz="2000" b="1" dirty="0">
                <a:latin typeface="Calibri" pitchFamily="34" charset="0"/>
              </a:rPr>
              <a:t> </a:t>
            </a:r>
            <a:r>
              <a:rPr lang="en-US" sz="2000" b="1" dirty="0" err="1">
                <a:latin typeface="Calibri" pitchFamily="34" charset="0"/>
              </a:rPr>
              <a:t>khối</a:t>
            </a:r>
            <a:r>
              <a:rPr lang="en-US" sz="2000" b="1" dirty="0">
                <a:latin typeface="Calibri" pitchFamily="34" charset="0"/>
              </a:rPr>
              <a:t> </a:t>
            </a:r>
            <a:r>
              <a:rPr lang="en-US" sz="2000" b="1" dirty="0" err="1">
                <a:latin typeface="Calibri" pitchFamily="34" charset="0"/>
              </a:rPr>
              <a:t>các</a:t>
            </a:r>
            <a:r>
              <a:rPr lang="en-US" sz="2000" b="1" dirty="0">
                <a:latin typeface="Calibri" pitchFamily="34" charset="0"/>
              </a:rPr>
              <a:t> </a:t>
            </a:r>
            <a:r>
              <a:rPr lang="en-US" sz="2000" b="1" dirty="0" err="1">
                <a:latin typeface="Calibri" pitchFamily="34" charset="0"/>
              </a:rPr>
              <a:t>nghề</a:t>
            </a:r>
            <a:r>
              <a:rPr lang="en-US" sz="2000" b="1" dirty="0">
                <a:latin typeface="Calibri" pitchFamily="34" charset="0"/>
              </a:rPr>
              <a:t> </a:t>
            </a:r>
            <a:r>
              <a:rPr lang="en-US" sz="2000" b="1" dirty="0" err="1">
                <a:latin typeface="Calibri" pitchFamily="34" charset="0"/>
              </a:rPr>
              <a:t>kỹ</a:t>
            </a:r>
            <a:r>
              <a:rPr lang="en-US" sz="2000" b="1" dirty="0">
                <a:latin typeface="Calibri" pitchFamily="34" charset="0"/>
              </a:rPr>
              <a:t> </a:t>
            </a:r>
            <a:r>
              <a:rPr lang="en-US" sz="2000" b="1" dirty="0" err="1">
                <a:latin typeface="Calibri" pitchFamily="34" charset="0"/>
              </a:rPr>
              <a:t>thuật</a:t>
            </a:r>
            <a:r>
              <a:rPr lang="en-US" sz="2000" b="1" dirty="0">
                <a:latin typeface="Calibri" pitchFamily="34" charset="0"/>
              </a:rPr>
              <a:t>, </a:t>
            </a:r>
            <a:r>
              <a:rPr lang="en-US" sz="2000" b="1" dirty="0" err="1">
                <a:latin typeface="Calibri" pitchFamily="34" charset="0"/>
              </a:rPr>
              <a:t>ngược</a:t>
            </a:r>
            <a:r>
              <a:rPr lang="en-US" sz="2000" b="1" dirty="0">
                <a:latin typeface="Calibri" pitchFamily="34" charset="0"/>
              </a:rPr>
              <a:t> </a:t>
            </a:r>
            <a:r>
              <a:rPr lang="en-US" sz="2000" b="1" dirty="0" err="1">
                <a:latin typeface="Calibri" pitchFamily="34" charset="0"/>
              </a:rPr>
              <a:t>lại</a:t>
            </a:r>
            <a:r>
              <a:rPr lang="en-US" sz="2000" b="1" dirty="0">
                <a:latin typeface="Calibri" pitchFamily="34" charset="0"/>
              </a:rPr>
              <a:t>, </a:t>
            </a:r>
            <a:r>
              <a:rPr lang="en-US" sz="2000" b="1" dirty="0" err="1">
                <a:latin typeface="Calibri" pitchFamily="34" charset="0"/>
              </a:rPr>
              <a:t>khối</a:t>
            </a:r>
            <a:r>
              <a:rPr lang="en-US" sz="2000" b="1" dirty="0">
                <a:latin typeface="Calibri" pitchFamily="34" charset="0"/>
              </a:rPr>
              <a:t> </a:t>
            </a:r>
            <a:r>
              <a:rPr lang="en-US" sz="2000" b="1" dirty="0" err="1">
                <a:latin typeface="Calibri" pitchFamily="34" charset="0"/>
              </a:rPr>
              <a:t>các</a:t>
            </a:r>
            <a:r>
              <a:rPr lang="en-US" sz="2000" b="1" dirty="0">
                <a:latin typeface="Calibri" pitchFamily="34" charset="0"/>
              </a:rPr>
              <a:t> </a:t>
            </a:r>
            <a:r>
              <a:rPr lang="en-US" sz="2000" b="1" dirty="0" err="1">
                <a:latin typeface="Calibri" pitchFamily="34" charset="0"/>
              </a:rPr>
              <a:t>nghề</a:t>
            </a:r>
            <a:r>
              <a:rPr lang="en-US" sz="2000" b="1" dirty="0">
                <a:latin typeface="Calibri" pitchFamily="34" charset="0"/>
              </a:rPr>
              <a:t> </a:t>
            </a:r>
            <a:r>
              <a:rPr lang="en-US" sz="2000" b="1" dirty="0" err="1">
                <a:latin typeface="Calibri" pitchFamily="34" charset="0"/>
              </a:rPr>
              <a:t>xã</a:t>
            </a:r>
            <a:r>
              <a:rPr lang="en-US" sz="2000" b="1" dirty="0">
                <a:latin typeface="Calibri" pitchFamily="34" charset="0"/>
              </a:rPr>
              <a:t> </a:t>
            </a:r>
            <a:r>
              <a:rPr lang="en-US" sz="2000" b="1" dirty="0" err="1">
                <a:latin typeface="Calibri" pitchFamily="34" charset="0"/>
              </a:rPr>
              <a:t>hội</a:t>
            </a:r>
            <a:r>
              <a:rPr lang="en-US" sz="2000" b="1" dirty="0">
                <a:latin typeface="Calibri" pitchFamily="34" charset="0"/>
              </a:rPr>
              <a:t> </a:t>
            </a:r>
            <a:r>
              <a:rPr lang="en-US" sz="2000" b="1" dirty="0" err="1">
                <a:latin typeface="Calibri" pitchFamily="34" charset="0"/>
              </a:rPr>
              <a:t>không</a:t>
            </a:r>
            <a:r>
              <a:rPr lang="en-US" sz="2000" b="1" dirty="0">
                <a:latin typeface="Calibri" pitchFamily="34" charset="0"/>
              </a:rPr>
              <a:t> </a:t>
            </a:r>
            <a:r>
              <a:rPr lang="en-US" sz="2000" b="1" dirty="0" err="1">
                <a:latin typeface="Calibri" pitchFamily="34" charset="0"/>
              </a:rPr>
              <a:t>có</a:t>
            </a:r>
            <a:r>
              <a:rPr lang="en-US" sz="2000" b="1" dirty="0">
                <a:latin typeface="Calibri" pitchFamily="34" charset="0"/>
              </a:rPr>
              <a:t> HS </a:t>
            </a:r>
            <a:r>
              <a:rPr lang="en-US" sz="2000" b="1" dirty="0" err="1">
                <a:latin typeface="Calibri" pitchFamily="34" charset="0"/>
              </a:rPr>
              <a:t>nam</a:t>
            </a:r>
            <a:r>
              <a:rPr lang="en-US" sz="2000" b="1" dirty="0">
                <a:latin typeface="Calibri" pitchFamily="34" charset="0"/>
              </a:rPr>
              <a:t> </a:t>
            </a:r>
            <a:r>
              <a:rPr lang="en-US" sz="2000" b="1" dirty="0" err="1">
                <a:latin typeface="Calibri" pitchFamily="34" charset="0"/>
              </a:rPr>
              <a:t>tham</a:t>
            </a:r>
            <a:r>
              <a:rPr lang="en-US" sz="2000" b="1" dirty="0">
                <a:latin typeface="Calibri" pitchFamily="34" charset="0"/>
              </a:rPr>
              <a:t> </a:t>
            </a:r>
            <a:r>
              <a:rPr lang="en-US" sz="2000" b="1" dirty="0" err="1">
                <a:latin typeface="Calibri" pitchFamily="34" charset="0"/>
              </a:rPr>
              <a:t>gia</a:t>
            </a:r>
            <a:endParaRPr lang="en-US" sz="2000" b="1" dirty="0">
              <a:latin typeface="Calibri" pitchFamily="34" charset="0"/>
            </a:endParaRPr>
          </a:p>
          <a:p>
            <a:pPr marL="342900" lvl="0" indent="-342900">
              <a:buFont typeface="Wingdings" pitchFamily="2" charset="2"/>
              <a:buChar char="§"/>
            </a:pPr>
            <a:r>
              <a:rPr lang="en-US" sz="2000" b="1" dirty="0" err="1">
                <a:latin typeface="Calibri" pitchFamily="34" charset="0"/>
              </a:rPr>
              <a:t>Chủ</a:t>
            </a:r>
            <a:r>
              <a:rPr lang="en-US" sz="2000" b="1" dirty="0">
                <a:latin typeface="Calibri" pitchFamily="34" charset="0"/>
              </a:rPr>
              <a:t> </a:t>
            </a:r>
            <a:r>
              <a:rPr lang="en-US" sz="2000" b="1" dirty="0" err="1">
                <a:latin typeface="Calibri" pitchFamily="34" charset="0"/>
              </a:rPr>
              <a:t>động</a:t>
            </a:r>
            <a:r>
              <a:rPr lang="en-US" sz="2000" b="1" dirty="0">
                <a:latin typeface="Calibri" pitchFamily="34" charset="0"/>
              </a:rPr>
              <a:t> </a:t>
            </a:r>
            <a:r>
              <a:rPr lang="en-US" sz="2000" b="1" dirty="0" err="1">
                <a:latin typeface="Calibri" pitchFamily="34" charset="0"/>
              </a:rPr>
              <a:t>tìm</a:t>
            </a:r>
            <a:r>
              <a:rPr lang="en-US" sz="2000" b="1" dirty="0">
                <a:latin typeface="Calibri" pitchFamily="34" charset="0"/>
              </a:rPr>
              <a:t> </a:t>
            </a:r>
            <a:r>
              <a:rPr lang="en-US" sz="2000" b="1" dirty="0" err="1">
                <a:latin typeface="Calibri" pitchFamily="34" charset="0"/>
              </a:rPr>
              <a:t>hiểu</a:t>
            </a:r>
            <a:r>
              <a:rPr lang="en-US" sz="2000" b="1" dirty="0">
                <a:latin typeface="Calibri" pitchFamily="34" charset="0"/>
              </a:rPr>
              <a:t> </a:t>
            </a:r>
            <a:r>
              <a:rPr lang="en-US" sz="2000" b="1" dirty="0" err="1">
                <a:latin typeface="Calibri" pitchFamily="34" charset="0"/>
              </a:rPr>
              <a:t>nguyên</a:t>
            </a:r>
            <a:r>
              <a:rPr lang="en-US" sz="2000" b="1" dirty="0">
                <a:latin typeface="Calibri" pitchFamily="34" charset="0"/>
              </a:rPr>
              <a:t> </a:t>
            </a:r>
            <a:r>
              <a:rPr lang="en-US" sz="2000" b="1" dirty="0" err="1">
                <a:latin typeface="Calibri" pitchFamily="34" charset="0"/>
              </a:rPr>
              <a:t>nhân</a:t>
            </a:r>
            <a:r>
              <a:rPr lang="en-US" sz="2000" b="1" dirty="0">
                <a:latin typeface="Calibri" pitchFamily="34" charset="0"/>
              </a:rPr>
              <a:t> </a:t>
            </a:r>
            <a:r>
              <a:rPr lang="en-US" sz="2000" b="1" dirty="0" err="1">
                <a:latin typeface="Calibri" pitchFamily="34" charset="0"/>
              </a:rPr>
              <a:t>của</a:t>
            </a:r>
            <a:r>
              <a:rPr lang="en-US" sz="2000" b="1" dirty="0">
                <a:latin typeface="Calibri" pitchFamily="34" charset="0"/>
              </a:rPr>
              <a:t> </a:t>
            </a:r>
            <a:r>
              <a:rPr lang="en-US" sz="2000" b="1" dirty="0" err="1">
                <a:latin typeface="Calibri" pitchFamily="34" charset="0"/>
              </a:rPr>
              <a:t>vấn</a:t>
            </a:r>
            <a:r>
              <a:rPr lang="en-US" sz="2000" b="1" dirty="0">
                <a:latin typeface="Calibri" pitchFamily="34" charset="0"/>
              </a:rPr>
              <a:t> </a:t>
            </a:r>
            <a:r>
              <a:rPr lang="en-US" sz="2000" b="1" dirty="0" err="1">
                <a:latin typeface="Calibri" pitchFamily="34" charset="0"/>
              </a:rPr>
              <a:t>đề</a:t>
            </a:r>
            <a:r>
              <a:rPr lang="en-US" sz="2000" b="1" dirty="0">
                <a:latin typeface="Calibri" pitchFamily="34" charset="0"/>
              </a:rPr>
              <a:t> </a:t>
            </a:r>
            <a:r>
              <a:rPr lang="en-US" sz="2000" b="1" dirty="0" err="1">
                <a:latin typeface="Calibri" pitchFamily="34" charset="0"/>
              </a:rPr>
              <a:t>giới</a:t>
            </a:r>
            <a:r>
              <a:rPr lang="en-US" sz="2000" b="1" dirty="0">
                <a:latin typeface="Calibri" pitchFamily="34" charset="0"/>
              </a:rPr>
              <a:t> </a:t>
            </a:r>
            <a:r>
              <a:rPr lang="en-US" sz="2000" b="1" dirty="0" err="1">
                <a:latin typeface="Calibri" pitchFamily="34" charset="0"/>
              </a:rPr>
              <a:t>đó</a:t>
            </a:r>
            <a:r>
              <a:rPr lang="en-US" sz="2000" b="1" dirty="0">
                <a:latin typeface="Calibri" pitchFamily="34" charset="0"/>
              </a:rPr>
              <a:t> </a:t>
            </a:r>
          </a:p>
          <a:p>
            <a:pPr marL="342900" indent="-342900">
              <a:buFont typeface="Wingdings" pitchFamily="2" charset="2"/>
              <a:buChar char="§"/>
            </a:pPr>
            <a:r>
              <a:rPr lang="en-US" sz="2000" b="1" dirty="0" err="1">
                <a:latin typeface="Calibri" pitchFamily="34" charset="0"/>
              </a:rPr>
              <a:t>Hành</a:t>
            </a:r>
            <a:r>
              <a:rPr lang="en-US" sz="2000" b="1" dirty="0">
                <a:latin typeface="Calibri" pitchFamily="34" charset="0"/>
              </a:rPr>
              <a:t> </a:t>
            </a:r>
            <a:r>
              <a:rPr lang="en-US" sz="2000" b="1" dirty="0" err="1">
                <a:latin typeface="Calibri" pitchFamily="34" charset="0"/>
              </a:rPr>
              <a:t>động</a:t>
            </a:r>
            <a:r>
              <a:rPr lang="en-US" sz="2000" b="1" dirty="0">
                <a:latin typeface="Calibri" pitchFamily="34" charset="0"/>
              </a:rPr>
              <a:t> </a:t>
            </a:r>
            <a:r>
              <a:rPr lang="en-US" sz="2000" b="1" dirty="0" err="1">
                <a:latin typeface="Calibri" pitchFamily="34" charset="0"/>
              </a:rPr>
              <a:t>ngay</a:t>
            </a:r>
            <a:r>
              <a:rPr lang="en-US" sz="2000" b="1" dirty="0">
                <a:latin typeface="Calibri" pitchFamily="34" charset="0"/>
              </a:rPr>
              <a:t> </a:t>
            </a:r>
            <a:r>
              <a:rPr lang="en-US" sz="2000" b="1" dirty="0" err="1">
                <a:latin typeface="Calibri" pitchFamily="34" charset="0"/>
              </a:rPr>
              <a:t>lập</a:t>
            </a:r>
            <a:r>
              <a:rPr lang="en-US" sz="2000" b="1" dirty="0">
                <a:latin typeface="Calibri" pitchFamily="34" charset="0"/>
              </a:rPr>
              <a:t> </a:t>
            </a:r>
            <a:r>
              <a:rPr lang="en-US" sz="2000" b="1" dirty="0" err="1">
                <a:latin typeface="Calibri" pitchFamily="34" charset="0"/>
              </a:rPr>
              <a:t>tức</a:t>
            </a:r>
            <a:r>
              <a:rPr lang="en-US" sz="2000" b="1" dirty="0">
                <a:latin typeface="Calibri" pitchFamily="34" charset="0"/>
              </a:rPr>
              <a:t>: </a:t>
            </a:r>
            <a:r>
              <a:rPr lang="en-US" sz="2000" b="1" dirty="0" err="1">
                <a:latin typeface="Calibri" pitchFamily="34" charset="0"/>
              </a:rPr>
              <a:t>báo</a:t>
            </a:r>
            <a:r>
              <a:rPr lang="en-US" sz="2000" b="1" dirty="0">
                <a:latin typeface="Calibri" pitchFamily="34" charset="0"/>
              </a:rPr>
              <a:t> </a:t>
            </a:r>
            <a:r>
              <a:rPr lang="en-US" sz="2000" b="1" dirty="0" err="1">
                <a:latin typeface="Calibri" pitchFamily="34" charset="0"/>
              </a:rPr>
              <a:t>cáo</a:t>
            </a:r>
            <a:r>
              <a:rPr lang="en-US" sz="2000" b="1" dirty="0">
                <a:latin typeface="Calibri" pitchFamily="34" charset="0"/>
              </a:rPr>
              <a:t> </a:t>
            </a:r>
            <a:r>
              <a:rPr lang="en-US" sz="2000" b="1" dirty="0" err="1">
                <a:latin typeface="Calibri" pitchFamily="34" charset="0"/>
              </a:rPr>
              <a:t>với</a:t>
            </a:r>
            <a:r>
              <a:rPr lang="en-US" sz="2000" b="1" dirty="0">
                <a:latin typeface="Calibri" pitchFamily="34" charset="0"/>
              </a:rPr>
              <a:t> BGH, </a:t>
            </a:r>
            <a:r>
              <a:rPr lang="en-US" sz="2000" b="1" dirty="0" err="1">
                <a:latin typeface="Calibri" pitchFamily="34" charset="0"/>
              </a:rPr>
              <a:t>lên</a:t>
            </a:r>
            <a:r>
              <a:rPr lang="en-US" sz="2000" b="1" dirty="0">
                <a:latin typeface="Calibri" pitchFamily="34" charset="0"/>
              </a:rPr>
              <a:t> KH </a:t>
            </a:r>
            <a:r>
              <a:rPr lang="en-US" sz="2000" b="1" dirty="0" err="1">
                <a:latin typeface="Calibri" pitchFamily="34" charset="0"/>
              </a:rPr>
              <a:t>tư</a:t>
            </a:r>
            <a:r>
              <a:rPr lang="en-US" sz="2000" b="1" dirty="0">
                <a:latin typeface="Calibri" pitchFamily="34" charset="0"/>
              </a:rPr>
              <a:t> </a:t>
            </a:r>
            <a:r>
              <a:rPr lang="en-US" sz="2000" b="1" dirty="0" err="1">
                <a:latin typeface="Calibri" pitchFamily="34" charset="0"/>
              </a:rPr>
              <a:t>vấn</a:t>
            </a:r>
            <a:r>
              <a:rPr lang="en-US" sz="2000" b="1" dirty="0">
                <a:latin typeface="Calibri" pitchFamily="34" charset="0"/>
              </a:rPr>
              <a:t> </a:t>
            </a:r>
            <a:r>
              <a:rPr lang="en-US" sz="2000" b="1" dirty="0" err="1">
                <a:latin typeface="Calibri" pitchFamily="34" charset="0"/>
              </a:rPr>
              <a:t>hướng</a:t>
            </a:r>
            <a:r>
              <a:rPr lang="en-US" sz="2000" b="1" dirty="0">
                <a:latin typeface="Calibri" pitchFamily="34" charset="0"/>
              </a:rPr>
              <a:t> </a:t>
            </a:r>
            <a:r>
              <a:rPr lang="en-US" sz="2000" b="1" dirty="0" err="1">
                <a:latin typeface="Calibri" pitchFamily="34" charset="0"/>
              </a:rPr>
              <a:t>nghiệp</a:t>
            </a:r>
            <a:r>
              <a:rPr lang="en-US" sz="2000" b="1" dirty="0">
                <a:latin typeface="Calibri" pitchFamily="34" charset="0"/>
              </a:rPr>
              <a:t> </a:t>
            </a:r>
            <a:r>
              <a:rPr lang="en-US" sz="2000" b="1" dirty="0" err="1">
                <a:latin typeface="Calibri" pitchFamily="34" charset="0"/>
              </a:rPr>
              <a:t>cho</a:t>
            </a:r>
            <a:r>
              <a:rPr lang="en-US" sz="2000" b="1" dirty="0">
                <a:latin typeface="Calibri" pitchFamily="34" charset="0"/>
              </a:rPr>
              <a:t> HS, </a:t>
            </a:r>
            <a:r>
              <a:rPr lang="en-US" sz="2000" b="1" dirty="0" err="1">
                <a:latin typeface="Calibri" pitchFamily="34" charset="0"/>
              </a:rPr>
              <a:t>cung</a:t>
            </a:r>
            <a:r>
              <a:rPr lang="en-US" sz="2000" b="1" dirty="0">
                <a:latin typeface="Calibri" pitchFamily="34" charset="0"/>
              </a:rPr>
              <a:t> </a:t>
            </a:r>
            <a:r>
              <a:rPr lang="en-US" sz="2000" b="1" dirty="0" err="1">
                <a:latin typeface="Calibri" pitchFamily="34" charset="0"/>
              </a:rPr>
              <a:t>cấp</a:t>
            </a:r>
            <a:r>
              <a:rPr lang="en-US" sz="2000" b="1" dirty="0">
                <a:latin typeface="Calibri" pitchFamily="34" charset="0"/>
              </a:rPr>
              <a:t> </a:t>
            </a:r>
            <a:r>
              <a:rPr lang="en-US" sz="2000" b="1" dirty="0" err="1">
                <a:latin typeface="Calibri" pitchFamily="34" charset="0"/>
              </a:rPr>
              <a:t>thông</a:t>
            </a:r>
            <a:r>
              <a:rPr lang="en-US" sz="2000" b="1" dirty="0">
                <a:latin typeface="Calibri" pitchFamily="34" charset="0"/>
              </a:rPr>
              <a:t> tin </a:t>
            </a:r>
            <a:r>
              <a:rPr lang="en-US" sz="2000" b="1" dirty="0" err="1">
                <a:latin typeface="Calibri" pitchFamily="34" charset="0"/>
              </a:rPr>
              <a:t>về</a:t>
            </a:r>
            <a:r>
              <a:rPr lang="en-US" sz="2000" b="1" dirty="0">
                <a:latin typeface="Calibri" pitchFamily="34" charset="0"/>
              </a:rPr>
              <a:t> </a:t>
            </a:r>
            <a:r>
              <a:rPr lang="en-US" sz="2000" b="1" dirty="0" err="1">
                <a:latin typeface="Calibri" pitchFamily="34" charset="0"/>
              </a:rPr>
              <a:t>ngành</a:t>
            </a:r>
            <a:r>
              <a:rPr lang="en-US" sz="2000" b="1" dirty="0">
                <a:latin typeface="Calibri" pitchFamily="34" charset="0"/>
              </a:rPr>
              <a:t> </a:t>
            </a:r>
            <a:r>
              <a:rPr lang="en-US" sz="2000" b="1" dirty="0" err="1">
                <a:latin typeface="Calibri" pitchFamily="34" charset="0"/>
              </a:rPr>
              <a:t>nghề</a:t>
            </a:r>
            <a:r>
              <a:rPr lang="en-US" sz="2000" b="1" dirty="0">
                <a:latin typeface="Calibri" pitchFamily="34" charset="0"/>
              </a:rPr>
              <a:t> </a:t>
            </a:r>
            <a:r>
              <a:rPr lang="en-US" sz="2000" b="1" dirty="0" err="1">
                <a:latin typeface="Calibri" pitchFamily="34" charset="0"/>
              </a:rPr>
              <a:t>có</a:t>
            </a:r>
            <a:r>
              <a:rPr lang="en-US" sz="2000" b="1" dirty="0">
                <a:latin typeface="Calibri" pitchFamily="34" charset="0"/>
              </a:rPr>
              <a:t> NCG; </a:t>
            </a:r>
            <a:r>
              <a:rPr lang="en-US" sz="2000" b="1" dirty="0" err="1">
                <a:latin typeface="Calibri" pitchFamily="34" charset="0"/>
              </a:rPr>
              <a:t>tổ</a:t>
            </a:r>
            <a:r>
              <a:rPr lang="en-US" sz="2000" b="1" dirty="0">
                <a:latin typeface="Calibri" pitchFamily="34" charset="0"/>
              </a:rPr>
              <a:t> </a:t>
            </a:r>
            <a:r>
              <a:rPr lang="en-US" sz="2000" b="1" dirty="0" err="1">
                <a:latin typeface="Calibri" pitchFamily="34" charset="0"/>
              </a:rPr>
              <a:t>chức</a:t>
            </a:r>
            <a:r>
              <a:rPr lang="en-US" sz="2000" b="1" dirty="0">
                <a:latin typeface="Calibri" pitchFamily="34" charset="0"/>
              </a:rPr>
              <a:t> </a:t>
            </a:r>
            <a:r>
              <a:rPr lang="en-US" sz="2000" b="1" dirty="0" err="1">
                <a:latin typeface="Calibri" pitchFamily="34" charset="0"/>
              </a:rPr>
              <a:t>hội</a:t>
            </a:r>
            <a:r>
              <a:rPr lang="en-US" sz="2000" b="1" dirty="0">
                <a:latin typeface="Calibri" pitchFamily="34" charset="0"/>
              </a:rPr>
              <a:t> </a:t>
            </a:r>
            <a:r>
              <a:rPr lang="en-US" sz="2000" b="1" dirty="0" err="1">
                <a:latin typeface="Calibri" pitchFamily="34" charset="0"/>
              </a:rPr>
              <a:t>thảo</a:t>
            </a:r>
            <a:r>
              <a:rPr lang="en-US" sz="2000" b="1" dirty="0">
                <a:latin typeface="Calibri" pitchFamily="34" charset="0"/>
              </a:rPr>
              <a:t>, </a:t>
            </a:r>
            <a:r>
              <a:rPr lang="en-US" sz="2000" b="1" dirty="0" err="1">
                <a:latin typeface="Calibri" pitchFamily="34" charset="0"/>
              </a:rPr>
              <a:t>diễn</a:t>
            </a:r>
            <a:r>
              <a:rPr lang="en-US" sz="2000" b="1" dirty="0">
                <a:latin typeface="Calibri" pitchFamily="34" charset="0"/>
              </a:rPr>
              <a:t> </a:t>
            </a:r>
            <a:r>
              <a:rPr lang="en-US" sz="2000" b="1" dirty="0" err="1">
                <a:latin typeface="Calibri" pitchFamily="34" charset="0"/>
              </a:rPr>
              <a:t>đàn</a:t>
            </a:r>
            <a:r>
              <a:rPr lang="en-US" sz="2000" b="1" dirty="0">
                <a:latin typeface="Calibri" pitchFamily="34" charset="0"/>
              </a:rPr>
              <a:t> </a:t>
            </a:r>
            <a:r>
              <a:rPr lang="en-US" sz="2000" b="1" dirty="0" err="1">
                <a:latin typeface="Calibri" pitchFamily="34" charset="0"/>
              </a:rPr>
              <a:t>hướng</a:t>
            </a:r>
            <a:r>
              <a:rPr lang="en-US" sz="2000" b="1" dirty="0">
                <a:latin typeface="Calibri" pitchFamily="34" charset="0"/>
              </a:rPr>
              <a:t> </a:t>
            </a:r>
            <a:r>
              <a:rPr lang="en-US" sz="2000" b="1" dirty="0" err="1">
                <a:latin typeface="Calibri" pitchFamily="34" charset="0"/>
              </a:rPr>
              <a:t>nghiệp</a:t>
            </a:r>
            <a:r>
              <a:rPr lang="en-US" sz="2000" b="1" dirty="0">
                <a:latin typeface="Calibri" pitchFamily="34" charset="0"/>
              </a:rPr>
              <a:t> </a:t>
            </a:r>
            <a:r>
              <a:rPr lang="en-US" sz="2000" b="1" dirty="0" err="1">
                <a:latin typeface="Calibri" pitchFamily="34" charset="0"/>
              </a:rPr>
              <a:t>có</a:t>
            </a:r>
            <a:r>
              <a:rPr lang="en-US" sz="2000" b="1" dirty="0">
                <a:latin typeface="Calibri" pitchFamily="34" charset="0"/>
              </a:rPr>
              <a:t> NCG,…</a:t>
            </a:r>
            <a:r>
              <a:rPr lang="en-US" sz="2000" b="1" dirty="0" err="1">
                <a:latin typeface="Calibri" pitchFamily="34" charset="0"/>
              </a:rPr>
              <a:t>hướng</a:t>
            </a:r>
            <a:r>
              <a:rPr lang="en-US" sz="2000" b="1" dirty="0">
                <a:latin typeface="Calibri" pitchFamily="34" charset="0"/>
              </a:rPr>
              <a:t> </a:t>
            </a:r>
            <a:r>
              <a:rPr lang="en-US" sz="2000" b="1" dirty="0" err="1">
                <a:latin typeface="Calibri" pitchFamily="34" charset="0"/>
              </a:rPr>
              <a:t>dẫn</a:t>
            </a:r>
            <a:r>
              <a:rPr lang="en-US" sz="2000" b="1" dirty="0">
                <a:latin typeface="Calibri" pitchFamily="34" charset="0"/>
              </a:rPr>
              <a:t> </a:t>
            </a:r>
            <a:r>
              <a:rPr lang="en-US" sz="2000" b="1" dirty="0" err="1">
                <a:latin typeface="Calibri" pitchFamily="34" charset="0"/>
              </a:rPr>
              <a:t>hỗ</a:t>
            </a:r>
            <a:r>
              <a:rPr lang="en-US" sz="2000" b="1" dirty="0">
                <a:latin typeface="Calibri" pitchFamily="34" charset="0"/>
              </a:rPr>
              <a:t> </a:t>
            </a:r>
            <a:r>
              <a:rPr lang="en-US" sz="2000" b="1" dirty="0" err="1">
                <a:latin typeface="Calibri" pitchFamily="34" charset="0"/>
              </a:rPr>
              <a:t>trợ</a:t>
            </a:r>
            <a:r>
              <a:rPr lang="en-US" sz="2000" b="1" dirty="0">
                <a:latin typeface="Calibri" pitchFamily="34" charset="0"/>
              </a:rPr>
              <a:t> </a:t>
            </a:r>
            <a:r>
              <a:rPr lang="en-US" sz="2000" b="1" dirty="0" err="1">
                <a:latin typeface="Calibri" pitchFamily="34" charset="0"/>
              </a:rPr>
              <a:t>nam</a:t>
            </a:r>
            <a:r>
              <a:rPr lang="en-US" sz="2000" b="1" dirty="0">
                <a:latin typeface="Calibri" pitchFamily="34" charset="0"/>
              </a:rPr>
              <a:t>, </a:t>
            </a:r>
            <a:r>
              <a:rPr lang="en-US" sz="2000" b="1" dirty="0" err="1">
                <a:latin typeface="Calibri" pitchFamily="34" charset="0"/>
              </a:rPr>
              <a:t>nữ</a:t>
            </a:r>
            <a:r>
              <a:rPr lang="en-US" sz="2000" b="1" dirty="0">
                <a:latin typeface="Calibri" pitchFamily="34" charset="0"/>
              </a:rPr>
              <a:t> HS </a:t>
            </a:r>
            <a:r>
              <a:rPr lang="en-US" sz="2000" b="1" dirty="0" err="1">
                <a:latin typeface="Calibri" pitchFamily="34" charset="0"/>
              </a:rPr>
              <a:t>chọn</a:t>
            </a:r>
            <a:r>
              <a:rPr lang="en-US" sz="2000" b="1" dirty="0">
                <a:latin typeface="Calibri" pitchFamily="34" charset="0"/>
              </a:rPr>
              <a:t> </a:t>
            </a:r>
            <a:r>
              <a:rPr lang="en-US" sz="2000" b="1" dirty="0" err="1">
                <a:latin typeface="Calibri" pitchFamily="34" charset="0"/>
              </a:rPr>
              <a:t>nghề</a:t>
            </a:r>
            <a:r>
              <a:rPr lang="en-US" sz="2000" b="1" dirty="0">
                <a:latin typeface="Calibri" pitchFamily="34" charset="0"/>
              </a:rPr>
              <a:t>/</a:t>
            </a:r>
            <a:r>
              <a:rPr lang="en-US" sz="2000" b="1" dirty="0" err="1">
                <a:latin typeface="Calibri" pitchFamily="34" charset="0"/>
              </a:rPr>
              <a:t>ngành</a:t>
            </a:r>
            <a:r>
              <a:rPr lang="en-US" sz="2000" b="1" dirty="0">
                <a:latin typeface="Calibri" pitchFamily="34" charset="0"/>
              </a:rPr>
              <a:t> </a:t>
            </a:r>
            <a:r>
              <a:rPr lang="en-US" sz="2000" b="1" dirty="0" err="1">
                <a:latin typeface="Calibri" pitchFamily="34" charset="0"/>
              </a:rPr>
              <a:t>học</a:t>
            </a:r>
            <a:r>
              <a:rPr lang="en-US" sz="2000" b="1" dirty="0">
                <a:latin typeface="Calibri" pitchFamily="34" charset="0"/>
              </a:rPr>
              <a:t> </a:t>
            </a:r>
            <a:r>
              <a:rPr lang="en-US" sz="2000" b="1" dirty="0" err="1">
                <a:latin typeface="Calibri" pitchFamily="34" charset="0"/>
              </a:rPr>
              <a:t>theo</a:t>
            </a:r>
            <a:r>
              <a:rPr lang="en-US" sz="2000" b="1" dirty="0">
                <a:latin typeface="Calibri" pitchFamily="34" charset="0"/>
              </a:rPr>
              <a:t> </a:t>
            </a:r>
            <a:r>
              <a:rPr lang="en-US" sz="2000" b="1" dirty="0" err="1">
                <a:latin typeface="Calibri" pitchFamily="34" charset="0"/>
              </a:rPr>
              <a:t>sở</a:t>
            </a:r>
            <a:r>
              <a:rPr lang="en-US" sz="2000" b="1" dirty="0">
                <a:latin typeface="Calibri" pitchFamily="34" charset="0"/>
              </a:rPr>
              <a:t> </a:t>
            </a:r>
            <a:r>
              <a:rPr lang="en-US" sz="2000" b="1" dirty="0" err="1">
                <a:latin typeface="Calibri" pitchFamily="34" charset="0"/>
              </a:rPr>
              <a:t>thích</a:t>
            </a:r>
            <a:r>
              <a:rPr lang="en-US" sz="2000" b="1" dirty="0">
                <a:latin typeface="Calibri" pitchFamily="34" charset="0"/>
              </a:rPr>
              <a:t>, </a:t>
            </a:r>
            <a:r>
              <a:rPr lang="en-US" sz="2000" b="1" dirty="0" err="1">
                <a:latin typeface="Calibri" pitchFamily="34" charset="0"/>
              </a:rPr>
              <a:t>năng</a:t>
            </a:r>
            <a:r>
              <a:rPr lang="en-US" sz="2000" b="1" dirty="0">
                <a:latin typeface="Calibri" pitchFamily="34" charset="0"/>
              </a:rPr>
              <a:t> </a:t>
            </a:r>
            <a:r>
              <a:rPr lang="en-US" sz="2000" b="1" dirty="0" err="1">
                <a:latin typeface="Calibri" pitchFamily="34" charset="0"/>
              </a:rPr>
              <a:t>lực</a:t>
            </a:r>
            <a:r>
              <a:rPr lang="en-US" sz="2000" b="1" dirty="0">
                <a:latin typeface="Calibri" pitchFamily="34" charset="0"/>
              </a:rPr>
              <a:t>,….</a:t>
            </a:r>
          </a:p>
        </p:txBody>
      </p:sp>
    </p:spTree>
    <p:extLst>
      <p:ext uri="{BB962C8B-B14F-4D97-AF65-F5344CB8AC3E}">
        <p14:creationId xmlns:p14="http://schemas.microsoft.com/office/powerpoint/2010/main" val="2750313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5" name="Rectangle 3"/>
          <p:cNvSpPr>
            <a:spLocks noGrp="1" noChangeArrowheads="1"/>
          </p:cNvSpPr>
          <p:nvPr>
            <p:ph idx="1"/>
          </p:nvPr>
        </p:nvSpPr>
        <p:spPr>
          <a:xfrm>
            <a:off x="152400" y="990600"/>
            <a:ext cx="8763000" cy="3505200"/>
          </a:xfrm>
        </p:spPr>
        <p:txBody>
          <a:bodyPr/>
          <a:lstStyle/>
          <a:p>
            <a:pPr marL="457200" indent="-457200" eaLnBrk="1" hangingPunct="1">
              <a:buClr>
                <a:srgbClr val="0000FF"/>
              </a:buClr>
              <a:buFont typeface="Wingdings" pitchFamily="2" charset="2"/>
              <a:buChar char="µ"/>
            </a:pPr>
            <a:r>
              <a:rPr lang="vi-VN" altLang="en-US" sz="2800" b="1" dirty="0">
                <a:solidFill>
                  <a:srgbClr val="FF0000"/>
                </a:solidFill>
                <a:latin typeface="Calibri" pitchFamily="34" charset="0"/>
                <a:cs typeface="Arial" pitchFamily="34" charset="0"/>
              </a:rPr>
              <a:t>L</a:t>
            </a:r>
            <a:r>
              <a:rPr lang="en-US" altLang="en-US" sz="2800" b="1" dirty="0" err="1">
                <a:solidFill>
                  <a:srgbClr val="FF0000"/>
                </a:solidFill>
                <a:latin typeface="Calibri" pitchFamily="34" charset="0"/>
                <a:cs typeface="Arial" pitchFamily="34" charset="0"/>
              </a:rPr>
              <a:t>ồng</a:t>
            </a:r>
            <a:r>
              <a:rPr lang="en-US" altLang="en-US" sz="2800" b="1" dirty="0">
                <a:solidFill>
                  <a:srgbClr val="FF0000"/>
                </a:solidFill>
                <a:latin typeface="Calibri" pitchFamily="34" charset="0"/>
                <a:cs typeface="Arial" pitchFamily="34" charset="0"/>
              </a:rPr>
              <a:t> </a:t>
            </a:r>
            <a:r>
              <a:rPr lang="en-US" altLang="en-US" sz="2800" b="1" dirty="0" err="1">
                <a:solidFill>
                  <a:srgbClr val="FF0000"/>
                </a:solidFill>
                <a:latin typeface="Calibri" pitchFamily="34" charset="0"/>
                <a:cs typeface="Arial" pitchFamily="34" charset="0"/>
              </a:rPr>
              <a:t>ghép</a:t>
            </a:r>
            <a:r>
              <a:rPr lang="en-US" altLang="en-US" sz="2800" b="1" dirty="0">
                <a:solidFill>
                  <a:srgbClr val="FF0000"/>
                </a:solidFill>
                <a:latin typeface="Calibri" pitchFamily="34" charset="0"/>
                <a:cs typeface="Arial" pitchFamily="34" charset="0"/>
              </a:rPr>
              <a:t> </a:t>
            </a:r>
            <a:r>
              <a:rPr lang="en-US" altLang="en-US" sz="2800" b="1" dirty="0" err="1">
                <a:solidFill>
                  <a:srgbClr val="FF0000"/>
                </a:solidFill>
                <a:latin typeface="Calibri" pitchFamily="34" charset="0"/>
                <a:cs typeface="Arial" pitchFamily="34" charset="0"/>
              </a:rPr>
              <a:t>giới</a:t>
            </a:r>
            <a:r>
              <a:rPr lang="en-US" altLang="en-US" sz="2800" b="1" dirty="0">
                <a:solidFill>
                  <a:srgbClr val="FF0000"/>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là</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một</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chiến</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lược</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nhằm</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đưa</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mối</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quan</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tâm</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và</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kinh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nghiệm</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của</a:t>
            </a:r>
            <a:r>
              <a:rPr lang="en-US" altLang="en-US" sz="2800" b="1" dirty="0">
                <a:solidFill>
                  <a:srgbClr val="0000FF"/>
                </a:solidFill>
                <a:latin typeface="Calibri" pitchFamily="34" charset="0"/>
                <a:cs typeface="Arial" pitchFamily="34" charset="0"/>
              </a:rPr>
              <a:t> PN </a:t>
            </a:r>
            <a:r>
              <a:rPr lang="en-US" altLang="en-US" sz="2800" b="1" dirty="0" err="1">
                <a:solidFill>
                  <a:srgbClr val="0000FF"/>
                </a:solidFill>
                <a:latin typeface="Calibri" pitchFamily="34" charset="0"/>
                <a:cs typeface="Arial" pitchFamily="34" charset="0"/>
              </a:rPr>
              <a:t>và</a:t>
            </a:r>
            <a:r>
              <a:rPr lang="en-US" altLang="en-US" sz="2800" b="1" dirty="0">
                <a:solidFill>
                  <a:srgbClr val="0000FF"/>
                </a:solidFill>
                <a:latin typeface="Calibri" pitchFamily="34" charset="0"/>
                <a:cs typeface="Arial" pitchFamily="34" charset="0"/>
              </a:rPr>
              <a:t> NG </a:t>
            </a:r>
            <a:r>
              <a:rPr lang="en-US" altLang="en-US" sz="2800" b="1" dirty="0" err="1">
                <a:solidFill>
                  <a:srgbClr val="0000FF"/>
                </a:solidFill>
                <a:latin typeface="Calibri" pitchFamily="34" charset="0"/>
                <a:cs typeface="Arial" pitchFamily="34" charset="0"/>
              </a:rPr>
              <a:t>vào</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quá</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trình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thiết</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kế</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thực</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hiện</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giám</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sát</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và</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đánh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giá</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các</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chính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sách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chương</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trình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như</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một</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phần</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không</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thể</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thiếu</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của</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chính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sách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chương</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trình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đó</a:t>
            </a:r>
            <a:r>
              <a:rPr lang="en-US" altLang="en-US" sz="2800" b="1" dirty="0">
                <a:solidFill>
                  <a:srgbClr val="0000FF"/>
                </a:solidFill>
                <a:latin typeface="Calibri" pitchFamily="34" charset="0"/>
                <a:cs typeface="Arial" pitchFamily="34" charset="0"/>
              </a:rPr>
              <a:t>,…</a:t>
            </a:r>
            <a:r>
              <a:rPr lang="en-US" altLang="en-US" sz="2800" b="1" dirty="0" err="1">
                <a:solidFill>
                  <a:srgbClr val="0000FF"/>
                </a:solidFill>
                <a:latin typeface="Calibri" pitchFamily="34" charset="0"/>
                <a:cs typeface="Arial" pitchFamily="34" charset="0"/>
              </a:rPr>
              <a:t>để</a:t>
            </a:r>
            <a:r>
              <a:rPr lang="en-US" altLang="en-US" sz="2800" b="1" dirty="0">
                <a:solidFill>
                  <a:srgbClr val="0000FF"/>
                </a:solidFill>
                <a:latin typeface="Calibri" pitchFamily="34" charset="0"/>
                <a:cs typeface="Arial" pitchFamily="34" charset="0"/>
              </a:rPr>
              <a:t> PN </a:t>
            </a:r>
            <a:r>
              <a:rPr lang="en-US" altLang="en-US" sz="2800" b="1" dirty="0" err="1">
                <a:solidFill>
                  <a:srgbClr val="0000FF"/>
                </a:solidFill>
                <a:latin typeface="Calibri" pitchFamily="34" charset="0"/>
                <a:cs typeface="Arial" pitchFamily="34" charset="0"/>
              </a:rPr>
              <a:t>và</a:t>
            </a:r>
            <a:r>
              <a:rPr lang="en-US" altLang="en-US" sz="2800" b="1" dirty="0">
                <a:solidFill>
                  <a:srgbClr val="0000FF"/>
                </a:solidFill>
                <a:latin typeface="Calibri" pitchFamily="34" charset="0"/>
                <a:cs typeface="Arial" pitchFamily="34" charset="0"/>
              </a:rPr>
              <a:t> NG </a:t>
            </a:r>
            <a:r>
              <a:rPr lang="en-US" altLang="en-US" sz="2800" b="1" dirty="0" err="1">
                <a:solidFill>
                  <a:srgbClr val="0000FF"/>
                </a:solidFill>
                <a:latin typeface="Calibri" pitchFamily="34" charset="0"/>
                <a:cs typeface="Arial" pitchFamily="34" charset="0"/>
              </a:rPr>
              <a:t>cùng</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được</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thụ</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hưởng</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bình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đẳng</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và</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để</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tình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trạng</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bất</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bình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đẳng</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không</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còn</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bị</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kéo</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dài</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dai</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dẳng</a:t>
            </a:r>
            <a:endParaRPr lang="en-US" altLang="en-US" sz="2800" b="1" dirty="0">
              <a:solidFill>
                <a:srgbClr val="0000FF"/>
              </a:solidFill>
              <a:latin typeface="Calibri" pitchFamily="34" charset="0"/>
              <a:cs typeface="Arial" pitchFamily="34" charset="0"/>
            </a:endParaRPr>
          </a:p>
          <a:p>
            <a:pPr eaLnBrk="1" hangingPunct="1">
              <a:buClr>
                <a:srgbClr val="0000FF"/>
              </a:buClr>
              <a:buFont typeface="Wingdings" pitchFamily="2" charset="2"/>
              <a:buChar char="Ø"/>
            </a:pPr>
            <a:r>
              <a:rPr lang="en-US" altLang="en-US" sz="2800" b="1" dirty="0">
                <a:solidFill>
                  <a:srgbClr val="0000FF"/>
                </a:solidFill>
                <a:latin typeface="Calibri" pitchFamily="34" charset="0"/>
                <a:cs typeface="Arial" pitchFamily="34" charset="0"/>
              </a:rPr>
              <a:t>LGG </a:t>
            </a:r>
            <a:r>
              <a:rPr lang="en-US" altLang="en-US" sz="2800" b="1" dirty="0" err="1">
                <a:solidFill>
                  <a:srgbClr val="0000FF"/>
                </a:solidFill>
                <a:latin typeface="Calibri" pitchFamily="34" charset="0"/>
                <a:cs typeface="Arial" pitchFamily="34" charset="0"/>
              </a:rPr>
              <a:t>chính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là</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phương</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thức</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để</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đạt</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được</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bình</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đẳng</a:t>
            </a:r>
            <a:r>
              <a:rPr lang="en-US" altLang="en-US" sz="2800" b="1" dirty="0">
                <a:solidFill>
                  <a:srgbClr val="0000FF"/>
                </a:solidFill>
                <a:latin typeface="Calibri" pitchFamily="34" charset="0"/>
                <a:cs typeface="Arial" pitchFamily="34" charset="0"/>
              </a:rPr>
              <a:t> </a:t>
            </a:r>
            <a:r>
              <a:rPr lang="en-US" altLang="en-US" sz="2800" b="1" dirty="0" err="1">
                <a:solidFill>
                  <a:srgbClr val="0000FF"/>
                </a:solidFill>
                <a:latin typeface="Calibri" pitchFamily="34" charset="0"/>
                <a:cs typeface="Arial" pitchFamily="34" charset="0"/>
              </a:rPr>
              <a:t>giới</a:t>
            </a:r>
            <a:endParaRPr lang="vi-VN" altLang="en-US" sz="2800" b="1" dirty="0">
              <a:latin typeface="Calibri" pitchFamily="34" charset="0"/>
              <a:cs typeface="Arial" pitchFamily="34" charset="0"/>
            </a:endParaRPr>
          </a:p>
        </p:txBody>
      </p:sp>
      <p:sp>
        <p:nvSpPr>
          <p:cNvPr id="5120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1BE3C224-A0D0-44E9-A0C7-874EA6F894CF}" type="slidenum">
              <a:rPr lang="en-US" altLang="en-US" smtClean="0">
                <a:solidFill>
                  <a:srgbClr val="898989"/>
                </a:solidFill>
                <a:latin typeface="Calibri" pitchFamily="34" charset="0"/>
              </a:rPr>
              <a:pPr eaLnBrk="1" hangingPunct="1"/>
              <a:t>62</a:t>
            </a:fld>
            <a:endParaRPr lang="en-US" altLang="en-US">
              <a:solidFill>
                <a:srgbClr val="898989"/>
              </a:solidFill>
              <a:latin typeface="Calibri" pitchFamily="34" charset="0"/>
            </a:endParaRPr>
          </a:p>
        </p:txBody>
      </p:sp>
      <p:sp>
        <p:nvSpPr>
          <p:cNvPr id="6" name="AutoShape 21"/>
          <p:cNvSpPr>
            <a:spLocks noChangeArrowheads="1"/>
          </p:cNvSpPr>
          <p:nvPr/>
        </p:nvSpPr>
        <p:spPr bwMode="auto">
          <a:xfrm>
            <a:off x="1752600" y="76200"/>
            <a:ext cx="5638800" cy="6858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2800" i="1" dirty="0"/>
          </a:p>
          <a:p>
            <a:pPr algn="ctr"/>
            <a:r>
              <a:rPr lang="en-US" altLang="en-US" sz="3200" b="1" dirty="0">
                <a:solidFill>
                  <a:srgbClr val="0000FF"/>
                </a:solidFill>
              </a:rPr>
              <a:t>LỒNG GHÉP GIỚI</a:t>
            </a:r>
          </a:p>
          <a:p>
            <a:endParaRPr lang="en-US" altLang="en-US" sz="2800" dirty="0"/>
          </a:p>
        </p:txBody>
      </p:sp>
      <p:pic>
        <p:nvPicPr>
          <p:cNvPr id="7" name="Picture 12" descr="http://img2.news.zing.vn/2013/02/10/phi-co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0"/>
            <a:ext cx="3733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cms.evn.com.vn/Portals/0/userfiles/luongtcdl/2014/5/CongnhanEV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572000"/>
            <a:ext cx="3886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animEffect transition="in" filter="slide(fromBottom)">
                                      <p:cBhvr>
                                        <p:cTn id="7" dur="500">
                                          <p:stCondLst>
                                            <p:cond delay="0"/>
                                          </p:stCondLst>
                                        </p:cTn>
                                        <p:tgtEl>
                                          <p:spTgt spid="571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71395">
                                            <p:txEl>
                                              <p:pRg st="1" end="1"/>
                                            </p:txEl>
                                          </p:spTgt>
                                        </p:tgtEl>
                                        <p:attrNameLst>
                                          <p:attrName>style.visibility</p:attrName>
                                        </p:attrNameLst>
                                      </p:cBhvr>
                                      <p:to>
                                        <p:strVal val="visible"/>
                                      </p:to>
                                    </p:set>
                                    <p:animEffect transition="in" filter="slide(fromBottom)">
                                      <p:cBhvr>
                                        <p:cTn id="12" dur="500">
                                          <p:stCondLst>
                                            <p:cond delay="0"/>
                                          </p:stCondLst>
                                        </p:cTn>
                                        <p:tgtEl>
                                          <p:spTgt spid="571395">
                                            <p:txEl>
                                              <p:pRg st="1" end="1"/>
                                            </p:txEl>
                                          </p:spTgt>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1657830">
            <a:off x="2590800" y="719138"/>
            <a:ext cx="4391025" cy="1082675"/>
            <a:chOff x="1392" y="3216"/>
            <a:chExt cx="3360" cy="384"/>
          </a:xfrm>
        </p:grpSpPr>
        <p:sp>
          <p:nvSpPr>
            <p:cNvPr id="52259" name="Oval 4"/>
            <p:cNvSpPr>
              <a:spLocks noChangeArrowheads="1"/>
            </p:cNvSpPr>
            <p:nvPr/>
          </p:nvSpPr>
          <p:spPr bwMode="gray">
            <a:xfrm>
              <a:off x="1392" y="3216"/>
              <a:ext cx="3350" cy="368"/>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60" name="Oval 5"/>
            <p:cNvSpPr>
              <a:spLocks noChangeArrowheads="1"/>
            </p:cNvSpPr>
            <p:nvPr/>
          </p:nvSpPr>
          <p:spPr bwMode="gray">
            <a:xfrm>
              <a:off x="1392" y="3216"/>
              <a:ext cx="3360" cy="384"/>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61" name="Oval 6"/>
            <p:cNvSpPr>
              <a:spLocks noChangeArrowheads="1"/>
            </p:cNvSpPr>
            <p:nvPr/>
          </p:nvSpPr>
          <p:spPr bwMode="gray">
            <a:xfrm>
              <a:off x="1417" y="3241"/>
              <a:ext cx="3287" cy="334"/>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62" name="Oval 7"/>
            <p:cNvSpPr>
              <a:spLocks noChangeArrowheads="1"/>
            </p:cNvSpPr>
            <p:nvPr/>
          </p:nvSpPr>
          <p:spPr bwMode="gray">
            <a:xfrm>
              <a:off x="1417" y="3241"/>
              <a:ext cx="3287" cy="334"/>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grpSp>
      <p:grpSp>
        <p:nvGrpSpPr>
          <p:cNvPr id="3" name="Group 8"/>
          <p:cNvGrpSpPr>
            <a:grpSpLocks/>
          </p:cNvGrpSpPr>
          <p:nvPr/>
        </p:nvGrpSpPr>
        <p:grpSpPr bwMode="auto">
          <a:xfrm>
            <a:off x="76200" y="2033588"/>
            <a:ext cx="3287713" cy="2843212"/>
            <a:chOff x="839" y="1224"/>
            <a:chExt cx="862" cy="862"/>
          </a:xfrm>
        </p:grpSpPr>
        <p:sp>
          <p:nvSpPr>
            <p:cNvPr id="52250" name="Oval 9"/>
            <p:cNvSpPr>
              <a:spLocks noChangeArrowheads="1"/>
            </p:cNvSpPr>
            <p:nvPr/>
          </p:nvSpPr>
          <p:spPr bwMode="gray">
            <a:xfrm>
              <a:off x="839" y="1224"/>
              <a:ext cx="862" cy="862"/>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vi-VN" altLang="en-US"/>
            </a:p>
          </p:txBody>
        </p:sp>
        <p:sp>
          <p:nvSpPr>
            <p:cNvPr id="52251" name="Oval 10"/>
            <p:cNvSpPr>
              <a:spLocks noChangeArrowheads="1"/>
            </p:cNvSpPr>
            <p:nvPr/>
          </p:nvSpPr>
          <p:spPr bwMode="gray">
            <a:xfrm>
              <a:off x="839" y="1224"/>
              <a:ext cx="862" cy="862"/>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endParaRPr lang="vi-VN" altLang="en-US"/>
            </a:p>
          </p:txBody>
        </p:sp>
        <p:sp>
          <p:nvSpPr>
            <p:cNvPr id="52252" name="Oval 11"/>
            <p:cNvSpPr>
              <a:spLocks noChangeArrowheads="1"/>
            </p:cNvSpPr>
            <p:nvPr/>
          </p:nvSpPr>
          <p:spPr bwMode="gray">
            <a:xfrm>
              <a:off x="895" y="1280"/>
              <a:ext cx="750" cy="75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53" name="Oval 12"/>
            <p:cNvSpPr>
              <a:spLocks noChangeArrowheads="1"/>
            </p:cNvSpPr>
            <p:nvPr/>
          </p:nvSpPr>
          <p:spPr bwMode="gray">
            <a:xfrm>
              <a:off x="896" y="1280"/>
              <a:ext cx="749" cy="75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54" name="Oval 13"/>
            <p:cNvSpPr>
              <a:spLocks noChangeArrowheads="1"/>
            </p:cNvSpPr>
            <p:nvPr/>
          </p:nvSpPr>
          <p:spPr bwMode="gray">
            <a:xfrm>
              <a:off x="936" y="1318"/>
              <a:ext cx="674" cy="67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55" name="Oval 14"/>
            <p:cNvSpPr>
              <a:spLocks noChangeArrowheads="1"/>
            </p:cNvSpPr>
            <p:nvPr/>
          </p:nvSpPr>
          <p:spPr bwMode="gray">
            <a:xfrm>
              <a:off x="947" y="1329"/>
              <a:ext cx="653" cy="653"/>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p>
          </p:txBody>
        </p:sp>
        <p:sp>
          <p:nvSpPr>
            <p:cNvPr id="52256" name="Oval 15"/>
            <p:cNvSpPr>
              <a:spLocks noChangeArrowheads="1"/>
            </p:cNvSpPr>
            <p:nvPr/>
          </p:nvSpPr>
          <p:spPr bwMode="gray">
            <a:xfrm>
              <a:off x="955" y="1333"/>
              <a:ext cx="637" cy="63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p>
          </p:txBody>
        </p:sp>
        <p:sp>
          <p:nvSpPr>
            <p:cNvPr id="52257" name="Oval 16"/>
            <p:cNvSpPr>
              <a:spLocks noChangeArrowheads="1"/>
            </p:cNvSpPr>
            <p:nvPr/>
          </p:nvSpPr>
          <p:spPr bwMode="gray">
            <a:xfrm>
              <a:off x="962" y="1339"/>
              <a:ext cx="606"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p>
          </p:txBody>
        </p:sp>
        <p:sp>
          <p:nvSpPr>
            <p:cNvPr id="52258" name="Oval 17"/>
            <p:cNvSpPr>
              <a:spLocks noChangeArrowheads="1"/>
            </p:cNvSpPr>
            <p:nvPr/>
          </p:nvSpPr>
          <p:spPr bwMode="gray">
            <a:xfrm>
              <a:off x="997" y="1356"/>
              <a:ext cx="539" cy="48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vi-VN" altLang="en-US"/>
            </a:p>
          </p:txBody>
        </p:sp>
      </p:grpSp>
      <p:sp>
        <p:nvSpPr>
          <p:cNvPr id="22533" name="Text Box 18"/>
          <p:cNvSpPr txBox="1">
            <a:spLocks noChangeArrowheads="1"/>
          </p:cNvSpPr>
          <p:nvPr/>
        </p:nvSpPr>
        <p:spPr bwMode="gray">
          <a:xfrm rot="-1587370">
            <a:off x="2914650" y="739775"/>
            <a:ext cx="4330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2800" b="1">
                <a:solidFill>
                  <a:srgbClr val="FFFFFF"/>
                </a:solidFill>
              </a:rPr>
              <a:t>Thay đổi tư duy</a:t>
            </a:r>
          </a:p>
        </p:txBody>
      </p:sp>
      <p:grpSp>
        <p:nvGrpSpPr>
          <p:cNvPr id="4" name="Group 19"/>
          <p:cNvGrpSpPr>
            <a:grpSpLocks/>
          </p:cNvGrpSpPr>
          <p:nvPr/>
        </p:nvGrpSpPr>
        <p:grpSpPr bwMode="auto">
          <a:xfrm rot="-864494">
            <a:off x="3148013" y="1612900"/>
            <a:ext cx="4876800" cy="1093788"/>
            <a:chOff x="1392" y="3216"/>
            <a:chExt cx="3360" cy="384"/>
          </a:xfrm>
        </p:grpSpPr>
        <p:sp>
          <p:nvSpPr>
            <p:cNvPr id="52246" name="Oval 20"/>
            <p:cNvSpPr>
              <a:spLocks noChangeArrowheads="1"/>
            </p:cNvSpPr>
            <p:nvPr/>
          </p:nvSpPr>
          <p:spPr bwMode="gray">
            <a:xfrm>
              <a:off x="1392" y="3216"/>
              <a:ext cx="3350" cy="368"/>
            </a:xfrm>
            <a:prstGeom prst="ellipse">
              <a:avLst/>
            </a:prstGeom>
            <a:gradFill rotWithShape="1">
              <a:gsLst>
                <a:gs pos="0">
                  <a:srgbClr val="FFFFFF"/>
                </a:gs>
                <a:gs pos="50000">
                  <a:srgbClr val="FAAF54"/>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47" name="Oval 21"/>
            <p:cNvSpPr>
              <a:spLocks noChangeArrowheads="1"/>
            </p:cNvSpPr>
            <p:nvPr/>
          </p:nvSpPr>
          <p:spPr bwMode="gray">
            <a:xfrm>
              <a:off x="1392" y="3216"/>
              <a:ext cx="3360" cy="384"/>
            </a:xfrm>
            <a:prstGeom prst="ellipse">
              <a:avLst/>
            </a:prstGeom>
            <a:gradFill rotWithShape="1">
              <a:gsLst>
                <a:gs pos="0">
                  <a:srgbClr val="FAAF54">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48" name="Oval 22"/>
            <p:cNvSpPr>
              <a:spLocks noChangeArrowheads="1"/>
            </p:cNvSpPr>
            <p:nvPr/>
          </p:nvSpPr>
          <p:spPr bwMode="gray">
            <a:xfrm>
              <a:off x="1417" y="3241"/>
              <a:ext cx="3287" cy="334"/>
            </a:xfrm>
            <a:prstGeom prst="ellipse">
              <a:avLst/>
            </a:prstGeom>
            <a:gradFill rotWithShape="1">
              <a:gsLst>
                <a:gs pos="0">
                  <a:srgbClr val="875F2D"/>
                </a:gs>
                <a:gs pos="50000">
                  <a:srgbClr val="FAAF54"/>
                </a:gs>
                <a:gs pos="100000">
                  <a:srgbClr val="875F2D"/>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49" name="Oval 23"/>
            <p:cNvSpPr>
              <a:spLocks noChangeArrowheads="1"/>
            </p:cNvSpPr>
            <p:nvPr/>
          </p:nvSpPr>
          <p:spPr bwMode="gray">
            <a:xfrm>
              <a:off x="1417" y="3241"/>
              <a:ext cx="3287" cy="334"/>
            </a:xfrm>
            <a:prstGeom prst="ellipse">
              <a:avLst/>
            </a:prstGeom>
            <a:gradFill rotWithShape="1">
              <a:gsLst>
                <a:gs pos="0">
                  <a:srgbClr val="9F6F35"/>
                </a:gs>
                <a:gs pos="100000">
                  <a:srgbClr val="FAAF54">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grpSp>
      <p:grpSp>
        <p:nvGrpSpPr>
          <p:cNvPr id="5" name="Group 24"/>
          <p:cNvGrpSpPr>
            <a:grpSpLocks/>
          </p:cNvGrpSpPr>
          <p:nvPr/>
        </p:nvGrpSpPr>
        <p:grpSpPr bwMode="auto">
          <a:xfrm>
            <a:off x="3389313" y="2855913"/>
            <a:ext cx="4694237" cy="850900"/>
            <a:chOff x="1392" y="3216"/>
            <a:chExt cx="3360" cy="384"/>
          </a:xfrm>
        </p:grpSpPr>
        <p:sp>
          <p:nvSpPr>
            <p:cNvPr id="52242" name="Oval 25"/>
            <p:cNvSpPr>
              <a:spLocks noChangeArrowheads="1"/>
            </p:cNvSpPr>
            <p:nvPr/>
          </p:nvSpPr>
          <p:spPr bwMode="gray">
            <a:xfrm>
              <a:off x="1392" y="3216"/>
              <a:ext cx="3350" cy="368"/>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43" name="Oval 26"/>
            <p:cNvSpPr>
              <a:spLocks noChangeArrowheads="1"/>
            </p:cNvSpPr>
            <p:nvPr/>
          </p:nvSpPr>
          <p:spPr bwMode="gray">
            <a:xfrm>
              <a:off x="1392" y="3216"/>
              <a:ext cx="3360" cy="384"/>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44" name="Oval 27"/>
            <p:cNvSpPr>
              <a:spLocks noChangeArrowheads="1"/>
            </p:cNvSpPr>
            <p:nvPr/>
          </p:nvSpPr>
          <p:spPr bwMode="gray">
            <a:xfrm>
              <a:off x="1417" y="3241"/>
              <a:ext cx="3287" cy="334"/>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45" name="Oval 28"/>
            <p:cNvSpPr>
              <a:spLocks noChangeArrowheads="1"/>
            </p:cNvSpPr>
            <p:nvPr/>
          </p:nvSpPr>
          <p:spPr bwMode="gray">
            <a:xfrm>
              <a:off x="1417" y="3241"/>
              <a:ext cx="3287" cy="334"/>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grpSp>
      <p:grpSp>
        <p:nvGrpSpPr>
          <p:cNvPr id="6" name="Group 29"/>
          <p:cNvGrpSpPr>
            <a:grpSpLocks/>
          </p:cNvGrpSpPr>
          <p:nvPr/>
        </p:nvGrpSpPr>
        <p:grpSpPr bwMode="auto">
          <a:xfrm rot="759107">
            <a:off x="3163888" y="3865563"/>
            <a:ext cx="4778375" cy="885825"/>
            <a:chOff x="1392" y="3216"/>
            <a:chExt cx="3360" cy="384"/>
          </a:xfrm>
        </p:grpSpPr>
        <p:sp>
          <p:nvSpPr>
            <p:cNvPr id="52238" name="Oval 30"/>
            <p:cNvSpPr>
              <a:spLocks noChangeArrowheads="1"/>
            </p:cNvSpPr>
            <p:nvPr/>
          </p:nvSpPr>
          <p:spPr bwMode="gray">
            <a:xfrm>
              <a:off x="1392" y="3216"/>
              <a:ext cx="3350" cy="368"/>
            </a:xfrm>
            <a:prstGeom prst="ellipse">
              <a:avLst/>
            </a:prstGeom>
            <a:gradFill rotWithShape="1">
              <a:gsLst>
                <a:gs pos="0">
                  <a:srgbClr val="FFFFFF"/>
                </a:gs>
                <a:gs pos="50000">
                  <a:srgbClr val="FAAF54"/>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39" name="Oval 31"/>
            <p:cNvSpPr>
              <a:spLocks noChangeArrowheads="1"/>
            </p:cNvSpPr>
            <p:nvPr/>
          </p:nvSpPr>
          <p:spPr bwMode="gray">
            <a:xfrm>
              <a:off x="1392" y="3216"/>
              <a:ext cx="3360" cy="384"/>
            </a:xfrm>
            <a:prstGeom prst="ellipse">
              <a:avLst/>
            </a:prstGeom>
            <a:gradFill rotWithShape="1">
              <a:gsLst>
                <a:gs pos="0">
                  <a:srgbClr val="FAAF54">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40" name="Oval 32"/>
            <p:cNvSpPr>
              <a:spLocks noChangeArrowheads="1"/>
            </p:cNvSpPr>
            <p:nvPr/>
          </p:nvSpPr>
          <p:spPr bwMode="gray">
            <a:xfrm>
              <a:off x="1417" y="3241"/>
              <a:ext cx="3287" cy="334"/>
            </a:xfrm>
            <a:prstGeom prst="ellipse">
              <a:avLst/>
            </a:prstGeom>
            <a:gradFill rotWithShape="1">
              <a:gsLst>
                <a:gs pos="0">
                  <a:srgbClr val="875F2D"/>
                </a:gs>
                <a:gs pos="50000">
                  <a:srgbClr val="FAAF54"/>
                </a:gs>
                <a:gs pos="100000">
                  <a:srgbClr val="875F2D"/>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sp>
          <p:nvSpPr>
            <p:cNvPr id="52241" name="Oval 33"/>
            <p:cNvSpPr>
              <a:spLocks noChangeArrowheads="1"/>
            </p:cNvSpPr>
            <p:nvPr/>
          </p:nvSpPr>
          <p:spPr bwMode="gray">
            <a:xfrm>
              <a:off x="1417" y="3241"/>
              <a:ext cx="3287" cy="334"/>
            </a:xfrm>
            <a:prstGeom prst="ellipse">
              <a:avLst/>
            </a:prstGeom>
            <a:gradFill rotWithShape="1">
              <a:gsLst>
                <a:gs pos="0">
                  <a:srgbClr val="9F6F35"/>
                </a:gs>
                <a:gs pos="100000">
                  <a:srgbClr val="FAAF54">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vi-VN" altLang="en-US"/>
            </a:p>
          </p:txBody>
        </p:sp>
      </p:grpSp>
      <p:sp>
        <p:nvSpPr>
          <p:cNvPr id="22537" name="Text Box 39"/>
          <p:cNvSpPr txBox="1">
            <a:spLocks noChangeArrowheads="1"/>
          </p:cNvSpPr>
          <p:nvPr/>
        </p:nvSpPr>
        <p:spPr bwMode="gray">
          <a:xfrm rot="-895322">
            <a:off x="3275013" y="1951038"/>
            <a:ext cx="4560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2400" b="1">
                <a:solidFill>
                  <a:srgbClr val="FFFFFF"/>
                </a:solidFill>
              </a:rPr>
              <a:t>Thái độ và cách thức làm việc</a:t>
            </a:r>
          </a:p>
        </p:txBody>
      </p:sp>
      <p:sp>
        <p:nvSpPr>
          <p:cNvPr id="22538" name="Text Box 40"/>
          <p:cNvSpPr txBox="1">
            <a:spLocks noChangeArrowheads="1"/>
          </p:cNvSpPr>
          <p:nvPr/>
        </p:nvSpPr>
        <p:spPr bwMode="gray">
          <a:xfrm rot="13341">
            <a:off x="3943350" y="3086100"/>
            <a:ext cx="3052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2800" b="1">
                <a:solidFill>
                  <a:srgbClr val="FFFFFF"/>
                </a:solidFill>
              </a:rPr>
              <a:t>Mối quan hệ giới</a:t>
            </a:r>
          </a:p>
        </p:txBody>
      </p:sp>
      <p:sp>
        <p:nvSpPr>
          <p:cNvPr id="22539" name="Text Box 41"/>
          <p:cNvSpPr txBox="1">
            <a:spLocks noChangeArrowheads="1"/>
          </p:cNvSpPr>
          <p:nvPr/>
        </p:nvSpPr>
        <p:spPr bwMode="gray">
          <a:xfrm rot="761241">
            <a:off x="3482975" y="4068763"/>
            <a:ext cx="3635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2800" b="1">
                <a:solidFill>
                  <a:srgbClr val="FFFFFF"/>
                </a:solidFill>
              </a:rPr>
              <a:t>Môi trường làm việc</a:t>
            </a:r>
          </a:p>
        </p:txBody>
      </p:sp>
      <p:sp>
        <p:nvSpPr>
          <p:cNvPr id="48" name="Smiley Face 47"/>
          <p:cNvSpPr/>
          <p:nvPr/>
        </p:nvSpPr>
        <p:spPr>
          <a:xfrm>
            <a:off x="533400" y="2362200"/>
            <a:ext cx="2438400" cy="21336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0000FF"/>
                </a:solidFill>
                <a:latin typeface="Arial" pitchFamily="34" charset="0"/>
                <a:ea typeface="MS PGothic" pitchFamily="34" charset="-128"/>
                <a:cs typeface="Arial" pitchFamily="34" charset="0"/>
              </a:rPr>
              <a:t>Mục đích của LGG</a:t>
            </a:r>
            <a:endParaRPr lang="vi-VN" sz="2800" b="1">
              <a:solidFill>
                <a:srgbClr val="0000FF"/>
              </a:solidFill>
              <a:ea typeface="MS PGothic" pitchFamily="34" charset="-128"/>
              <a:cs typeface="Arial" pitchFamily="34" charset="0"/>
            </a:endParaRPr>
          </a:p>
        </p:txBody>
      </p:sp>
      <p:pic>
        <p:nvPicPr>
          <p:cNvPr id="22541" name="Picture 9" descr="Kết quả hình ảnh cho Bà Ma Thị Nguy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24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Up Arrow Callout 39"/>
          <p:cNvSpPr/>
          <p:nvPr/>
        </p:nvSpPr>
        <p:spPr>
          <a:xfrm>
            <a:off x="0" y="4419600"/>
            <a:ext cx="9144000" cy="2438400"/>
          </a:xfrm>
          <a:prstGeom prst="up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61950" indent="-361950">
              <a:buClr>
                <a:srgbClr val="0000FF"/>
              </a:buClr>
              <a:buFont typeface="Wingdings" pitchFamily="2" charset="2"/>
              <a:buChar char="Ü"/>
              <a:defRPr/>
            </a:pPr>
            <a:r>
              <a:rPr lang="en-US" sz="2200">
                <a:solidFill>
                  <a:srgbClr val="0000FF"/>
                </a:solidFill>
                <a:latin typeface="Arial" pitchFamily="34" charset="0"/>
                <a:ea typeface="MS PGothic" pitchFamily="34" charset="-128"/>
                <a:cs typeface="Arial" pitchFamily="34" charset="0"/>
              </a:rPr>
              <a:t>Thu hút sự tham gia và hưởng lợi bình đẳng của nam và nữ, </a:t>
            </a:r>
            <a:r>
              <a:rPr lang="vi-VN" sz="2200">
                <a:solidFill>
                  <a:srgbClr val="0000FF"/>
                </a:solidFill>
                <a:ea typeface="MS PGothic" pitchFamily="34" charset="-128"/>
                <a:cs typeface="Arial" pitchFamily="34" charset="0"/>
              </a:rPr>
              <a:t>giúp </a:t>
            </a:r>
            <a:r>
              <a:rPr lang="en-US" sz="2200">
                <a:solidFill>
                  <a:srgbClr val="0000FF"/>
                </a:solidFill>
                <a:latin typeface="Arial" pitchFamily="34" charset="0"/>
                <a:ea typeface="MS PGothic" pitchFamily="34" charset="-128"/>
                <a:cs typeface="Arial" pitchFamily="34" charset="0"/>
              </a:rPr>
              <a:t>họ</a:t>
            </a:r>
            <a:r>
              <a:rPr lang="vi-VN" sz="2200">
                <a:solidFill>
                  <a:srgbClr val="0000FF"/>
                </a:solidFill>
                <a:ea typeface="MS PGothic" pitchFamily="34" charset="-128"/>
                <a:cs typeface="Arial" pitchFamily="34" charset="0"/>
              </a:rPr>
              <a:t> phát huy </a:t>
            </a:r>
            <a:r>
              <a:rPr lang="en-US" sz="2200">
                <a:solidFill>
                  <a:srgbClr val="0000FF"/>
                </a:solidFill>
                <a:latin typeface="Arial" pitchFamily="34" charset="0"/>
                <a:ea typeface="MS PGothic" pitchFamily="34" charset="-128"/>
                <a:cs typeface="Arial" pitchFamily="34" charset="0"/>
              </a:rPr>
              <a:t>hết </a:t>
            </a:r>
            <a:r>
              <a:rPr lang="vi-VN" sz="2200">
                <a:solidFill>
                  <a:srgbClr val="0000FF"/>
                </a:solidFill>
                <a:ea typeface="MS PGothic" pitchFamily="34" charset="-128"/>
                <a:cs typeface="Arial" pitchFamily="34" charset="0"/>
              </a:rPr>
              <a:t>tiềm năng, sở trường</a:t>
            </a:r>
            <a:r>
              <a:rPr lang="en-US" sz="2200">
                <a:solidFill>
                  <a:srgbClr val="0000FF"/>
                </a:solidFill>
                <a:latin typeface="Arial" pitchFamily="34" charset="0"/>
                <a:ea typeface="MS PGothic" pitchFamily="34" charset="-128"/>
                <a:cs typeface="Arial" pitchFamily="34" charset="0"/>
              </a:rPr>
              <a:t>, năng lực</a:t>
            </a:r>
            <a:r>
              <a:rPr lang="vi-VN" sz="2200">
                <a:solidFill>
                  <a:srgbClr val="0000FF"/>
                </a:solidFill>
                <a:ea typeface="MS PGothic" pitchFamily="34" charset="-128"/>
                <a:cs typeface="Arial" pitchFamily="34" charset="0"/>
              </a:rPr>
              <a:t> của mình; </a:t>
            </a:r>
          </a:p>
          <a:p>
            <a:pPr marL="361950" indent="-361950">
              <a:buClr>
                <a:srgbClr val="0000FF"/>
              </a:buClr>
              <a:buFont typeface="Wingdings" pitchFamily="2" charset="2"/>
              <a:buChar char="Ü"/>
              <a:defRPr/>
            </a:pPr>
            <a:r>
              <a:rPr lang="vi-VN" sz="2200">
                <a:solidFill>
                  <a:srgbClr val="0000FF"/>
                </a:solidFill>
                <a:ea typeface="MS PGothic" pitchFamily="34" charset="-128"/>
                <a:cs typeface="Arial" pitchFamily="34" charset="0"/>
              </a:rPr>
              <a:t>Góp phần nâng cao hiệu quả và chất lượng </a:t>
            </a:r>
            <a:r>
              <a:rPr lang="en-US" sz="2200">
                <a:solidFill>
                  <a:srgbClr val="0000FF"/>
                </a:solidFill>
                <a:latin typeface="Arial" pitchFamily="34" charset="0"/>
                <a:ea typeface="MS PGothic" pitchFamily="34" charset="-128"/>
                <a:cs typeface="Arial" pitchFamily="34" charset="0"/>
              </a:rPr>
              <a:t>nguồn nhân lực xã hội</a:t>
            </a:r>
            <a:r>
              <a:rPr lang="vi-VN" sz="2200">
                <a:solidFill>
                  <a:srgbClr val="0000FF"/>
                </a:solidFill>
                <a:ea typeface="MS PGothic" pitchFamily="34" charset="-128"/>
                <a:cs typeface="Arial" pitchFamily="34" charset="0"/>
              </a:rPr>
              <a:t>.</a:t>
            </a:r>
            <a:r>
              <a:rPr lang="en-US" sz="2200">
                <a:solidFill>
                  <a:srgbClr val="0000FF"/>
                </a:solidFill>
                <a:latin typeface="Arial" pitchFamily="34" charset="0"/>
                <a:ea typeface="MS PGothic" pitchFamily="34" charset="-128"/>
                <a:cs typeface="Arial" pitchFamily="34" charset="0"/>
              </a:rPr>
              <a:t> </a:t>
            </a:r>
          </a:p>
          <a:p>
            <a:pPr marL="361950" indent="-361950">
              <a:buClr>
                <a:srgbClr val="0000FF"/>
              </a:buClr>
              <a:buFont typeface="Wingdings" pitchFamily="2" charset="2"/>
              <a:buChar char="Ü"/>
              <a:defRPr/>
            </a:pPr>
            <a:r>
              <a:rPr lang="en-US" sz="2200">
                <a:solidFill>
                  <a:srgbClr val="0000FF"/>
                </a:solidFill>
                <a:latin typeface="Arial" pitchFamily="34" charset="0"/>
                <a:ea typeface="MS PGothic" pitchFamily="34" charset="-128"/>
                <a:cs typeface="Arial" pitchFamily="34" charset="0"/>
              </a:rPr>
              <a:t>Thúc đẩy sự phát triển bền vững của tổ chức, xã hội và cá nhân</a:t>
            </a:r>
            <a:endParaRPr lang="vi-VN" sz="2200">
              <a:solidFill>
                <a:srgbClr val="0000FF"/>
              </a:solidFill>
              <a:ea typeface="MS PGothic"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 calcmode="lin" valueType="num">
                                      <p:cBhvr>
                                        <p:cTn id="15" dur="500" fill="hold"/>
                                        <p:tgtEl>
                                          <p:spTgt spid="48"/>
                                        </p:tgtEl>
                                        <p:attrNameLst>
                                          <p:attrName>style.rotation</p:attrName>
                                        </p:attrNameLst>
                                      </p:cBhvr>
                                      <p:tavLst>
                                        <p:tav tm="0">
                                          <p:val>
                                            <p:fltVal val="360"/>
                                          </p:val>
                                        </p:tav>
                                        <p:tav tm="100000">
                                          <p:val>
                                            <p:fltVal val="0"/>
                                          </p:val>
                                        </p:tav>
                                      </p:tavLst>
                                    </p:anim>
                                    <p:animEffect transition="in" filter="fade">
                                      <p:cBhvr>
                                        <p:cTn id="16" dur="500"/>
                                        <p:tgtEl>
                                          <p:spTgt spid="48"/>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2541"/>
                                        </p:tgtEl>
                                        <p:attrNameLst>
                                          <p:attrName>style.visibility</p:attrName>
                                        </p:attrNameLst>
                                      </p:cBhvr>
                                      <p:to>
                                        <p:strVal val="visible"/>
                                      </p:to>
                                    </p:set>
                                    <p:anim calcmode="lin" valueType="num">
                                      <p:cBhvr>
                                        <p:cTn id="19" dur="500" fill="hold"/>
                                        <p:tgtEl>
                                          <p:spTgt spid="22541"/>
                                        </p:tgtEl>
                                        <p:attrNameLst>
                                          <p:attrName>ppt_w</p:attrName>
                                        </p:attrNameLst>
                                      </p:cBhvr>
                                      <p:tavLst>
                                        <p:tav tm="0">
                                          <p:val>
                                            <p:fltVal val="0"/>
                                          </p:val>
                                        </p:tav>
                                        <p:tav tm="100000">
                                          <p:val>
                                            <p:strVal val="#ppt_w"/>
                                          </p:val>
                                        </p:tav>
                                      </p:tavLst>
                                    </p:anim>
                                    <p:anim calcmode="lin" valueType="num">
                                      <p:cBhvr>
                                        <p:cTn id="20" dur="500" fill="hold"/>
                                        <p:tgtEl>
                                          <p:spTgt spid="22541"/>
                                        </p:tgtEl>
                                        <p:attrNameLst>
                                          <p:attrName>ppt_h</p:attrName>
                                        </p:attrNameLst>
                                      </p:cBhvr>
                                      <p:tavLst>
                                        <p:tav tm="0">
                                          <p:val>
                                            <p:fltVal val="0"/>
                                          </p:val>
                                        </p:tav>
                                        <p:tav tm="100000">
                                          <p:val>
                                            <p:strVal val="#ppt_h"/>
                                          </p:val>
                                        </p:tav>
                                      </p:tavLst>
                                    </p:anim>
                                    <p:anim calcmode="lin" valueType="num">
                                      <p:cBhvr>
                                        <p:cTn id="21" dur="500" fill="hold"/>
                                        <p:tgtEl>
                                          <p:spTgt spid="22541"/>
                                        </p:tgtEl>
                                        <p:attrNameLst>
                                          <p:attrName>style.rotation</p:attrName>
                                        </p:attrNameLst>
                                      </p:cBhvr>
                                      <p:tavLst>
                                        <p:tav tm="0">
                                          <p:val>
                                            <p:fltVal val="360"/>
                                          </p:val>
                                        </p:tav>
                                        <p:tav tm="100000">
                                          <p:val>
                                            <p:fltVal val="0"/>
                                          </p:val>
                                        </p:tav>
                                      </p:tavLst>
                                    </p:anim>
                                    <p:animEffect transition="in" filter="fade">
                                      <p:cBhvr>
                                        <p:cTn id="22" dur="500"/>
                                        <p:tgtEl>
                                          <p:spTgt spid="225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2533"/>
                                        </p:tgtEl>
                                        <p:attrNameLst>
                                          <p:attrName>style.visibility</p:attrName>
                                        </p:attrNameLst>
                                      </p:cBhvr>
                                      <p:to>
                                        <p:strVal val="visible"/>
                                      </p:to>
                                    </p:set>
                                    <p:animEffect transition="in" filter="blinds(horizontal)">
                                      <p:cBhvr>
                                        <p:cTn id="30" dur="500"/>
                                        <p:tgtEl>
                                          <p:spTgt spid="225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22537"/>
                                        </p:tgtEl>
                                        <p:attrNameLst>
                                          <p:attrName>style.visibility</p:attrName>
                                        </p:attrNameLst>
                                      </p:cBhvr>
                                      <p:to>
                                        <p:strVal val="visible"/>
                                      </p:to>
                                    </p:set>
                                    <p:anim calcmode="lin" valueType="num">
                                      <p:cBhvr>
                                        <p:cTn id="40" dur="500" fill="hold"/>
                                        <p:tgtEl>
                                          <p:spTgt spid="22537"/>
                                        </p:tgtEl>
                                        <p:attrNameLst>
                                          <p:attrName>ppt_w</p:attrName>
                                        </p:attrNameLst>
                                      </p:cBhvr>
                                      <p:tavLst>
                                        <p:tav tm="0">
                                          <p:val>
                                            <p:fltVal val="0"/>
                                          </p:val>
                                        </p:tav>
                                        <p:tav tm="100000">
                                          <p:val>
                                            <p:strVal val="#ppt_w"/>
                                          </p:val>
                                        </p:tav>
                                      </p:tavLst>
                                    </p:anim>
                                    <p:anim calcmode="lin" valueType="num">
                                      <p:cBhvr>
                                        <p:cTn id="41" dur="500" fill="hold"/>
                                        <p:tgtEl>
                                          <p:spTgt spid="22537"/>
                                        </p:tgtEl>
                                        <p:attrNameLst>
                                          <p:attrName>ppt_h</p:attrName>
                                        </p:attrNameLst>
                                      </p:cBhvr>
                                      <p:tavLst>
                                        <p:tav tm="0">
                                          <p:val>
                                            <p:fltVal val="0"/>
                                          </p:val>
                                        </p:tav>
                                        <p:tav tm="100000">
                                          <p:val>
                                            <p:strVal val="#ppt_h"/>
                                          </p:val>
                                        </p:tav>
                                      </p:tavLst>
                                    </p:anim>
                                    <p:animEffect transition="in" filter="fade">
                                      <p:cBhvr>
                                        <p:cTn id="42" dur="500"/>
                                        <p:tgtEl>
                                          <p:spTgt spid="2253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538"/>
                                        </p:tgtEl>
                                        <p:attrNameLst>
                                          <p:attrName>style.visibility</p:attrName>
                                        </p:attrNameLst>
                                      </p:cBhvr>
                                      <p:to>
                                        <p:strVal val="visible"/>
                                      </p:to>
                                    </p:set>
                                    <p:anim calcmode="lin" valueType="num">
                                      <p:cBhvr additive="base">
                                        <p:cTn id="51" dur="500" fill="hold"/>
                                        <p:tgtEl>
                                          <p:spTgt spid="22538"/>
                                        </p:tgtEl>
                                        <p:attrNameLst>
                                          <p:attrName>ppt_x</p:attrName>
                                        </p:attrNameLst>
                                      </p:cBhvr>
                                      <p:tavLst>
                                        <p:tav tm="0">
                                          <p:val>
                                            <p:strVal val="#ppt_x"/>
                                          </p:val>
                                        </p:tav>
                                        <p:tav tm="100000">
                                          <p:val>
                                            <p:strVal val="#ppt_x"/>
                                          </p:val>
                                        </p:tav>
                                      </p:tavLst>
                                    </p:anim>
                                    <p:anim calcmode="lin" valueType="num">
                                      <p:cBhvr additive="base">
                                        <p:cTn id="52" dur="500" fill="hold"/>
                                        <p:tgtEl>
                                          <p:spTgt spid="22538"/>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2539"/>
                                        </p:tgtEl>
                                        <p:attrNameLst>
                                          <p:attrName>style.visibility</p:attrName>
                                        </p:attrNameLst>
                                      </p:cBhvr>
                                      <p:to>
                                        <p:strVal val="visible"/>
                                      </p:to>
                                    </p:set>
                                    <p:anim calcmode="lin" valueType="num">
                                      <p:cBhvr>
                                        <p:cTn id="57" dur="500" fill="hold"/>
                                        <p:tgtEl>
                                          <p:spTgt spid="22539"/>
                                        </p:tgtEl>
                                        <p:attrNameLst>
                                          <p:attrName>ppt_w</p:attrName>
                                        </p:attrNameLst>
                                      </p:cBhvr>
                                      <p:tavLst>
                                        <p:tav tm="0">
                                          <p:val>
                                            <p:fltVal val="0"/>
                                          </p:val>
                                        </p:tav>
                                        <p:tav tm="100000">
                                          <p:val>
                                            <p:strVal val="#ppt_w"/>
                                          </p:val>
                                        </p:tav>
                                      </p:tavLst>
                                    </p:anim>
                                    <p:anim calcmode="lin" valueType="num">
                                      <p:cBhvr>
                                        <p:cTn id="58" dur="500" fill="hold"/>
                                        <p:tgtEl>
                                          <p:spTgt spid="22539"/>
                                        </p:tgtEl>
                                        <p:attrNameLst>
                                          <p:attrName>ppt_h</p:attrName>
                                        </p:attrNameLst>
                                      </p:cBhvr>
                                      <p:tavLst>
                                        <p:tav tm="0">
                                          <p:val>
                                            <p:fltVal val="0"/>
                                          </p:val>
                                        </p:tav>
                                        <p:tav tm="100000">
                                          <p:val>
                                            <p:strVal val="#ppt_h"/>
                                          </p:val>
                                        </p:tav>
                                      </p:tavLst>
                                    </p:anim>
                                    <p:animEffect transition="in" filter="fade">
                                      <p:cBhvr>
                                        <p:cTn id="59" dur="500"/>
                                        <p:tgtEl>
                                          <p:spTgt spid="22539"/>
                                        </p:tgtEl>
                                      </p:cBhvr>
                                    </p:animEffect>
                                  </p:childTnLst>
                                </p:cTn>
                              </p:par>
                              <p:par>
                                <p:cTn id="60" presetID="53" presetClass="entr" presetSubtype="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ppt_x"/>
                                          </p:val>
                                        </p:tav>
                                        <p:tav tm="100000">
                                          <p:val>
                                            <p:strVal val="#ppt_x"/>
                                          </p:val>
                                        </p:tav>
                                      </p:tavLst>
                                    </p:anim>
                                    <p:anim calcmode="lin" valueType="num">
                                      <p:cBhvr additive="base">
                                        <p:cTn id="7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7" grpId="0"/>
      <p:bldP spid="22538" grpId="0"/>
      <p:bldP spid="22539" grpId="0"/>
      <p:bldP spid="48" grpId="0" animBg="1"/>
      <p:bldP spid="4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p:cNvSpPr txBox="1">
            <a:spLocks noGrp="1" noChangeArrowheads="1"/>
          </p:cNvSpPr>
          <p:nvPr/>
        </p:nvSpPr>
        <p:spPr bwMode="auto">
          <a:xfrm>
            <a:off x="6937375" y="6245225"/>
            <a:ext cx="1901825" cy="476250"/>
          </a:xfrm>
          <a:prstGeom prst="rect">
            <a:avLst/>
          </a:prstGeom>
          <a:noFill/>
          <a:ln>
            <a:miter lim="800000"/>
            <a:headEnd/>
            <a:tailEnd/>
          </a:ln>
        </p:spPr>
        <p:txBody>
          <a:bodyPr/>
          <a:lstStyle/>
          <a:p>
            <a:pPr algn="r">
              <a:defRPr/>
            </a:pPr>
            <a:fld id="{5C3C92BA-5B31-4998-BA7D-FF217ADF7332}" type="slidenum">
              <a:rPr lang="en-US" sz="1400">
                <a:latin typeface="+mn-lt"/>
                <a:cs typeface="+mn-cs"/>
              </a:rPr>
              <a:pPr algn="r">
                <a:defRPr/>
              </a:pPr>
              <a:t>64</a:t>
            </a:fld>
            <a:endParaRPr lang="en-US" sz="1400">
              <a:latin typeface="+mn-lt"/>
              <a:cs typeface="+mn-cs"/>
            </a:endParaRPr>
          </a:p>
        </p:txBody>
      </p:sp>
      <p:sp>
        <p:nvSpPr>
          <p:cNvPr id="122884" name="Rectangle 2"/>
          <p:cNvSpPr>
            <a:spLocks noGrp="1" noChangeArrowheads="1"/>
          </p:cNvSpPr>
          <p:nvPr>
            <p:ph type="subTitle" idx="4294967295"/>
          </p:nvPr>
        </p:nvSpPr>
        <p:spPr>
          <a:xfrm>
            <a:off x="0" y="381000"/>
            <a:ext cx="8915400" cy="533400"/>
          </a:xfrm>
        </p:spPr>
        <p:txBody>
          <a:bodyPr/>
          <a:lstStyle/>
          <a:p>
            <a:pPr marL="0" indent="0" algn="ctr">
              <a:buFontTx/>
              <a:buNone/>
              <a:defRPr/>
            </a:pPr>
            <a:r>
              <a:rPr lang="pt-BR" b="1" dirty="0">
                <a:solidFill>
                  <a:srgbClr val="FF0000"/>
                </a:solidFill>
                <a:effectLst>
                  <a:outerShdw blurRad="38100" dist="38100" dir="2700000" algn="tl">
                    <a:srgbClr val="000000"/>
                  </a:outerShdw>
                </a:effectLst>
              </a:rPr>
              <a:t>Ai có trách nhiệm thực hiện lồng ghép giới? </a:t>
            </a:r>
            <a:endParaRPr lang="en-US" b="1" dirty="0">
              <a:solidFill>
                <a:srgbClr val="FF0000"/>
              </a:solidFill>
              <a:effectLst>
                <a:outerShdw blurRad="38100" dist="38100" dir="2700000" algn="tl">
                  <a:srgbClr val="000000"/>
                </a:outerShdw>
              </a:effectLst>
            </a:endParaRPr>
          </a:p>
        </p:txBody>
      </p:sp>
      <p:grpSp>
        <p:nvGrpSpPr>
          <p:cNvPr id="2" name="Group 5"/>
          <p:cNvGrpSpPr>
            <a:grpSpLocks/>
          </p:cNvGrpSpPr>
          <p:nvPr/>
        </p:nvGrpSpPr>
        <p:grpSpPr bwMode="auto">
          <a:xfrm>
            <a:off x="152400" y="1295400"/>
            <a:ext cx="8686800" cy="5072063"/>
            <a:chOff x="909" y="1059"/>
            <a:chExt cx="3768" cy="2756"/>
          </a:xfrm>
        </p:grpSpPr>
        <p:sp>
          <p:nvSpPr>
            <p:cNvPr id="56326" name="AutoShape 6"/>
            <p:cNvSpPr>
              <a:spLocks noChangeAspect="1" noChangeArrowheads="1"/>
            </p:cNvSpPr>
            <p:nvPr/>
          </p:nvSpPr>
          <p:spPr bwMode="auto">
            <a:xfrm>
              <a:off x="1816" y="1617"/>
              <a:ext cx="1942" cy="1674"/>
            </a:xfrm>
            <a:prstGeom prst="triangle">
              <a:avLst>
                <a:gd name="adj" fmla="val 50000"/>
              </a:avLst>
            </a:prstGeom>
            <a:solidFill>
              <a:srgbClr val="FFCCFF"/>
            </a:solidFill>
            <a:ln w="9525">
              <a:solidFill>
                <a:schemeClr val="tx2"/>
              </a:solidFill>
              <a:miter lim="800000"/>
              <a:headEnd/>
              <a:tailEnd/>
            </a:ln>
            <a:effectLst>
              <a:outerShdw dist="107763" dir="13500000" algn="ctr" rotWithShape="0">
                <a:srgbClr val="808080">
                  <a:alpha val="50000"/>
                </a:srgbClr>
              </a:outerShdw>
            </a:effectLst>
          </p:spPr>
          <p:txBody>
            <a:bodyPr/>
            <a:lstStyle/>
            <a:p>
              <a:pPr>
                <a:defRPr/>
              </a:pPr>
              <a:endParaRPr lang="en-US">
                <a:latin typeface="Times New Roman" pitchFamily="18" charset="0"/>
                <a:cs typeface="+mn-cs"/>
              </a:endParaRPr>
            </a:p>
          </p:txBody>
        </p:sp>
        <p:sp>
          <p:nvSpPr>
            <p:cNvPr id="72712" name="Oval 7"/>
            <p:cNvSpPr>
              <a:spLocks noChangeArrowheads="1"/>
            </p:cNvSpPr>
            <p:nvPr/>
          </p:nvSpPr>
          <p:spPr bwMode="auto">
            <a:xfrm>
              <a:off x="909" y="3234"/>
              <a:ext cx="1116" cy="558"/>
            </a:xfrm>
            <a:prstGeom prst="ellipse">
              <a:avLst/>
            </a:prstGeom>
            <a:solidFill>
              <a:srgbClr val="FFFFCC"/>
            </a:solidFill>
            <a:ln w="9525">
              <a:solidFill>
                <a:srgbClr val="000000"/>
              </a:solidFill>
              <a:round/>
              <a:headEnd/>
              <a:tailEnd/>
            </a:ln>
            <a:effectLst>
              <a:outerShdw dist="107763" dir="13500000" algn="ctr" rotWithShape="0">
                <a:srgbClr val="808080">
                  <a:alpha val="50000"/>
                </a:srgbClr>
              </a:outerShdw>
            </a:effectLst>
          </p:spPr>
          <p:txBody>
            <a:bodyPr/>
            <a:lstStyle/>
            <a:p>
              <a:pPr algn="ctr">
                <a:lnSpc>
                  <a:spcPct val="70000"/>
                </a:lnSpc>
                <a:defRPr/>
              </a:pPr>
              <a:endParaRPr lang="en-US" b="1" dirty="0">
                <a:solidFill>
                  <a:srgbClr val="0000FF"/>
                </a:solidFill>
                <a:effectLst>
                  <a:outerShdw blurRad="38100" dist="38100" dir="2700000" algn="tl">
                    <a:srgbClr val="000000"/>
                  </a:outerShdw>
                </a:effectLst>
              </a:endParaRPr>
            </a:p>
            <a:p>
              <a:pPr algn="ctr">
                <a:lnSpc>
                  <a:spcPct val="70000"/>
                </a:lnSpc>
                <a:defRPr/>
              </a:pPr>
              <a:r>
                <a:rPr lang="en-US" sz="2800" b="1" dirty="0" err="1">
                  <a:solidFill>
                    <a:srgbClr val="0000FF"/>
                  </a:solidFill>
                  <a:effectLst>
                    <a:outerShdw blurRad="38100" dist="38100" dir="2700000" algn="tl">
                      <a:srgbClr val="000000"/>
                    </a:outerShdw>
                  </a:effectLst>
                </a:rPr>
                <a:t>Cá</a:t>
              </a:r>
              <a:r>
                <a:rPr lang="en-US" sz="2800" b="1" dirty="0">
                  <a:solidFill>
                    <a:srgbClr val="0000FF"/>
                  </a:solidFill>
                  <a:effectLst>
                    <a:outerShdw blurRad="38100" dist="38100" dir="2700000" algn="tl">
                      <a:srgbClr val="000000"/>
                    </a:outerShdw>
                  </a:effectLst>
                </a:rPr>
                <a:t> </a:t>
              </a:r>
              <a:r>
                <a:rPr lang="en-US" sz="2800" b="1" dirty="0" err="1">
                  <a:solidFill>
                    <a:srgbClr val="0000FF"/>
                  </a:solidFill>
                  <a:effectLst>
                    <a:outerShdw blurRad="38100" dist="38100" dir="2700000" algn="tl">
                      <a:srgbClr val="000000"/>
                    </a:outerShdw>
                  </a:effectLst>
                </a:rPr>
                <a:t>nhân</a:t>
              </a:r>
              <a:endParaRPr lang="en-US" sz="2800" b="1" dirty="0">
                <a:solidFill>
                  <a:srgbClr val="0000FF"/>
                </a:solidFill>
                <a:effectLst>
                  <a:outerShdw blurRad="38100" dist="38100" dir="2700000" algn="tl">
                    <a:srgbClr val="000000"/>
                  </a:outerShdw>
                </a:effectLst>
              </a:endParaRPr>
            </a:p>
          </p:txBody>
        </p:sp>
        <p:sp>
          <p:nvSpPr>
            <p:cNvPr id="56328" name="Oval 8"/>
            <p:cNvSpPr>
              <a:spLocks noChangeArrowheads="1"/>
            </p:cNvSpPr>
            <p:nvPr/>
          </p:nvSpPr>
          <p:spPr bwMode="auto">
            <a:xfrm>
              <a:off x="2235" y="1059"/>
              <a:ext cx="1116" cy="558"/>
            </a:xfrm>
            <a:prstGeom prst="ellipse">
              <a:avLst/>
            </a:prstGeom>
            <a:solidFill>
              <a:srgbClr val="99FF66"/>
            </a:solidFill>
            <a:ln w="9525">
              <a:solidFill>
                <a:srgbClr val="000000"/>
              </a:solidFill>
              <a:round/>
              <a:headEnd/>
              <a:tailEnd/>
            </a:ln>
            <a:effectLst>
              <a:outerShdw dist="107763" dir="13500000" algn="ctr" rotWithShape="0">
                <a:srgbClr val="808080">
                  <a:alpha val="50000"/>
                </a:srgbClr>
              </a:outerShdw>
            </a:effectLst>
          </p:spPr>
          <p:txBody>
            <a:bodyPr/>
            <a:lstStyle/>
            <a:p>
              <a:pPr algn="ctr">
                <a:lnSpc>
                  <a:spcPct val="70000"/>
                </a:lnSpc>
                <a:defRPr/>
              </a:pPr>
              <a:endParaRPr lang="en-US" sz="2400" b="1" dirty="0">
                <a:solidFill>
                  <a:srgbClr val="0000FF"/>
                </a:solidFill>
                <a:effectLst>
                  <a:outerShdw blurRad="38100" dist="38100" dir="2700000" algn="tl">
                    <a:srgbClr val="000000"/>
                  </a:outerShdw>
                </a:effectLst>
                <a:latin typeface="Times New Roman" pitchFamily="18" charset="0"/>
                <a:cs typeface="+mn-cs"/>
              </a:endParaRPr>
            </a:p>
            <a:p>
              <a:pPr algn="ctr">
                <a:lnSpc>
                  <a:spcPct val="70000"/>
                </a:lnSpc>
                <a:defRPr/>
              </a:pPr>
              <a:r>
                <a:rPr lang="en-US" sz="2800" b="1" dirty="0" err="1">
                  <a:solidFill>
                    <a:srgbClr val="0000FF"/>
                  </a:solidFill>
                  <a:effectLst>
                    <a:outerShdw blurRad="38100" dist="38100" dir="2700000" algn="tl">
                      <a:srgbClr val="000000"/>
                    </a:outerShdw>
                  </a:effectLst>
                </a:rPr>
                <a:t>Xã</a:t>
              </a:r>
              <a:r>
                <a:rPr lang="en-US" sz="2800" b="1" dirty="0">
                  <a:solidFill>
                    <a:srgbClr val="0000FF"/>
                  </a:solidFill>
                  <a:effectLst>
                    <a:outerShdw blurRad="38100" dist="38100" dir="2700000" algn="tl">
                      <a:srgbClr val="000000"/>
                    </a:outerShdw>
                  </a:effectLst>
                </a:rPr>
                <a:t> </a:t>
              </a:r>
              <a:r>
                <a:rPr lang="en-US" sz="2800" b="1" dirty="0" err="1">
                  <a:solidFill>
                    <a:srgbClr val="0000FF"/>
                  </a:solidFill>
                  <a:effectLst>
                    <a:outerShdw blurRad="38100" dist="38100" dir="2700000" algn="tl">
                      <a:srgbClr val="000000"/>
                    </a:outerShdw>
                  </a:effectLst>
                </a:rPr>
                <a:t>hội</a:t>
              </a:r>
              <a:endParaRPr lang="en-US" sz="2800" b="1" dirty="0">
                <a:solidFill>
                  <a:srgbClr val="0000FF"/>
                </a:solidFill>
                <a:effectLst>
                  <a:outerShdw blurRad="38100" dist="38100" dir="2700000" algn="tl">
                    <a:srgbClr val="000000"/>
                  </a:outerShdw>
                </a:effectLst>
              </a:endParaRPr>
            </a:p>
          </p:txBody>
        </p:sp>
        <p:sp>
          <p:nvSpPr>
            <p:cNvPr id="72714" name="Oval 9"/>
            <p:cNvSpPr>
              <a:spLocks noChangeArrowheads="1"/>
            </p:cNvSpPr>
            <p:nvPr/>
          </p:nvSpPr>
          <p:spPr bwMode="auto">
            <a:xfrm>
              <a:off x="3561" y="3171"/>
              <a:ext cx="1116" cy="644"/>
            </a:xfrm>
            <a:prstGeom prst="ellipse">
              <a:avLst/>
            </a:prstGeom>
            <a:solidFill>
              <a:srgbClr val="FFC000"/>
            </a:solidFill>
            <a:ln w="9525">
              <a:solidFill>
                <a:srgbClr val="000000"/>
              </a:solidFill>
              <a:round/>
              <a:headEnd/>
              <a:tailEnd/>
            </a:ln>
            <a:effectLst>
              <a:outerShdw dist="107763" dir="13500000" algn="ctr" rotWithShape="0">
                <a:srgbClr val="808080">
                  <a:alpha val="50000"/>
                </a:srgbClr>
              </a:outerShdw>
            </a:effectLst>
          </p:spPr>
          <p:txBody>
            <a:bodyPr/>
            <a:lstStyle/>
            <a:p>
              <a:pPr algn="ctr">
                <a:lnSpc>
                  <a:spcPct val="70000"/>
                </a:lnSpc>
                <a:defRPr/>
              </a:pPr>
              <a:endParaRPr lang="en-US" sz="1200" b="1" dirty="0">
                <a:solidFill>
                  <a:srgbClr val="0000FF"/>
                </a:solidFill>
                <a:effectLst>
                  <a:outerShdw blurRad="38100" dist="38100" dir="2700000" algn="tl">
                    <a:srgbClr val="000000"/>
                  </a:outerShdw>
                </a:effectLst>
              </a:endParaRPr>
            </a:p>
            <a:p>
              <a:pPr algn="ctr">
                <a:lnSpc>
                  <a:spcPct val="70000"/>
                </a:lnSpc>
                <a:defRPr/>
              </a:pPr>
              <a:r>
                <a:rPr lang="vi-VN" sz="2800" b="1" dirty="0">
                  <a:solidFill>
                    <a:srgbClr val="0000FF"/>
                  </a:solidFill>
                  <a:effectLst>
                    <a:outerShdw blurRad="38100" dist="38100" dir="2700000" algn="tl">
                      <a:srgbClr val="000000"/>
                    </a:outerShdw>
                  </a:effectLst>
                </a:rPr>
                <a:t>Cơ</a:t>
              </a:r>
              <a:r>
                <a:rPr lang="en-US" sz="2800" b="1" dirty="0">
                  <a:solidFill>
                    <a:srgbClr val="0000FF"/>
                  </a:solidFill>
                  <a:effectLst>
                    <a:outerShdw blurRad="38100" dist="38100" dir="2700000" algn="tl">
                      <a:srgbClr val="000000"/>
                    </a:outerShdw>
                  </a:effectLst>
                </a:rPr>
                <a:t> </a:t>
              </a:r>
              <a:r>
                <a:rPr lang="en-US" sz="2800" b="1" dirty="0" err="1">
                  <a:solidFill>
                    <a:srgbClr val="0000FF"/>
                  </a:solidFill>
                  <a:effectLst>
                    <a:outerShdw blurRad="38100" dist="38100" dir="2700000" algn="tl">
                      <a:srgbClr val="000000"/>
                    </a:outerShdw>
                  </a:effectLst>
                </a:rPr>
                <a:t>quan</a:t>
              </a:r>
              <a:r>
                <a:rPr lang="en-US" sz="2800" b="1" dirty="0">
                  <a:solidFill>
                    <a:srgbClr val="0000FF"/>
                  </a:solidFill>
                  <a:effectLst>
                    <a:outerShdw blurRad="38100" dist="38100" dir="2700000" algn="tl">
                      <a:srgbClr val="000000"/>
                    </a:outerShdw>
                  </a:effectLst>
                </a:rPr>
                <a:t>, </a:t>
              </a:r>
              <a:r>
                <a:rPr lang="en-US" sz="2800" b="1" dirty="0" err="1">
                  <a:solidFill>
                    <a:srgbClr val="0000FF"/>
                  </a:solidFill>
                  <a:effectLst>
                    <a:outerShdw blurRad="38100" dist="38100" dir="2700000" algn="tl">
                      <a:srgbClr val="000000"/>
                    </a:outerShdw>
                  </a:effectLst>
                </a:rPr>
                <a:t>tổ</a:t>
              </a:r>
              <a:r>
                <a:rPr lang="en-US" sz="2800" b="1" dirty="0">
                  <a:solidFill>
                    <a:srgbClr val="0000FF"/>
                  </a:solidFill>
                  <a:effectLst>
                    <a:outerShdw blurRad="38100" dist="38100" dir="2700000" algn="tl">
                      <a:srgbClr val="000000"/>
                    </a:outerShdw>
                  </a:effectLst>
                </a:rPr>
                <a:t> </a:t>
              </a:r>
              <a:r>
                <a:rPr lang="en-US" sz="2800" b="1" dirty="0" err="1">
                  <a:solidFill>
                    <a:srgbClr val="0000FF"/>
                  </a:solidFill>
                  <a:effectLst>
                    <a:outerShdw blurRad="38100" dist="38100" dir="2700000" algn="tl">
                      <a:srgbClr val="000000"/>
                    </a:outerShdw>
                  </a:effectLst>
                </a:rPr>
                <a:t>chức</a:t>
              </a:r>
              <a:endParaRPr lang="en-US" sz="2800" b="1" dirty="0">
                <a:solidFill>
                  <a:srgbClr val="0000FF"/>
                </a:solidFill>
                <a:effectLst>
                  <a:outerShdw blurRad="38100" dist="38100" dir="2700000" algn="tl">
                    <a:srgbClr val="000000"/>
                  </a:outerShdw>
                </a:effectLst>
              </a:endParaRPr>
            </a:p>
          </p:txBody>
        </p:sp>
      </p:grpSp>
      <p:sp>
        <p:nvSpPr>
          <p:cNvPr id="56330" name="Text Box 10"/>
          <p:cNvSpPr txBox="1">
            <a:spLocks noChangeArrowheads="1"/>
          </p:cNvSpPr>
          <p:nvPr/>
        </p:nvSpPr>
        <p:spPr bwMode="auto">
          <a:xfrm>
            <a:off x="5715000" y="1447800"/>
            <a:ext cx="3276600" cy="2825750"/>
          </a:xfrm>
          <a:prstGeom prst="rect">
            <a:avLst/>
          </a:prstGeom>
          <a:noFill/>
          <a:ln w="9525">
            <a:noFill/>
            <a:miter lim="800000"/>
            <a:headEnd/>
            <a:tailEnd/>
          </a:ln>
          <a:effectLst/>
        </p:spPr>
        <p:txBody>
          <a:bodyPr>
            <a:spAutoFit/>
          </a:bodyPr>
          <a:lstStyle/>
          <a:p>
            <a:pPr marL="290513" indent="-290513">
              <a:lnSpc>
                <a:spcPct val="80000"/>
              </a:lnSpc>
              <a:spcBef>
                <a:spcPct val="50000"/>
              </a:spcBef>
              <a:defRPr/>
            </a:pPr>
            <a:r>
              <a:rPr lang="en-US" sz="2400" b="1" i="1" dirty="0">
                <a:effectLst>
                  <a:outerShdw blurRad="38100" dist="38100" dir="2700000" algn="tl">
                    <a:srgbClr val="000000"/>
                  </a:outerShdw>
                </a:effectLst>
                <a:latin typeface="Times New Roman" pitchFamily="18" charset="0"/>
                <a:cs typeface="+mn-cs"/>
              </a:rPr>
              <a:t>Ở </a:t>
            </a:r>
            <a:r>
              <a:rPr lang="en-US" sz="2400" b="1" i="1" dirty="0" err="1">
                <a:effectLst>
                  <a:outerShdw blurRad="38100" dist="38100" dir="2700000" algn="tl">
                    <a:srgbClr val="000000"/>
                  </a:outerShdw>
                </a:effectLst>
                <a:latin typeface="Times New Roman" pitchFamily="18" charset="0"/>
                <a:cs typeface="+mn-cs"/>
              </a:rPr>
              <a:t>mỗi</a:t>
            </a:r>
            <a:r>
              <a:rPr lang="en-US" sz="2400" b="1" i="1" dirty="0">
                <a:effectLst>
                  <a:outerShdw blurRad="38100" dist="38100" dir="2700000" algn="tl">
                    <a:srgbClr val="000000"/>
                  </a:outerShdw>
                </a:effectLst>
                <a:latin typeface="Times New Roman" pitchFamily="18" charset="0"/>
                <a:cs typeface="+mn-cs"/>
              </a:rPr>
              <a:t> </a:t>
            </a:r>
            <a:r>
              <a:rPr lang="en-US" sz="2400" b="1" i="1" dirty="0" err="1">
                <a:effectLst>
                  <a:outerShdw blurRad="38100" dist="38100" dir="2700000" algn="tl">
                    <a:srgbClr val="000000"/>
                  </a:outerShdw>
                </a:effectLst>
                <a:latin typeface="Times New Roman" pitchFamily="18" charset="0"/>
                <a:cs typeface="+mn-cs"/>
              </a:rPr>
              <a:t>vị</a:t>
            </a:r>
            <a:r>
              <a:rPr lang="en-US" sz="2400" b="1" i="1" dirty="0">
                <a:effectLst>
                  <a:outerShdw blurRad="38100" dist="38100" dir="2700000" algn="tl">
                    <a:srgbClr val="000000"/>
                  </a:outerShdw>
                </a:effectLst>
                <a:latin typeface="Times New Roman" pitchFamily="18" charset="0"/>
                <a:cs typeface="+mn-cs"/>
              </a:rPr>
              <a:t> </a:t>
            </a:r>
            <a:r>
              <a:rPr lang="en-US" sz="2400" b="1" i="1" dirty="0" err="1">
                <a:effectLst>
                  <a:outerShdw blurRad="38100" dist="38100" dir="2700000" algn="tl">
                    <a:srgbClr val="000000"/>
                  </a:outerShdw>
                </a:effectLst>
                <a:latin typeface="Times New Roman" pitchFamily="18" charset="0"/>
                <a:cs typeface="+mn-cs"/>
              </a:rPr>
              <a:t>trí</a:t>
            </a:r>
            <a:r>
              <a:rPr lang="en-US" sz="2400" b="1" i="1" dirty="0">
                <a:effectLst>
                  <a:outerShdw blurRad="38100" dist="38100" dir="2700000" algn="tl">
                    <a:srgbClr val="000000"/>
                  </a:outerShdw>
                </a:effectLst>
                <a:latin typeface="Times New Roman" pitchFamily="18" charset="0"/>
                <a:cs typeface="+mn-cs"/>
              </a:rPr>
              <a:t>, </a:t>
            </a:r>
            <a:r>
              <a:rPr lang="en-US" sz="2400" b="1" i="1" dirty="0" err="1">
                <a:effectLst>
                  <a:outerShdw blurRad="38100" dist="38100" dir="2700000" algn="tl">
                    <a:srgbClr val="000000"/>
                  </a:outerShdw>
                </a:effectLst>
                <a:latin typeface="Times New Roman" pitchFamily="18" charset="0"/>
                <a:cs typeface="+mn-cs"/>
              </a:rPr>
              <a:t>chức</a:t>
            </a:r>
            <a:r>
              <a:rPr lang="en-US" sz="2400" b="1" i="1" dirty="0">
                <a:effectLst>
                  <a:outerShdw blurRad="38100" dist="38100" dir="2700000" algn="tl">
                    <a:srgbClr val="000000"/>
                  </a:outerShdw>
                </a:effectLst>
                <a:latin typeface="Times New Roman" pitchFamily="18" charset="0"/>
                <a:cs typeface="+mn-cs"/>
              </a:rPr>
              <a:t> </a:t>
            </a:r>
            <a:r>
              <a:rPr lang="en-US" sz="2400" b="1" i="1" dirty="0" err="1">
                <a:effectLst>
                  <a:outerShdw blurRad="38100" dist="38100" dir="2700000" algn="tl">
                    <a:srgbClr val="000000"/>
                  </a:outerShdw>
                </a:effectLst>
                <a:latin typeface="Times New Roman" pitchFamily="18" charset="0"/>
                <a:cs typeface="+mn-cs"/>
              </a:rPr>
              <a:t>danh</a:t>
            </a:r>
            <a:r>
              <a:rPr lang="en-US" sz="2400" b="1" i="1" dirty="0">
                <a:effectLst>
                  <a:outerShdw blurRad="38100" dist="38100" dir="2700000" algn="tl">
                    <a:srgbClr val="000000"/>
                  </a:outerShdw>
                </a:effectLst>
                <a:latin typeface="Times New Roman" pitchFamily="18" charset="0"/>
                <a:cs typeface="+mn-cs"/>
              </a:rPr>
              <a:t>:</a:t>
            </a:r>
          </a:p>
          <a:p>
            <a:pPr marL="290513" indent="-290513">
              <a:lnSpc>
                <a:spcPct val="80000"/>
              </a:lnSpc>
              <a:spcBef>
                <a:spcPct val="50000"/>
              </a:spcBef>
              <a:buFontTx/>
              <a:buChar char="•"/>
              <a:defRPr/>
            </a:pPr>
            <a:r>
              <a:rPr lang="en-US" sz="2400" i="1" dirty="0" err="1">
                <a:solidFill>
                  <a:srgbClr val="0000FF"/>
                </a:solidFill>
                <a:effectLst>
                  <a:outerShdw blurRad="38100" dist="38100" dir="2700000" algn="tl">
                    <a:srgbClr val="000000"/>
                  </a:outerShdw>
                </a:effectLst>
                <a:latin typeface="Times New Roman" pitchFamily="18" charset="0"/>
                <a:cs typeface="+mn-cs"/>
              </a:rPr>
              <a:t>Với</a:t>
            </a:r>
            <a:r>
              <a:rPr lang="en-US" sz="2400" i="1" dirty="0">
                <a:solidFill>
                  <a:srgbClr val="0000FF"/>
                </a:solidFill>
                <a:effectLst>
                  <a:outerShdw blurRad="38100" dist="38100" dir="2700000" algn="tl">
                    <a:srgbClr val="000000"/>
                  </a:outerShdw>
                </a:effectLst>
                <a:latin typeface="Times New Roman" pitchFamily="18" charset="0"/>
                <a:cs typeface="+mn-cs"/>
              </a:rPr>
              <a:t>  </a:t>
            </a:r>
            <a:r>
              <a:rPr lang="en-US" sz="2400" i="1" dirty="0" err="1">
                <a:solidFill>
                  <a:srgbClr val="0000FF"/>
                </a:solidFill>
                <a:effectLst>
                  <a:outerShdw blurRad="38100" dist="38100" dir="2700000" algn="tl">
                    <a:srgbClr val="000000"/>
                  </a:outerShdw>
                </a:effectLst>
                <a:latin typeface="Times New Roman" pitchFamily="18" charset="0"/>
                <a:cs typeface="+mn-cs"/>
              </a:rPr>
              <a:t>người</a:t>
            </a:r>
            <a:r>
              <a:rPr lang="en-US" sz="2400" i="1" dirty="0">
                <a:solidFill>
                  <a:srgbClr val="0000FF"/>
                </a:solidFill>
                <a:effectLst>
                  <a:outerShdw blurRad="38100" dist="38100" dir="2700000" algn="tl">
                    <a:srgbClr val="000000"/>
                  </a:outerShdw>
                </a:effectLst>
                <a:latin typeface="Times New Roman" pitchFamily="18" charset="0"/>
                <a:cs typeface="+mn-cs"/>
              </a:rPr>
              <a:t> LĐ, QL </a:t>
            </a:r>
            <a:r>
              <a:rPr lang="en-US" sz="2400" i="1" dirty="0" err="1">
                <a:solidFill>
                  <a:srgbClr val="0000FF"/>
                </a:solidFill>
                <a:effectLst>
                  <a:outerShdw blurRad="38100" dist="38100" dir="2700000" algn="tl">
                    <a:srgbClr val="000000"/>
                  </a:outerShdw>
                </a:effectLst>
                <a:latin typeface="Times New Roman" pitchFamily="18" charset="0"/>
                <a:cs typeface="+mn-cs"/>
              </a:rPr>
              <a:t>thông</a:t>
            </a:r>
            <a:r>
              <a:rPr lang="en-US" sz="2400" i="1" dirty="0">
                <a:solidFill>
                  <a:srgbClr val="0000FF"/>
                </a:solidFill>
                <a:effectLst>
                  <a:outerShdw blurRad="38100" dist="38100" dir="2700000" algn="tl">
                    <a:srgbClr val="000000"/>
                  </a:outerShdw>
                </a:effectLst>
                <a:latin typeface="Times New Roman" pitchFamily="18" charset="0"/>
                <a:cs typeface="+mn-cs"/>
              </a:rPr>
              <a:t> qua </a:t>
            </a:r>
            <a:r>
              <a:rPr lang="en-US" sz="2400" i="1" dirty="0" err="1">
                <a:solidFill>
                  <a:srgbClr val="0000FF"/>
                </a:solidFill>
                <a:effectLst>
                  <a:outerShdw blurRad="38100" dist="38100" dir="2700000" algn="tl">
                    <a:srgbClr val="000000"/>
                  </a:outerShdw>
                </a:effectLst>
                <a:latin typeface="Times New Roman" pitchFamily="18" charset="0"/>
                <a:cs typeface="+mn-cs"/>
              </a:rPr>
              <a:t>chức</a:t>
            </a:r>
            <a:r>
              <a:rPr lang="en-US" sz="2400" i="1" dirty="0">
                <a:solidFill>
                  <a:srgbClr val="0000FF"/>
                </a:solidFill>
                <a:effectLst>
                  <a:outerShdw blurRad="38100" dist="38100" dir="2700000" algn="tl">
                    <a:srgbClr val="000000"/>
                  </a:outerShdw>
                </a:effectLst>
                <a:latin typeface="Times New Roman" pitchFamily="18" charset="0"/>
                <a:cs typeface="+mn-cs"/>
              </a:rPr>
              <a:t> </a:t>
            </a:r>
            <a:r>
              <a:rPr lang="en-US" sz="2400" i="1" dirty="0" err="1">
                <a:solidFill>
                  <a:srgbClr val="0000FF"/>
                </a:solidFill>
                <a:effectLst>
                  <a:outerShdw blurRad="38100" dist="38100" dir="2700000" algn="tl">
                    <a:srgbClr val="000000"/>
                  </a:outerShdw>
                </a:effectLst>
                <a:latin typeface="Times New Roman" pitchFamily="18" charset="0"/>
                <a:cs typeface="+mn-cs"/>
              </a:rPr>
              <a:t>trách</a:t>
            </a:r>
            <a:r>
              <a:rPr lang="en-US" sz="2400" i="1" dirty="0">
                <a:solidFill>
                  <a:srgbClr val="0000FF"/>
                </a:solidFill>
                <a:effectLst>
                  <a:outerShdw blurRad="38100" dist="38100" dir="2700000" algn="tl">
                    <a:srgbClr val="000000"/>
                  </a:outerShdw>
                </a:effectLst>
                <a:latin typeface="Times New Roman" pitchFamily="18" charset="0"/>
                <a:cs typeface="+mn-cs"/>
              </a:rPr>
              <a:t> </a:t>
            </a:r>
            <a:r>
              <a:rPr lang="en-US" sz="2400" i="1" dirty="0" err="1">
                <a:solidFill>
                  <a:srgbClr val="0000FF"/>
                </a:solidFill>
                <a:effectLst>
                  <a:outerShdw blurRad="38100" dist="38100" dir="2700000" algn="tl">
                    <a:srgbClr val="000000"/>
                  </a:outerShdw>
                </a:effectLst>
                <a:latin typeface="Times New Roman" pitchFamily="18" charset="0"/>
                <a:cs typeface="+mn-cs"/>
              </a:rPr>
              <a:t>được</a:t>
            </a:r>
            <a:r>
              <a:rPr lang="en-US" sz="2400" i="1" dirty="0">
                <a:solidFill>
                  <a:srgbClr val="0000FF"/>
                </a:solidFill>
                <a:effectLst>
                  <a:outerShdw blurRad="38100" dist="38100" dir="2700000" algn="tl">
                    <a:srgbClr val="000000"/>
                  </a:outerShdw>
                </a:effectLst>
                <a:latin typeface="Times New Roman" pitchFamily="18" charset="0"/>
                <a:cs typeface="+mn-cs"/>
              </a:rPr>
              <a:t> </a:t>
            </a:r>
            <a:r>
              <a:rPr lang="en-US" sz="2400" i="1" dirty="0" err="1">
                <a:solidFill>
                  <a:srgbClr val="0000FF"/>
                </a:solidFill>
                <a:effectLst>
                  <a:outerShdw blurRad="38100" dist="38100" dir="2700000" algn="tl">
                    <a:srgbClr val="000000"/>
                  </a:outerShdw>
                </a:effectLst>
                <a:latin typeface="Times New Roman" pitchFamily="18" charset="0"/>
                <a:cs typeface="+mn-cs"/>
              </a:rPr>
              <a:t>giao</a:t>
            </a:r>
            <a:endParaRPr lang="en-US" sz="2400" i="1" dirty="0">
              <a:solidFill>
                <a:srgbClr val="0000FF"/>
              </a:solidFill>
              <a:effectLst>
                <a:outerShdw blurRad="38100" dist="38100" dir="2700000" algn="tl">
                  <a:srgbClr val="000000"/>
                </a:outerShdw>
              </a:effectLst>
              <a:latin typeface="Times New Roman" pitchFamily="18" charset="0"/>
              <a:cs typeface="+mn-cs"/>
            </a:endParaRPr>
          </a:p>
          <a:p>
            <a:pPr marL="290513" indent="-290513">
              <a:lnSpc>
                <a:spcPct val="80000"/>
              </a:lnSpc>
              <a:spcBef>
                <a:spcPct val="50000"/>
              </a:spcBef>
              <a:buFontTx/>
              <a:buChar char="•"/>
              <a:defRPr/>
            </a:pPr>
            <a:r>
              <a:rPr lang="en-US" sz="2400" i="1" dirty="0" err="1">
                <a:solidFill>
                  <a:srgbClr val="0000FF"/>
                </a:solidFill>
                <a:effectLst>
                  <a:outerShdw blurRad="38100" dist="38100" dir="2700000" algn="tl">
                    <a:srgbClr val="000000"/>
                  </a:outerShdw>
                </a:effectLst>
                <a:latin typeface="Times New Roman" pitchFamily="18" charset="0"/>
                <a:cs typeface="+mn-cs"/>
              </a:rPr>
              <a:t>Với</a:t>
            </a:r>
            <a:r>
              <a:rPr lang="en-US" sz="2400" i="1" dirty="0">
                <a:solidFill>
                  <a:srgbClr val="0000FF"/>
                </a:solidFill>
                <a:effectLst>
                  <a:outerShdw blurRad="38100" dist="38100" dir="2700000" algn="tl">
                    <a:srgbClr val="000000"/>
                  </a:outerShdw>
                </a:effectLst>
                <a:latin typeface="Times New Roman" pitchFamily="18" charset="0"/>
                <a:cs typeface="+mn-cs"/>
              </a:rPr>
              <a:t> </a:t>
            </a:r>
            <a:r>
              <a:rPr lang="en-US" sz="2400" i="1" dirty="0" err="1">
                <a:solidFill>
                  <a:srgbClr val="0000FF"/>
                </a:solidFill>
                <a:effectLst>
                  <a:outerShdw blurRad="38100" dist="38100" dir="2700000" algn="tl">
                    <a:srgbClr val="000000"/>
                  </a:outerShdw>
                </a:effectLst>
                <a:latin typeface="Times New Roman" pitchFamily="18" charset="0"/>
                <a:cs typeface="+mn-cs"/>
              </a:rPr>
              <a:t>mỗi</a:t>
            </a:r>
            <a:r>
              <a:rPr lang="en-US" sz="2400" i="1" dirty="0">
                <a:solidFill>
                  <a:srgbClr val="0000FF"/>
                </a:solidFill>
                <a:effectLst>
                  <a:outerShdw blurRad="38100" dist="38100" dir="2700000" algn="tl">
                    <a:srgbClr val="000000"/>
                  </a:outerShdw>
                </a:effectLst>
                <a:latin typeface="Times New Roman" pitchFamily="18" charset="0"/>
                <a:cs typeface="+mn-cs"/>
              </a:rPr>
              <a:t> CBCC </a:t>
            </a:r>
            <a:r>
              <a:rPr lang="en-US" sz="2400" i="1" dirty="0" err="1">
                <a:solidFill>
                  <a:srgbClr val="0000FF"/>
                </a:solidFill>
                <a:effectLst>
                  <a:outerShdw blurRad="38100" dist="38100" dir="2700000" algn="tl">
                    <a:srgbClr val="000000"/>
                  </a:outerShdw>
                </a:effectLst>
                <a:latin typeface="Times New Roman" pitchFamily="18" charset="0"/>
                <a:cs typeface="+mn-cs"/>
              </a:rPr>
              <a:t>thông</a:t>
            </a:r>
            <a:r>
              <a:rPr lang="en-US" sz="2400" i="1" dirty="0">
                <a:solidFill>
                  <a:srgbClr val="0000FF"/>
                </a:solidFill>
                <a:effectLst>
                  <a:outerShdw blurRad="38100" dist="38100" dir="2700000" algn="tl">
                    <a:srgbClr val="000000"/>
                  </a:outerShdw>
                </a:effectLst>
                <a:latin typeface="Times New Roman" pitchFamily="18" charset="0"/>
                <a:cs typeface="+mn-cs"/>
              </a:rPr>
              <a:t> qua </a:t>
            </a:r>
            <a:r>
              <a:rPr lang="en-US" sz="2400" i="1" dirty="0" err="1">
                <a:solidFill>
                  <a:srgbClr val="0000FF"/>
                </a:solidFill>
                <a:effectLst>
                  <a:outerShdw blurRad="38100" dist="38100" dir="2700000" algn="tl">
                    <a:srgbClr val="000000"/>
                  </a:outerShdw>
                </a:effectLst>
                <a:latin typeface="Times New Roman" pitchFamily="18" charset="0"/>
                <a:cs typeface="Arial" charset="0"/>
              </a:rPr>
              <a:t>nhiệm</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Arial" charset="0"/>
              </a:rPr>
              <a:t>vụ</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Arial" charset="0"/>
              </a:rPr>
              <a:t>chuyên</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Arial" charset="0"/>
              </a:rPr>
              <a:t>môn</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Arial" charset="0"/>
              </a:rPr>
              <a:t>và</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Arial" charset="0"/>
              </a:rPr>
              <a:t>giao</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Arial" charset="0"/>
              </a:rPr>
              <a:t>tiếp</a:t>
            </a:r>
            <a:r>
              <a:rPr lang="en-US" sz="2400" i="1" dirty="0">
                <a:solidFill>
                  <a:srgbClr val="0000FF"/>
                </a:solidFill>
                <a:effectLst>
                  <a:outerShdw blurRad="38100" dist="38100" dir="2700000" algn="tl">
                    <a:srgbClr val="000000"/>
                  </a:outerShdw>
                </a:effectLst>
                <a:latin typeface="Times New Roman" pitchFamily="18" charset="0"/>
                <a:cs typeface="Arial" charset="0"/>
              </a:rPr>
              <a:t> </a:t>
            </a:r>
            <a:r>
              <a:rPr lang="en-US" sz="2400" i="1" dirty="0" err="1">
                <a:solidFill>
                  <a:srgbClr val="0000FF"/>
                </a:solidFill>
                <a:effectLst>
                  <a:outerShdw blurRad="38100" dist="38100" dir="2700000" algn="tl">
                    <a:srgbClr val="000000"/>
                  </a:outerShdw>
                </a:effectLst>
                <a:latin typeface="Times New Roman" pitchFamily="18" charset="0"/>
                <a:cs typeface="+mn-cs"/>
              </a:rPr>
              <a:t>hàng</a:t>
            </a:r>
            <a:r>
              <a:rPr lang="en-US" sz="2400" i="1" dirty="0">
                <a:solidFill>
                  <a:srgbClr val="0000FF"/>
                </a:solidFill>
                <a:effectLst>
                  <a:outerShdw blurRad="38100" dist="38100" dir="2700000" algn="tl">
                    <a:srgbClr val="000000"/>
                  </a:outerShdw>
                </a:effectLst>
                <a:latin typeface="Times New Roman" pitchFamily="18" charset="0"/>
                <a:cs typeface="+mn-cs"/>
              </a:rPr>
              <a:t> </a:t>
            </a:r>
            <a:r>
              <a:rPr lang="en-US" sz="2400" i="1" dirty="0" err="1">
                <a:solidFill>
                  <a:srgbClr val="0000FF"/>
                </a:solidFill>
                <a:effectLst>
                  <a:outerShdw blurRad="38100" dist="38100" dir="2700000" algn="tl">
                    <a:srgbClr val="000000"/>
                  </a:outerShdw>
                </a:effectLst>
                <a:latin typeface="Times New Roman" pitchFamily="18" charset="0"/>
                <a:cs typeface="+mn-cs"/>
              </a:rPr>
              <a:t>ngày</a:t>
            </a:r>
            <a:r>
              <a:rPr lang="en-US" sz="2400" i="1" dirty="0">
                <a:solidFill>
                  <a:srgbClr val="0000FF"/>
                </a:solidFill>
                <a:effectLst>
                  <a:outerShdw blurRad="38100" dist="38100" dir="2700000" algn="tl">
                    <a:srgbClr val="000000"/>
                  </a:outerShdw>
                </a:effectLst>
                <a:latin typeface="Times New Roman" pitchFamily="18" charset="0"/>
                <a:cs typeface="+mn-cs"/>
              </a:rPr>
              <a:t> </a:t>
            </a:r>
          </a:p>
        </p:txBody>
      </p:sp>
      <p:sp>
        <p:nvSpPr>
          <p:cNvPr id="56331" name="AutoShape 11"/>
          <p:cNvSpPr>
            <a:spLocks/>
          </p:cNvSpPr>
          <p:nvPr/>
        </p:nvSpPr>
        <p:spPr bwMode="auto">
          <a:xfrm>
            <a:off x="5562600" y="1752600"/>
            <a:ext cx="304800" cy="2133600"/>
          </a:xfrm>
          <a:prstGeom prst="leftBrace">
            <a:avLst>
              <a:gd name="adj1" fmla="val 58333"/>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sz="2800" b="1">
              <a:latin typeface="Times New Roman" pitchFamily="18" charset="0"/>
            </a:endParaRPr>
          </a:p>
        </p:txBody>
      </p:sp>
    </p:spTree>
    <p:extLst>
      <p:ext uri="{BB962C8B-B14F-4D97-AF65-F5344CB8AC3E}">
        <p14:creationId xmlns:p14="http://schemas.microsoft.com/office/powerpoint/2010/main" val="736684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331"/>
                                        </p:tgtEl>
                                        <p:attrNameLst>
                                          <p:attrName>style.visibility</p:attrName>
                                        </p:attrNameLst>
                                      </p:cBhvr>
                                      <p:to>
                                        <p:strVal val="visible"/>
                                      </p:to>
                                    </p:set>
                                    <p:animEffect transition="in" filter="checkerboard(across)">
                                      <p:cBhvr>
                                        <p:cTn id="12" dur="500"/>
                                        <p:tgtEl>
                                          <p:spTgt spid="563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6330">
                                            <p:txEl>
                                              <p:pRg st="0" end="0"/>
                                            </p:txEl>
                                          </p:spTgt>
                                        </p:tgtEl>
                                        <p:attrNameLst>
                                          <p:attrName>style.visibility</p:attrName>
                                        </p:attrNameLst>
                                      </p:cBhvr>
                                      <p:to>
                                        <p:strVal val="visible"/>
                                      </p:to>
                                    </p:set>
                                    <p:animEffect transition="in" filter="checkerboard(across)">
                                      <p:cBhvr>
                                        <p:cTn id="17" dur="500"/>
                                        <p:tgtEl>
                                          <p:spTgt spid="5633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6330">
                                            <p:txEl>
                                              <p:pRg st="1" end="1"/>
                                            </p:txEl>
                                          </p:spTgt>
                                        </p:tgtEl>
                                        <p:attrNameLst>
                                          <p:attrName>style.visibility</p:attrName>
                                        </p:attrNameLst>
                                      </p:cBhvr>
                                      <p:to>
                                        <p:strVal val="visible"/>
                                      </p:to>
                                    </p:set>
                                    <p:animEffect transition="in" filter="checkerboard(across)">
                                      <p:cBhvr>
                                        <p:cTn id="22" dur="500"/>
                                        <p:tgtEl>
                                          <p:spTgt spid="5633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6330">
                                            <p:txEl>
                                              <p:pRg st="2" end="2"/>
                                            </p:txEl>
                                          </p:spTgt>
                                        </p:tgtEl>
                                        <p:attrNameLst>
                                          <p:attrName>style.visibility</p:attrName>
                                        </p:attrNameLst>
                                      </p:cBhvr>
                                      <p:to>
                                        <p:strVal val="visible"/>
                                      </p:to>
                                    </p:set>
                                    <p:animEffect transition="in" filter="checkerboard(across)">
                                      <p:cBhvr>
                                        <p:cTn id="27" dur="500"/>
                                        <p:tgtEl>
                                          <p:spTgt spid="563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build="p"/>
      <p:bldP spid="5633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8229600" cy="563562"/>
          </a:xfrm>
        </p:spPr>
        <p:txBody>
          <a:bodyPr/>
          <a:lstStyle/>
          <a:p>
            <a:r>
              <a:rPr lang="en-US" altLang="en-US" sz="3200" b="1">
                <a:solidFill>
                  <a:srgbClr val="0000FF"/>
                </a:solidFill>
                <a:latin typeface="Tahoma" pitchFamily="34" charset="0"/>
                <a:cs typeface="Tahoma" pitchFamily="34" charset="0"/>
              </a:rPr>
              <a:t>TÓM TẮT BÀI HỌC</a:t>
            </a:r>
          </a:p>
        </p:txBody>
      </p:sp>
      <p:sp>
        <p:nvSpPr>
          <p:cNvPr id="54275" name="Content Placeholder 2"/>
          <p:cNvSpPr>
            <a:spLocks noGrp="1"/>
          </p:cNvSpPr>
          <p:nvPr>
            <p:ph idx="1"/>
          </p:nvPr>
        </p:nvSpPr>
        <p:spPr>
          <a:xfrm>
            <a:off x="304800" y="914400"/>
            <a:ext cx="8610600" cy="5715000"/>
          </a:xfrm>
        </p:spPr>
        <p:txBody>
          <a:bodyPr/>
          <a:lstStyle/>
          <a:p>
            <a:pPr marL="457200" indent="-457200" algn="just">
              <a:buClr>
                <a:srgbClr val="0000FF"/>
              </a:buClr>
              <a:buFont typeface="Wingdings 2" pitchFamily="18" charset="2"/>
              <a:buChar char="õ"/>
            </a:pPr>
            <a:r>
              <a:rPr lang="vi-VN" sz="2600" dirty="0">
                <a:latin typeface="Calibri" pitchFamily="34" charset="0"/>
                <a:cs typeface="Arial" pitchFamily="34" charset="0"/>
              </a:rPr>
              <a:t>Nam và nữ </a:t>
            </a:r>
            <a:r>
              <a:rPr lang="en-US" sz="2600" dirty="0" err="1">
                <a:latin typeface="Calibri" pitchFamily="34" charset="0"/>
                <a:cs typeface="Arial" pitchFamily="34" charset="0"/>
              </a:rPr>
              <a:t>có</a:t>
            </a:r>
            <a:r>
              <a:rPr lang="en-US" sz="2600" dirty="0">
                <a:latin typeface="Calibri" pitchFamily="34" charset="0"/>
                <a:cs typeface="Arial" pitchFamily="34" charset="0"/>
              </a:rPr>
              <a:t> </a:t>
            </a:r>
            <a:r>
              <a:rPr lang="en-US" sz="2600" dirty="0" err="1">
                <a:latin typeface="Calibri" pitchFamily="34" charset="0"/>
                <a:cs typeface="Arial" pitchFamily="34" charset="0"/>
              </a:rPr>
              <a:t>hai</a:t>
            </a:r>
            <a:r>
              <a:rPr lang="en-US" sz="2600" dirty="0">
                <a:latin typeface="Calibri" pitchFamily="34" charset="0"/>
                <a:cs typeface="Arial" pitchFamily="34" charset="0"/>
              </a:rPr>
              <a:t> </a:t>
            </a:r>
            <a:r>
              <a:rPr lang="en-US" sz="2600" dirty="0" err="1">
                <a:latin typeface="Calibri" pitchFamily="34" charset="0"/>
                <a:cs typeface="Arial" pitchFamily="34" charset="0"/>
              </a:rPr>
              <a:t>sự</a:t>
            </a:r>
            <a:r>
              <a:rPr lang="en-US" sz="2600" dirty="0">
                <a:latin typeface="Calibri" pitchFamily="34" charset="0"/>
                <a:cs typeface="Arial" pitchFamily="34" charset="0"/>
              </a:rPr>
              <a:t> </a:t>
            </a:r>
            <a:r>
              <a:rPr lang="en-US" sz="2600" dirty="0" err="1">
                <a:latin typeface="Calibri" pitchFamily="34" charset="0"/>
                <a:cs typeface="Arial" pitchFamily="34" charset="0"/>
              </a:rPr>
              <a:t>khác</a:t>
            </a:r>
            <a:r>
              <a:rPr lang="en-US" sz="2600" dirty="0">
                <a:latin typeface="Calibri" pitchFamily="34" charset="0"/>
                <a:cs typeface="Arial" pitchFamily="34" charset="0"/>
              </a:rPr>
              <a:t> </a:t>
            </a:r>
            <a:r>
              <a:rPr lang="en-US" sz="2600" dirty="0" err="1">
                <a:latin typeface="Calibri" pitchFamily="34" charset="0"/>
                <a:cs typeface="Arial" pitchFamily="34" charset="0"/>
              </a:rPr>
              <a:t>biệt</a:t>
            </a:r>
            <a:r>
              <a:rPr lang="en-US" sz="2600" dirty="0">
                <a:latin typeface="Calibri" pitchFamily="34" charset="0"/>
                <a:cs typeface="Arial" pitchFamily="34" charset="0"/>
              </a:rPr>
              <a:t> </a:t>
            </a:r>
            <a:r>
              <a:rPr lang="en-US" sz="2600" dirty="0" err="1">
                <a:latin typeface="Calibri" pitchFamily="34" charset="0"/>
                <a:cs typeface="Arial" pitchFamily="34" charset="0"/>
              </a:rPr>
              <a:t>cơ</a:t>
            </a:r>
            <a:r>
              <a:rPr lang="en-US" sz="2600" dirty="0">
                <a:latin typeface="Calibri" pitchFamily="34" charset="0"/>
                <a:cs typeface="Arial" pitchFamily="34" charset="0"/>
              </a:rPr>
              <a:t> </a:t>
            </a:r>
            <a:r>
              <a:rPr lang="en-US" sz="2600" dirty="0" err="1">
                <a:latin typeface="Calibri" pitchFamily="34" charset="0"/>
                <a:cs typeface="Arial" pitchFamily="34" charset="0"/>
              </a:rPr>
              <a:t>bản</a:t>
            </a:r>
            <a:r>
              <a:rPr lang="en-US" sz="2600" dirty="0">
                <a:latin typeface="Calibri" pitchFamily="34" charset="0"/>
                <a:cs typeface="Arial" pitchFamily="34" charset="0"/>
              </a:rPr>
              <a:t> </a:t>
            </a:r>
            <a:r>
              <a:rPr lang="en-US" sz="2600" dirty="0" err="1">
                <a:latin typeface="Calibri" pitchFamily="34" charset="0"/>
                <a:cs typeface="Arial" pitchFamily="34" charset="0"/>
              </a:rPr>
              <a:t>là</a:t>
            </a:r>
            <a:r>
              <a:rPr lang="en-US" sz="2600" dirty="0">
                <a:latin typeface="Calibri" pitchFamily="34" charset="0"/>
                <a:cs typeface="Arial" pitchFamily="34" charset="0"/>
              </a:rPr>
              <a:t> </a:t>
            </a:r>
            <a:r>
              <a:rPr lang="en-US" sz="2600" dirty="0" err="1">
                <a:latin typeface="Calibri" pitchFamily="34" charset="0"/>
                <a:cs typeface="Arial" pitchFamily="34" charset="0"/>
              </a:rPr>
              <a:t>khác</a:t>
            </a:r>
            <a:r>
              <a:rPr lang="en-US" sz="2600" dirty="0">
                <a:latin typeface="Calibri" pitchFamily="34" charset="0"/>
                <a:cs typeface="Arial" pitchFamily="34" charset="0"/>
              </a:rPr>
              <a:t> </a:t>
            </a:r>
            <a:r>
              <a:rPr lang="en-US" sz="2600" dirty="0" err="1">
                <a:latin typeface="Calibri" pitchFamily="34" charset="0"/>
                <a:cs typeface="Arial" pitchFamily="34" charset="0"/>
              </a:rPr>
              <a:t>biệt</a:t>
            </a:r>
            <a:r>
              <a:rPr lang="en-US" sz="2600" dirty="0">
                <a:latin typeface="Calibri" pitchFamily="34" charset="0"/>
                <a:cs typeface="Arial" pitchFamily="34" charset="0"/>
              </a:rPr>
              <a:t> </a:t>
            </a:r>
            <a:r>
              <a:rPr lang="en-US" sz="2600" dirty="0" err="1">
                <a:latin typeface="Calibri" pitchFamily="34" charset="0"/>
                <a:cs typeface="Arial" pitchFamily="34" charset="0"/>
              </a:rPr>
              <a:t>về</a:t>
            </a:r>
            <a:r>
              <a:rPr lang="en-US" sz="2600" dirty="0">
                <a:latin typeface="Calibri" pitchFamily="34" charset="0"/>
                <a:cs typeface="Arial" pitchFamily="34" charset="0"/>
              </a:rPr>
              <a:t> </a:t>
            </a:r>
            <a:r>
              <a:rPr lang="en-US" sz="2600" dirty="0" err="1">
                <a:latin typeface="Calibri" pitchFamily="34" charset="0"/>
                <a:cs typeface="Arial" pitchFamily="34" charset="0"/>
              </a:rPr>
              <a:t>giới</a:t>
            </a:r>
            <a:r>
              <a:rPr lang="en-US" sz="2600" dirty="0">
                <a:latin typeface="Calibri" pitchFamily="34" charset="0"/>
                <a:cs typeface="Arial" pitchFamily="34" charset="0"/>
              </a:rPr>
              <a:t> </a:t>
            </a:r>
            <a:r>
              <a:rPr lang="en-US" sz="2600" dirty="0" err="1">
                <a:latin typeface="Calibri" pitchFamily="34" charset="0"/>
                <a:cs typeface="Arial" pitchFamily="34" charset="0"/>
              </a:rPr>
              <a:t>tính</a:t>
            </a:r>
            <a:r>
              <a:rPr lang="en-US" sz="2600" dirty="0">
                <a:latin typeface="Calibri" pitchFamily="34" charset="0"/>
                <a:cs typeface="Arial" pitchFamily="34" charset="0"/>
              </a:rPr>
              <a:t> </a:t>
            </a:r>
            <a:r>
              <a:rPr lang="en-US" sz="2600" dirty="0" err="1">
                <a:latin typeface="Calibri" pitchFamily="34" charset="0"/>
                <a:cs typeface="Arial" pitchFamily="34" charset="0"/>
              </a:rPr>
              <a:t>và</a:t>
            </a:r>
            <a:r>
              <a:rPr lang="en-US" sz="2600" dirty="0">
                <a:latin typeface="Calibri" pitchFamily="34" charset="0"/>
                <a:cs typeface="Arial" pitchFamily="34" charset="0"/>
              </a:rPr>
              <a:t> </a:t>
            </a:r>
            <a:r>
              <a:rPr lang="en-US" sz="2600" dirty="0" err="1">
                <a:latin typeface="Calibri" pitchFamily="34" charset="0"/>
                <a:cs typeface="Arial" pitchFamily="34" charset="0"/>
              </a:rPr>
              <a:t>khác</a:t>
            </a:r>
            <a:r>
              <a:rPr lang="en-US" sz="2600" dirty="0">
                <a:latin typeface="Calibri" pitchFamily="34" charset="0"/>
                <a:cs typeface="Arial" pitchFamily="34" charset="0"/>
              </a:rPr>
              <a:t> </a:t>
            </a:r>
            <a:r>
              <a:rPr lang="en-US" sz="2600" dirty="0" err="1">
                <a:latin typeface="Calibri" pitchFamily="34" charset="0"/>
                <a:cs typeface="Arial" pitchFamily="34" charset="0"/>
              </a:rPr>
              <a:t>biệt</a:t>
            </a:r>
            <a:r>
              <a:rPr lang="en-US" sz="2600" dirty="0">
                <a:latin typeface="Calibri" pitchFamily="34" charset="0"/>
                <a:cs typeface="Arial" pitchFamily="34" charset="0"/>
              </a:rPr>
              <a:t> </a:t>
            </a:r>
            <a:r>
              <a:rPr lang="en-US" sz="2600" dirty="0" err="1">
                <a:latin typeface="Calibri" pitchFamily="34" charset="0"/>
                <a:cs typeface="Arial" pitchFamily="34" charset="0"/>
              </a:rPr>
              <a:t>về</a:t>
            </a:r>
            <a:r>
              <a:rPr lang="en-US" sz="2600" dirty="0">
                <a:latin typeface="Calibri" pitchFamily="34" charset="0"/>
                <a:cs typeface="Arial" pitchFamily="34" charset="0"/>
              </a:rPr>
              <a:t> </a:t>
            </a:r>
            <a:r>
              <a:rPr lang="en-US" sz="2600" dirty="0" err="1">
                <a:latin typeface="Calibri" pitchFamily="34" charset="0"/>
                <a:cs typeface="Arial" pitchFamily="34" charset="0"/>
              </a:rPr>
              <a:t>giới</a:t>
            </a:r>
            <a:r>
              <a:rPr lang="en-US" sz="2600" dirty="0">
                <a:latin typeface="Calibri" pitchFamily="34" charset="0"/>
                <a:cs typeface="Arial" pitchFamily="34" charset="0"/>
              </a:rPr>
              <a:t>.  K</a:t>
            </a:r>
            <a:r>
              <a:rPr lang="vi-VN" sz="2600" dirty="0">
                <a:latin typeface="Calibri" pitchFamily="34" charset="0"/>
                <a:cs typeface="Arial" pitchFamily="34" charset="0"/>
              </a:rPr>
              <a:t>hác biệt </a:t>
            </a:r>
            <a:r>
              <a:rPr lang="en-US" sz="2600" dirty="0" err="1">
                <a:latin typeface="Calibri" pitchFamily="34" charset="0"/>
                <a:cs typeface="Arial" pitchFamily="34" charset="0"/>
              </a:rPr>
              <a:t>về</a:t>
            </a:r>
            <a:r>
              <a:rPr lang="en-US" sz="2600" dirty="0">
                <a:latin typeface="Calibri" pitchFamily="34" charset="0"/>
                <a:cs typeface="Arial" pitchFamily="34" charset="0"/>
              </a:rPr>
              <a:t> </a:t>
            </a:r>
            <a:r>
              <a:rPr lang="vi-VN" sz="2600" dirty="0">
                <a:latin typeface="Calibri" pitchFamily="34" charset="0"/>
                <a:cs typeface="Arial" pitchFamily="34" charset="0"/>
              </a:rPr>
              <a:t>giới rất đa dạng và phức tạp</a:t>
            </a:r>
            <a:r>
              <a:rPr lang="en-US" sz="2600" dirty="0">
                <a:latin typeface="Calibri" pitchFamily="34" charset="0"/>
                <a:cs typeface="Arial" pitchFamily="34" charset="0"/>
              </a:rPr>
              <a:t>; </a:t>
            </a:r>
            <a:r>
              <a:rPr lang="en-US" sz="2600" dirty="0" err="1">
                <a:latin typeface="Calibri" pitchFamily="34" charset="0"/>
                <a:cs typeface="Arial" pitchFamily="34" charset="0"/>
              </a:rPr>
              <a:t>nó</a:t>
            </a:r>
            <a:r>
              <a:rPr lang="en-US" sz="2600" dirty="0">
                <a:latin typeface="Calibri" pitchFamily="34" charset="0"/>
                <a:cs typeface="Arial" pitchFamily="34" charset="0"/>
              </a:rPr>
              <a:t> </a:t>
            </a:r>
            <a:r>
              <a:rPr lang="en-US" sz="2600" dirty="0" err="1">
                <a:latin typeface="Calibri" pitchFamily="34" charset="0"/>
                <a:cs typeface="Arial" pitchFamily="34" charset="0"/>
              </a:rPr>
              <a:t>chính</a:t>
            </a:r>
            <a:r>
              <a:rPr lang="en-US" sz="2600" dirty="0">
                <a:latin typeface="Calibri" pitchFamily="34" charset="0"/>
                <a:cs typeface="Arial" pitchFamily="34" charset="0"/>
              </a:rPr>
              <a:t> </a:t>
            </a:r>
            <a:r>
              <a:rPr lang="en-US" sz="2600" dirty="0" err="1">
                <a:latin typeface="Calibri" pitchFamily="34" charset="0"/>
                <a:cs typeface="Arial" pitchFamily="34" charset="0"/>
              </a:rPr>
              <a:t>là</a:t>
            </a:r>
            <a:r>
              <a:rPr lang="en-US" sz="2600" dirty="0">
                <a:latin typeface="Calibri" pitchFamily="34" charset="0"/>
                <a:cs typeface="Arial" pitchFamily="34" charset="0"/>
              </a:rPr>
              <a:t> </a:t>
            </a:r>
            <a:r>
              <a:rPr lang="en-US" sz="2600" dirty="0" err="1">
                <a:latin typeface="Calibri" pitchFamily="34" charset="0"/>
                <a:cs typeface="Arial" pitchFamily="34" charset="0"/>
              </a:rPr>
              <a:t>nhân</a:t>
            </a:r>
            <a:r>
              <a:rPr lang="en-US" sz="2600" dirty="0">
                <a:latin typeface="Calibri" pitchFamily="34" charset="0"/>
                <a:cs typeface="Arial" pitchFamily="34" charset="0"/>
              </a:rPr>
              <a:t> </a:t>
            </a:r>
            <a:r>
              <a:rPr lang="en-US" sz="2600" dirty="0" err="1">
                <a:latin typeface="Calibri" pitchFamily="34" charset="0"/>
                <a:cs typeface="Arial" pitchFamily="34" charset="0"/>
              </a:rPr>
              <a:t>tố</a:t>
            </a:r>
            <a:r>
              <a:rPr lang="en-US" sz="2600" dirty="0">
                <a:latin typeface="Calibri" pitchFamily="34" charset="0"/>
                <a:cs typeface="Arial" pitchFamily="34" charset="0"/>
              </a:rPr>
              <a:t> </a:t>
            </a:r>
            <a:r>
              <a:rPr lang="en-US" sz="2600" dirty="0" err="1">
                <a:latin typeface="Calibri" pitchFamily="34" charset="0"/>
                <a:cs typeface="Arial" pitchFamily="34" charset="0"/>
              </a:rPr>
              <a:t>gây</a:t>
            </a:r>
            <a:r>
              <a:rPr lang="en-US" sz="2600" dirty="0">
                <a:latin typeface="Calibri" pitchFamily="34" charset="0"/>
                <a:cs typeface="Arial" pitchFamily="34" charset="0"/>
              </a:rPr>
              <a:t> </a:t>
            </a:r>
            <a:r>
              <a:rPr lang="en-US" sz="2600" dirty="0" err="1">
                <a:latin typeface="Calibri" pitchFamily="34" charset="0"/>
                <a:cs typeface="Arial" pitchFamily="34" charset="0"/>
              </a:rPr>
              <a:t>ra</a:t>
            </a:r>
            <a:r>
              <a:rPr lang="en-US" sz="2600" dirty="0">
                <a:latin typeface="Calibri" pitchFamily="34" charset="0"/>
                <a:cs typeface="Arial" pitchFamily="34" charset="0"/>
              </a:rPr>
              <a:t> </a:t>
            </a:r>
            <a:r>
              <a:rPr lang="en-US" sz="2600" dirty="0" err="1">
                <a:latin typeface="Calibri" pitchFamily="34" charset="0"/>
                <a:cs typeface="Arial" pitchFamily="34" charset="0"/>
              </a:rPr>
              <a:t>bất</a:t>
            </a:r>
            <a:r>
              <a:rPr lang="en-US" sz="2600" dirty="0">
                <a:latin typeface="Calibri" pitchFamily="34" charset="0"/>
                <a:cs typeface="Arial" pitchFamily="34" charset="0"/>
              </a:rPr>
              <a:t> </a:t>
            </a:r>
            <a:r>
              <a:rPr lang="en-US" sz="2600" dirty="0" err="1">
                <a:latin typeface="Calibri" pitchFamily="34" charset="0"/>
                <a:cs typeface="Arial" pitchFamily="34" charset="0"/>
              </a:rPr>
              <a:t>bình</a:t>
            </a:r>
            <a:r>
              <a:rPr lang="en-US" sz="2600" dirty="0">
                <a:latin typeface="Calibri" pitchFamily="34" charset="0"/>
                <a:cs typeface="Arial" pitchFamily="34" charset="0"/>
              </a:rPr>
              <a:t> </a:t>
            </a:r>
            <a:r>
              <a:rPr lang="en-US" sz="2600" dirty="0" err="1">
                <a:latin typeface="Calibri" pitchFamily="34" charset="0"/>
                <a:cs typeface="Arial" pitchFamily="34" charset="0"/>
              </a:rPr>
              <a:t>đẳng</a:t>
            </a:r>
            <a:r>
              <a:rPr lang="en-US" sz="2600" dirty="0">
                <a:latin typeface="Calibri" pitchFamily="34" charset="0"/>
                <a:cs typeface="Arial" pitchFamily="34" charset="0"/>
              </a:rPr>
              <a:t> </a:t>
            </a:r>
            <a:r>
              <a:rPr lang="en-US" sz="2600" dirty="0" err="1">
                <a:latin typeface="Calibri" pitchFamily="34" charset="0"/>
                <a:cs typeface="Arial" pitchFamily="34" charset="0"/>
              </a:rPr>
              <a:t>giới</a:t>
            </a:r>
            <a:r>
              <a:rPr lang="vi-VN" sz="2600" dirty="0">
                <a:latin typeface="Calibri" pitchFamily="34" charset="0"/>
                <a:cs typeface="Arial" pitchFamily="34" charset="0"/>
              </a:rPr>
              <a:t>.</a:t>
            </a:r>
            <a:endParaRPr lang="en-US" sz="2600" dirty="0">
              <a:latin typeface="Calibri" pitchFamily="34" charset="0"/>
              <a:cs typeface="Arial" pitchFamily="34" charset="0"/>
            </a:endParaRPr>
          </a:p>
          <a:p>
            <a:pPr marL="457200" indent="-457200" algn="just">
              <a:buClr>
                <a:srgbClr val="0000FF"/>
              </a:buClr>
              <a:buFont typeface="Arial" pitchFamily="34" charset="0"/>
              <a:buNone/>
            </a:pPr>
            <a:endParaRPr lang="en-US" sz="2600" dirty="0">
              <a:latin typeface="Calibri" pitchFamily="34" charset="0"/>
              <a:cs typeface="Arial" pitchFamily="34" charset="0"/>
            </a:endParaRPr>
          </a:p>
          <a:p>
            <a:pPr marL="457200" indent="-457200" algn="just">
              <a:buClr>
                <a:srgbClr val="0000FF"/>
              </a:buClr>
              <a:buFont typeface="Wingdings 2" pitchFamily="18" charset="2"/>
              <a:buChar char="õ"/>
            </a:pPr>
            <a:r>
              <a:rPr lang="vi-VN" sz="2600" dirty="0">
                <a:latin typeface="Calibri" pitchFamily="34" charset="0"/>
                <a:cs typeface="Arial" pitchFamily="34" charset="0"/>
              </a:rPr>
              <a:t>Định kiến giới </a:t>
            </a:r>
            <a:r>
              <a:rPr lang="en-US" sz="2600" dirty="0" err="1">
                <a:latin typeface="Calibri" pitchFamily="34" charset="0"/>
                <a:cs typeface="Arial" pitchFamily="34" charset="0"/>
              </a:rPr>
              <a:t>đã</a:t>
            </a:r>
            <a:r>
              <a:rPr lang="en-US" sz="2600" dirty="0">
                <a:latin typeface="Calibri" pitchFamily="34" charset="0"/>
                <a:cs typeface="Arial" pitchFamily="34" charset="0"/>
              </a:rPr>
              <a:t> </a:t>
            </a:r>
            <a:r>
              <a:rPr lang="vi-VN" sz="2600" dirty="0">
                <a:latin typeface="Calibri" pitchFamily="34" charset="0"/>
                <a:cs typeface="Arial" pitchFamily="34" charset="0"/>
              </a:rPr>
              <a:t>“đóng khung” người phụ nữ/trẻ em gái </a:t>
            </a:r>
            <a:r>
              <a:rPr lang="en-US" sz="2600" dirty="0" err="1">
                <a:latin typeface="Calibri" pitchFamily="34" charset="0"/>
                <a:cs typeface="Arial" pitchFamily="34" charset="0"/>
              </a:rPr>
              <a:t>cũng</a:t>
            </a:r>
            <a:r>
              <a:rPr lang="en-US" sz="2600" dirty="0">
                <a:latin typeface="Calibri" pitchFamily="34" charset="0"/>
                <a:cs typeface="Arial" pitchFamily="34" charset="0"/>
              </a:rPr>
              <a:t> </a:t>
            </a:r>
            <a:r>
              <a:rPr lang="en-US" sz="2600" dirty="0" err="1">
                <a:latin typeface="Calibri" pitchFamily="34" charset="0"/>
                <a:cs typeface="Arial" pitchFamily="34" charset="0"/>
              </a:rPr>
              <a:t>như</a:t>
            </a:r>
            <a:r>
              <a:rPr lang="vi-VN" sz="2600" dirty="0">
                <a:latin typeface="Calibri" pitchFamily="34" charset="0"/>
                <a:cs typeface="Arial" pitchFamily="34" charset="0"/>
              </a:rPr>
              <a:t> nam giới/trẻ em trai theo những “chuẩn mực” mà cộng đồng, xã hội mong muốn, khiến cho nữ </a:t>
            </a:r>
            <a:r>
              <a:rPr lang="en-US" sz="2600" dirty="0" err="1">
                <a:latin typeface="Calibri" pitchFamily="34" charset="0"/>
                <a:cs typeface="Arial" pitchFamily="34" charset="0"/>
              </a:rPr>
              <a:t>giới</a:t>
            </a:r>
            <a:r>
              <a:rPr lang="en-US" sz="2600" dirty="0">
                <a:latin typeface="Calibri" pitchFamily="34" charset="0"/>
                <a:cs typeface="Arial" pitchFamily="34" charset="0"/>
              </a:rPr>
              <a:t> </a:t>
            </a:r>
            <a:r>
              <a:rPr lang="vi-VN" sz="2600" dirty="0">
                <a:latin typeface="Calibri" pitchFamily="34" charset="0"/>
                <a:cs typeface="Arial" pitchFamily="34" charset="0"/>
              </a:rPr>
              <a:t>và nam giới không có sự chia sẻ với nhau hoặc không phát huy hết khả năng thực chất của họ</a:t>
            </a:r>
            <a:r>
              <a:rPr lang="en-US" sz="2600" dirty="0">
                <a:latin typeface="Calibri" pitchFamily="34" charset="0"/>
                <a:cs typeface="Arial" pitchFamily="34" charset="0"/>
              </a:rPr>
              <a:t>.</a:t>
            </a:r>
          </a:p>
          <a:p>
            <a:pPr marL="457200" indent="-457200" algn="just">
              <a:buClr>
                <a:srgbClr val="0000FF"/>
              </a:buClr>
              <a:buFont typeface="Wingdings 2" pitchFamily="18" charset="2"/>
              <a:buChar char="õ"/>
            </a:pPr>
            <a:endParaRPr lang="en-US" sz="2600" dirty="0">
              <a:latin typeface="Calibri" pitchFamily="34" charset="0"/>
              <a:cs typeface="Arial" pitchFamily="34" charset="0"/>
            </a:endParaRPr>
          </a:p>
          <a:p>
            <a:pPr marL="457200" indent="-457200" algn="just">
              <a:buClr>
                <a:srgbClr val="0000FF"/>
              </a:buClr>
              <a:buFont typeface="Wingdings 2" pitchFamily="18" charset="2"/>
              <a:buChar char="õ"/>
            </a:pPr>
            <a:r>
              <a:rPr lang="en-US" altLang="en-US" sz="2600" dirty="0" err="1">
                <a:latin typeface="Calibri" pitchFamily="34" charset="0"/>
                <a:cs typeface="Arial" pitchFamily="34" charset="0"/>
              </a:rPr>
              <a:t>Thừa</a:t>
            </a:r>
            <a:r>
              <a:rPr lang="vi-VN" altLang="en-US" sz="2600" dirty="0">
                <a:latin typeface="Calibri" pitchFamily="34" charset="0"/>
                <a:cs typeface="Arial" pitchFamily="34" charset="0"/>
              </a:rPr>
              <a:t> nhận sự khác biệt và tôn trọng sự đa dạng </a:t>
            </a:r>
            <a:r>
              <a:rPr lang="en-US" altLang="en-US" sz="2600" dirty="0" err="1">
                <a:latin typeface="Calibri" pitchFamily="34" charset="0"/>
                <a:cs typeface="Arial" pitchFamily="34" charset="0"/>
              </a:rPr>
              <a:t>về</a:t>
            </a:r>
            <a:r>
              <a:rPr lang="en-US" altLang="en-US" sz="2600" dirty="0">
                <a:latin typeface="Calibri" pitchFamily="34" charset="0"/>
                <a:cs typeface="Arial" pitchFamily="34" charset="0"/>
              </a:rPr>
              <a:t> </a:t>
            </a:r>
            <a:r>
              <a:rPr lang="en-US" altLang="en-US" sz="2600" dirty="0" err="1">
                <a:latin typeface="Calibri" pitchFamily="34" charset="0"/>
                <a:cs typeface="Arial" pitchFamily="34" charset="0"/>
              </a:rPr>
              <a:t>bản</a:t>
            </a:r>
            <a:r>
              <a:rPr lang="en-US" altLang="en-US" sz="2600" dirty="0">
                <a:latin typeface="Calibri" pitchFamily="34" charset="0"/>
                <a:cs typeface="Arial" pitchFamily="34" charset="0"/>
              </a:rPr>
              <a:t> </a:t>
            </a:r>
            <a:r>
              <a:rPr lang="en-US" altLang="en-US" sz="2600" dirty="0" err="1">
                <a:latin typeface="Calibri" pitchFamily="34" charset="0"/>
                <a:cs typeface="Arial" pitchFamily="34" charset="0"/>
              </a:rPr>
              <a:t>dạng</a:t>
            </a:r>
            <a:r>
              <a:rPr lang="en-US" altLang="en-US" sz="2600" dirty="0">
                <a:latin typeface="Calibri" pitchFamily="34" charset="0"/>
                <a:cs typeface="Arial" pitchFamily="34" charset="0"/>
              </a:rPr>
              <a:t> </a:t>
            </a:r>
            <a:r>
              <a:rPr lang="en-US" altLang="en-US" sz="2600" dirty="0" err="1">
                <a:latin typeface="Calibri" pitchFamily="34" charset="0"/>
                <a:cs typeface="Arial" pitchFamily="34" charset="0"/>
              </a:rPr>
              <a:t>giới</a:t>
            </a:r>
            <a:r>
              <a:rPr lang="en-US" altLang="en-US" sz="2600" dirty="0">
                <a:latin typeface="Calibri" pitchFamily="34" charset="0"/>
                <a:cs typeface="Arial" pitchFamily="34" charset="0"/>
              </a:rPr>
              <a:t> </a:t>
            </a:r>
            <a:r>
              <a:rPr lang="vi-VN" altLang="en-US" sz="2600" dirty="0">
                <a:latin typeface="Calibri" pitchFamily="34" charset="0"/>
                <a:cs typeface="Arial" pitchFamily="34" charset="0"/>
              </a:rPr>
              <a:t>là yếu tố </a:t>
            </a:r>
            <a:r>
              <a:rPr lang="en-US" altLang="en-US" sz="2600" dirty="0" err="1">
                <a:latin typeface="Calibri" pitchFamily="34" charset="0"/>
                <a:cs typeface="Arial" pitchFamily="34" charset="0"/>
              </a:rPr>
              <a:t>rất</a:t>
            </a:r>
            <a:r>
              <a:rPr lang="en-US" altLang="en-US" sz="2600" dirty="0">
                <a:latin typeface="Calibri" pitchFamily="34" charset="0"/>
                <a:cs typeface="Arial" pitchFamily="34" charset="0"/>
              </a:rPr>
              <a:t> </a:t>
            </a:r>
            <a:r>
              <a:rPr lang="vi-VN" altLang="en-US" sz="2600" dirty="0">
                <a:latin typeface="Calibri" pitchFamily="34" charset="0"/>
                <a:cs typeface="Arial" pitchFamily="34" charset="0"/>
              </a:rPr>
              <a:t>quan trọng</a:t>
            </a:r>
            <a:r>
              <a:rPr lang="en-US" altLang="en-US" sz="2600" dirty="0">
                <a:latin typeface="Calibri" pitchFamily="34" charset="0"/>
                <a:cs typeface="Arial" pitchFamily="34" charset="0"/>
              </a:rPr>
              <a:t> </a:t>
            </a:r>
            <a:r>
              <a:rPr lang="en-US" altLang="en-US" sz="2600" dirty="0" err="1">
                <a:latin typeface="Calibri" pitchFamily="34" charset="0"/>
                <a:cs typeface="Arial" pitchFamily="34" charset="0"/>
              </a:rPr>
              <a:t>và</a:t>
            </a:r>
            <a:r>
              <a:rPr lang="en-US" altLang="en-US" sz="2600" dirty="0">
                <a:latin typeface="Calibri" pitchFamily="34" charset="0"/>
                <a:cs typeface="Arial" pitchFamily="34" charset="0"/>
              </a:rPr>
              <a:t> </a:t>
            </a:r>
            <a:r>
              <a:rPr lang="vi-VN" altLang="en-US" sz="2600" dirty="0">
                <a:latin typeface="Calibri" pitchFamily="34" charset="0"/>
                <a:cs typeface="Arial" pitchFamily="34" charset="0"/>
              </a:rPr>
              <a:t>cần thiết để thực hiện các quyền</a:t>
            </a:r>
            <a:r>
              <a:rPr lang="en-US" altLang="en-US" sz="2600" dirty="0">
                <a:latin typeface="Calibri" pitchFamily="34" charset="0"/>
                <a:cs typeface="Arial" pitchFamily="34" charset="0"/>
              </a:rPr>
              <a:t> con </a:t>
            </a:r>
            <a:r>
              <a:rPr lang="en-US" altLang="en-US" sz="2600" dirty="0" err="1">
                <a:latin typeface="Calibri" pitchFamily="34" charset="0"/>
                <a:cs typeface="Arial" pitchFamily="34" charset="0"/>
              </a:rPr>
              <a:t>người</a:t>
            </a:r>
            <a:r>
              <a:rPr lang="vi-VN" altLang="en-US" sz="2600" dirty="0">
                <a:latin typeface="Calibri" pitchFamily="34" charset="0"/>
                <a:cs typeface="Arial" pitchFamily="34" charset="0"/>
              </a:rPr>
              <a:t> của mỗi cá nhân, nhằm phát huy tối đa tiềm năng của họ.</a:t>
            </a:r>
            <a:endParaRPr lang="en-US" altLang="en-US" sz="2600" dirty="0">
              <a:latin typeface="Calibri" pitchFamily="34" charset="0"/>
              <a:cs typeface="Arial" pitchFamily="34" charset="0"/>
            </a:endParaRPr>
          </a:p>
          <a:p>
            <a:pPr marL="457200" indent="-457200">
              <a:buClr>
                <a:srgbClr val="0000FF"/>
              </a:buClr>
              <a:buFont typeface="Wingdings 2" pitchFamily="18" charset="2"/>
              <a:buChar char="õ"/>
            </a:pP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ircle(in)">
                                      <p:cBhvr>
                                        <p:cTn id="7" dur="20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circle(in)">
                                      <p:cBhvr>
                                        <p:cTn id="12" dur="2000"/>
                                        <p:tgtEl>
                                          <p:spTgt spid="542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4275">
                                            <p:txEl>
                                              <p:pRg st="4" end="4"/>
                                            </p:txEl>
                                          </p:spTgt>
                                        </p:tgtEl>
                                        <p:attrNameLst>
                                          <p:attrName>style.visibility</p:attrName>
                                        </p:attrNameLst>
                                      </p:cBhvr>
                                      <p:to>
                                        <p:strVal val="visible"/>
                                      </p:to>
                                    </p:set>
                                    <p:animEffect transition="in" filter="circle(in)">
                                      <p:cBhvr>
                                        <p:cTn id="17" dur="20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4638"/>
            <a:ext cx="8229600" cy="563562"/>
          </a:xfrm>
        </p:spPr>
        <p:txBody>
          <a:bodyPr/>
          <a:lstStyle/>
          <a:p>
            <a:r>
              <a:rPr lang="en-US" altLang="en-US" sz="3200" b="1">
                <a:solidFill>
                  <a:srgbClr val="0000FF"/>
                </a:solidFill>
                <a:latin typeface="Tahoma" pitchFamily="34" charset="0"/>
                <a:cs typeface="Tahoma" pitchFamily="34" charset="0"/>
              </a:rPr>
              <a:t>TÓM TẮT BÀI HỌC</a:t>
            </a:r>
          </a:p>
        </p:txBody>
      </p:sp>
      <p:sp>
        <p:nvSpPr>
          <p:cNvPr id="55299" name="Content Placeholder 2"/>
          <p:cNvSpPr>
            <a:spLocks noGrp="1"/>
          </p:cNvSpPr>
          <p:nvPr>
            <p:ph idx="1"/>
          </p:nvPr>
        </p:nvSpPr>
        <p:spPr>
          <a:xfrm>
            <a:off x="152400" y="914400"/>
            <a:ext cx="8686800" cy="5943600"/>
          </a:xfrm>
        </p:spPr>
        <p:txBody>
          <a:bodyPr/>
          <a:lstStyle/>
          <a:p>
            <a:pPr marL="457200" indent="-457200" algn="just">
              <a:buClr>
                <a:srgbClr val="0000FF"/>
              </a:buClr>
              <a:buFont typeface="Wingdings 2" pitchFamily="18" charset="2"/>
              <a:buChar char="õ"/>
            </a:pPr>
            <a:r>
              <a:rPr lang="en-US" altLang="en-US" sz="2800" dirty="0" err="1">
                <a:latin typeface="Calibri" pitchFamily="34" charset="0"/>
                <a:cs typeface="Arial" pitchFamily="34" charset="0"/>
              </a:rPr>
              <a:t>Chìa</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khóa</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thành</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công</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trong</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thực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hiện</a:t>
            </a:r>
            <a:r>
              <a:rPr lang="en-US" altLang="en-US" sz="2800" dirty="0">
                <a:latin typeface="Calibri" pitchFamily="34" charset="0"/>
                <a:cs typeface="Arial" pitchFamily="34" charset="0"/>
              </a:rPr>
              <a:t> BĐG </a:t>
            </a:r>
            <a:r>
              <a:rPr lang="en-US" altLang="en-US" sz="2800" dirty="0" err="1">
                <a:latin typeface="Calibri" pitchFamily="34" charset="0"/>
                <a:cs typeface="Arial" pitchFamily="34" charset="0"/>
              </a:rPr>
              <a:t>là</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nhận</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biết</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được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nhu</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cầu</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khác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nhau</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của</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mỗi</a:t>
            </a:r>
            <a:r>
              <a:rPr lang="en-US" altLang="en-US" sz="2800" dirty="0">
                <a:latin typeface="Calibri" pitchFamily="34" charset="0"/>
                <a:cs typeface="Arial" pitchFamily="34" charset="0"/>
              </a:rPr>
              <a:t> HS (</a:t>
            </a:r>
            <a:r>
              <a:rPr lang="en-US" altLang="en-US" sz="2800" dirty="0" err="1">
                <a:latin typeface="Calibri" pitchFamily="34" charset="0"/>
                <a:cs typeface="Arial" pitchFamily="34" charset="0"/>
              </a:rPr>
              <a:t>nam</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nữ</a:t>
            </a:r>
            <a:r>
              <a:rPr lang="en-US" altLang="en-US" sz="2800" dirty="0">
                <a:latin typeface="Calibri" pitchFamily="34" charset="0"/>
                <a:cs typeface="Arial" pitchFamily="34" charset="0"/>
              </a:rPr>
              <a:t>, LGBT) </a:t>
            </a:r>
            <a:r>
              <a:rPr lang="en-US" altLang="en-US" sz="2800" dirty="0" err="1">
                <a:latin typeface="Calibri" pitchFamily="34" charset="0"/>
                <a:cs typeface="Arial" pitchFamily="34" charset="0"/>
              </a:rPr>
              <a:t>để</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có</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những</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quyết</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sách</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và</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biện</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pháp</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phù</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hợp</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Nhờ</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đó</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mỗi</a:t>
            </a:r>
            <a:r>
              <a:rPr lang="en-US" altLang="en-US" sz="2800" dirty="0">
                <a:latin typeface="Calibri" pitchFamily="34" charset="0"/>
                <a:cs typeface="Arial" pitchFamily="34" charset="0"/>
              </a:rPr>
              <a:t> HS </a:t>
            </a:r>
            <a:r>
              <a:rPr lang="en-US" altLang="en-US" sz="2800" dirty="0" err="1">
                <a:latin typeface="Calibri" pitchFamily="34" charset="0"/>
                <a:cs typeface="Arial" pitchFamily="34" charset="0"/>
              </a:rPr>
              <a:t>đều</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có</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cơ</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hội</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như</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nhau</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và</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điều</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kiện</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phù</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hợp</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để</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tiếp</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cận</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công</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bằng</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các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nguồn</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lực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và</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dịch</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vụ</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giáo</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dục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được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tham</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gia</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và</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thụ</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hưởng</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bình</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đẳng</a:t>
            </a:r>
            <a:r>
              <a:rPr lang="en-US" altLang="en-US" sz="2800" dirty="0">
                <a:latin typeface="Calibri" pitchFamily="34" charset="0"/>
                <a:cs typeface="Arial" pitchFamily="34" charset="0"/>
              </a:rPr>
              <a:t>.</a:t>
            </a:r>
          </a:p>
          <a:p>
            <a:pPr marL="457200" indent="-457200" algn="just">
              <a:buClr>
                <a:srgbClr val="0000FF"/>
              </a:buClr>
              <a:buFont typeface="Arial" pitchFamily="34" charset="0"/>
              <a:buNone/>
            </a:pPr>
            <a:endParaRPr lang="en-US" altLang="en-US" sz="2800" dirty="0">
              <a:latin typeface="Calibri" pitchFamily="34" charset="0"/>
              <a:cs typeface="Arial" pitchFamily="34" charset="0"/>
            </a:endParaRPr>
          </a:p>
          <a:p>
            <a:pPr marL="457200" indent="-457200" algn="just">
              <a:buClr>
                <a:srgbClr val="0000FF"/>
              </a:buClr>
              <a:buFont typeface="Wingdings 2" pitchFamily="18" charset="2"/>
              <a:buChar char="õ"/>
            </a:pPr>
            <a:r>
              <a:rPr lang="en-US" altLang="en-US" sz="2800" dirty="0" err="1">
                <a:latin typeface="Calibri" pitchFamily="34" charset="0"/>
                <a:cs typeface="Arial" pitchFamily="34" charset="0"/>
              </a:rPr>
              <a:t>Lồng</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ghép</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giới</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là</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một</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biện</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pháp</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hữu</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hiệu</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để</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đạt</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được</a:t>
            </a:r>
            <a:r>
              <a:rPr lang="en-US" altLang="en-US" sz="2800" dirty="0">
                <a:latin typeface="Calibri" pitchFamily="34" charset="0"/>
                <a:cs typeface="Arial" pitchFamily="34" charset="0"/>
              </a:rPr>
              <a:t> BĐG </a:t>
            </a:r>
            <a:r>
              <a:rPr lang="en-US" altLang="en-US" sz="2800" dirty="0" err="1">
                <a:latin typeface="Calibri" pitchFamily="34" charset="0"/>
                <a:cs typeface="Arial" pitchFamily="34" charset="0"/>
              </a:rPr>
              <a:t>thực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chất</a:t>
            </a:r>
            <a:r>
              <a:rPr lang="en-US" altLang="en-US" sz="2800" dirty="0">
                <a:latin typeface="Calibri" pitchFamily="34" charset="0"/>
                <a:cs typeface="Arial" pitchFamily="34" charset="0"/>
              </a:rPr>
              <a:t>. Theo </a:t>
            </a:r>
            <a:r>
              <a:rPr lang="en-US" altLang="en-US" sz="2800" dirty="0" err="1">
                <a:latin typeface="Calibri" pitchFamily="34" charset="0"/>
                <a:cs typeface="Arial" pitchFamily="34" charset="0"/>
              </a:rPr>
              <a:t>đó</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trách</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nhiệm</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của</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mỗi</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cá</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nhân</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tổ</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chức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và</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các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đơn</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vị</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trong</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nhà</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trường</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phải</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tích</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cực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thực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hiện</a:t>
            </a:r>
            <a:r>
              <a:rPr lang="en-US" altLang="en-US" sz="2800" dirty="0">
                <a:latin typeface="Calibri" pitchFamily="34" charset="0"/>
                <a:cs typeface="Arial" pitchFamily="34" charset="0"/>
              </a:rPr>
              <a:t> LGG </a:t>
            </a:r>
            <a:r>
              <a:rPr lang="vi-VN" altLang="en-US" sz="2800" dirty="0">
                <a:latin typeface="Calibri" pitchFamily="34" charset="0"/>
                <a:cs typeface="Arial" pitchFamily="34" charset="0"/>
              </a:rPr>
              <a:t>trong công việc hàng ngày của mình</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để</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góp</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phần</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đạt</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được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các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mục</a:t>
            </a:r>
            <a:r>
              <a:rPr lang="en-US" altLang="en-US" sz="2800" dirty="0">
                <a:latin typeface="Calibri" pitchFamily="34" charset="0"/>
                <a:cs typeface="Arial" pitchFamily="34" charset="0"/>
              </a:rPr>
              <a:t> </a:t>
            </a:r>
            <a:r>
              <a:rPr lang="en-US" altLang="en-US" sz="2800" dirty="0" err="1">
                <a:latin typeface="Calibri" pitchFamily="34" charset="0"/>
                <a:cs typeface="Arial" pitchFamily="34" charset="0"/>
              </a:rPr>
              <a:t>tiêu</a:t>
            </a:r>
            <a:r>
              <a:rPr lang="en-US" altLang="en-US" sz="2800" dirty="0">
                <a:latin typeface="Calibri" pitchFamily="34" charset="0"/>
                <a:cs typeface="Arial" pitchFamily="34" charset="0"/>
              </a:rPr>
              <a:t> BĐG; </a:t>
            </a:r>
            <a:r>
              <a:rPr lang="en-US" altLang="en-US" sz="2800" dirty="0" err="1">
                <a:latin typeface="Calibri" pitchFamily="34" charset="0"/>
                <a:cs typeface="Arial" pitchFamily="34" charset="0"/>
              </a:rPr>
              <a:t>vì</a:t>
            </a:r>
            <a:r>
              <a:rPr lang="vi-VN" altLang="en-US" sz="2800" dirty="0">
                <a:latin typeface="Calibri" pitchFamily="34" charset="0"/>
                <a:cs typeface="Arial" pitchFamily="34" charset="0"/>
              </a:rPr>
              <a:t> sự phát triển bền vững của nhà trường và xã hội.</a:t>
            </a:r>
            <a:endParaRPr lang="en-US" altLang="en-US" sz="2800" dirty="0">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anim calcmode="lin" valueType="num">
                                      <p:cBhvr additive="base">
                                        <p:cTn id="13"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381000"/>
            <a:ext cx="8229600" cy="1828800"/>
          </a:xfrm>
        </p:spPr>
        <p:txBody>
          <a:bodyPr/>
          <a:lstStyle/>
          <a:p>
            <a:pPr marL="0" indent="0" algn="ctr" eaLnBrk="1" hangingPunct="1">
              <a:buFont typeface="Wingdings 3" pitchFamily="18" charset="2"/>
              <a:buNone/>
            </a:pPr>
            <a:r>
              <a:rPr lang="en-US" altLang="en-US" sz="4800" b="1">
                <a:solidFill>
                  <a:srgbClr val="0000FF"/>
                </a:solidFill>
                <a:latin typeface="Arial" pitchFamily="34" charset="0"/>
                <a:cs typeface="Arial" pitchFamily="34" charset="0"/>
              </a:rPr>
              <a:t>C</a:t>
            </a:r>
            <a:r>
              <a:rPr lang="vi-VN" altLang="en-US" sz="4800" b="1">
                <a:solidFill>
                  <a:srgbClr val="0000FF"/>
                </a:solidFill>
                <a:latin typeface="Arial" pitchFamily="34" charset="0"/>
                <a:cs typeface="Arial" pitchFamily="34" charset="0"/>
              </a:rPr>
              <a:t>Ả</a:t>
            </a:r>
            <a:r>
              <a:rPr lang="en-US" altLang="en-US" sz="4800" b="1">
                <a:solidFill>
                  <a:srgbClr val="0000FF"/>
                </a:solidFill>
                <a:latin typeface="Arial" pitchFamily="34" charset="0"/>
                <a:cs typeface="Arial" pitchFamily="34" charset="0"/>
              </a:rPr>
              <a:t>M ƠN THẦY CÔ</a:t>
            </a:r>
            <a:endParaRPr lang="en-US" altLang="en-US" sz="4800" b="1" dirty="0">
              <a:solidFill>
                <a:srgbClr val="0000FF"/>
              </a:solidFill>
              <a:latin typeface="Arial" pitchFamily="34" charset="0"/>
              <a:cs typeface="Arial" pitchFamily="34" charset="0"/>
            </a:endParaRPr>
          </a:p>
          <a:p>
            <a:pPr marL="0" indent="0" algn="ctr" eaLnBrk="1" hangingPunct="1">
              <a:buFont typeface="Wingdings 3" pitchFamily="18" charset="2"/>
              <a:buNone/>
            </a:pPr>
            <a:r>
              <a:rPr lang="en-US" altLang="en-US" sz="4800" b="1" dirty="0">
                <a:solidFill>
                  <a:srgbClr val="0000FF"/>
                </a:solidFill>
                <a:latin typeface="Arial" pitchFamily="34" charset="0"/>
                <a:cs typeface="Arial" pitchFamily="34" charset="0"/>
              </a:rPr>
              <a:t>ĐÃ </a:t>
            </a:r>
            <a:r>
              <a:rPr lang="en-US" altLang="en-US" sz="4800" b="1">
                <a:solidFill>
                  <a:srgbClr val="0000FF"/>
                </a:solidFill>
                <a:latin typeface="Arial" pitchFamily="34" charset="0"/>
                <a:cs typeface="Arial" pitchFamily="34" charset="0"/>
              </a:rPr>
              <a:t>LẮNG NGHE</a:t>
            </a:r>
            <a:r>
              <a:rPr lang="vi-VN" altLang="en-US" sz="4800" b="1">
                <a:solidFill>
                  <a:srgbClr val="0000FF"/>
                </a:solidFill>
                <a:latin typeface="Arial" pitchFamily="34" charset="0"/>
                <a:cs typeface="Arial" pitchFamily="34" charset="0"/>
              </a:rPr>
              <a:t> !</a:t>
            </a:r>
            <a:endParaRPr lang="en-US" altLang="en-US" sz="4800" b="1" dirty="0">
              <a:solidFill>
                <a:srgbClr val="0000FF"/>
              </a:solidFill>
              <a:latin typeface="Arial" pitchFamily="34" charset="0"/>
              <a:cs typeface="Arial" pitchFamily="34" charset="0"/>
            </a:endParaRPr>
          </a:p>
        </p:txBody>
      </p:sp>
      <p:pic>
        <p:nvPicPr>
          <p:cNvPr id="59395" name="Picture 5" descr="Kết quả hình ảnh cho Ảnh thầy cô giáo và họ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9800"/>
            <a:ext cx="640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715962"/>
          </a:xfrm>
        </p:spPr>
        <p:txBody>
          <a:bodyPr/>
          <a:lstStyle/>
          <a:p>
            <a:r>
              <a:rPr lang="en-GB" sz="4000" b="1" dirty="0">
                <a:solidFill>
                  <a:srgbClr val="0000FF"/>
                </a:solidFill>
                <a:latin typeface="Arial" pitchFamily="34" charset="0"/>
                <a:cs typeface="Arial" pitchFamily="34" charset="0"/>
              </a:rPr>
              <a:t>MỤC TIÊU</a:t>
            </a:r>
            <a:endParaRPr lang="en-US" sz="4000" dirty="0"/>
          </a:p>
        </p:txBody>
      </p:sp>
      <p:sp>
        <p:nvSpPr>
          <p:cNvPr id="5123" name="Content Placeholder 2"/>
          <p:cNvSpPr>
            <a:spLocks noGrp="1"/>
          </p:cNvSpPr>
          <p:nvPr>
            <p:ph idx="1"/>
          </p:nvPr>
        </p:nvSpPr>
        <p:spPr>
          <a:xfrm>
            <a:off x="457200" y="1036638"/>
            <a:ext cx="8229600" cy="5516562"/>
          </a:xfrm>
        </p:spPr>
        <p:txBody>
          <a:bodyPr/>
          <a:lstStyle/>
          <a:p>
            <a:pPr marL="457200" indent="-457200" algn="just">
              <a:buClr>
                <a:srgbClr val="0000FF"/>
              </a:buClr>
              <a:buFont typeface="Wingdings" pitchFamily="2" charset="2"/>
              <a:buChar char="Ü"/>
            </a:pPr>
            <a:r>
              <a:rPr lang="en-US" altLang="en-US" sz="2800" dirty="0" err="1">
                <a:latin typeface="Arial" pitchFamily="34" charset="0"/>
                <a:cs typeface="Arial" pitchFamily="34" charset="0"/>
              </a:rPr>
              <a:t>Trình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bày</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được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các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kiến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thức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cơ</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bản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về</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giới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bình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đẳng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giới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và</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lồng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ghép</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giới</a:t>
            </a:r>
            <a:r>
              <a:rPr lang="en-US" altLang="en-US" sz="2800" dirty="0">
                <a:latin typeface="Arial" pitchFamily="34" charset="0"/>
                <a:cs typeface="Arial" pitchFamily="34" charset="0"/>
              </a:rPr>
              <a:t>.</a:t>
            </a:r>
          </a:p>
          <a:p>
            <a:pPr marL="457200" indent="-457200" algn="just">
              <a:buClr>
                <a:srgbClr val="0000FF"/>
              </a:buClr>
              <a:buFont typeface="Wingdings" pitchFamily="2" charset="2"/>
              <a:buChar char="Ü"/>
            </a:pPr>
            <a:r>
              <a:rPr lang="en-US" altLang="en-US" sz="2800" dirty="0" err="1">
                <a:latin typeface="Arial" pitchFamily="34" charset="0"/>
                <a:cs typeface="Arial" pitchFamily="34" charset="0"/>
              </a:rPr>
              <a:t>Nhận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biết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được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các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thành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tố</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tác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động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đến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quá</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trình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xã</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hội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hóa</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giới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Nguyên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nhân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và</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hệ</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quả</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của</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bất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bình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đẳng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giới</a:t>
            </a:r>
            <a:r>
              <a:rPr lang="en-US" altLang="en-US" sz="2800" dirty="0">
                <a:latin typeface="Arial" pitchFamily="34" charset="0"/>
                <a:cs typeface="Arial" pitchFamily="34" charset="0"/>
              </a:rPr>
              <a:t>. </a:t>
            </a:r>
          </a:p>
          <a:p>
            <a:pPr marL="457200" indent="-457200" algn="just">
              <a:buClr>
                <a:srgbClr val="0000FF"/>
              </a:buClr>
              <a:buFont typeface="Wingdings" pitchFamily="2" charset="2"/>
              <a:buChar char="Ü"/>
            </a:pPr>
            <a:r>
              <a:rPr lang="en-US" altLang="en-US" sz="2800" dirty="0" err="1">
                <a:latin typeface="Arial" pitchFamily="34" charset="0"/>
                <a:cs typeface="Arial" pitchFamily="34" charset="0"/>
              </a:rPr>
              <a:t>Hiểu</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được</a:t>
            </a:r>
            <a:r>
              <a:rPr lang="en-US" altLang="en-US" sz="2800" dirty="0">
                <a:latin typeface="Arial" pitchFamily="34" charset="0"/>
                <a:cs typeface="Arial" pitchFamily="34" charset="0"/>
              </a:rPr>
              <a:t> BĐG </a:t>
            </a:r>
            <a:r>
              <a:rPr lang="en-US" altLang="en-US" sz="2800" dirty="0" err="1">
                <a:latin typeface="Arial" pitchFamily="34" charset="0"/>
                <a:cs typeface="Arial" pitchFamily="34" charset="0"/>
              </a:rPr>
              <a:t>thực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chất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và</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nhận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diện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được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các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biểu</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hiện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của</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bất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bình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đẳng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giới</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trong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trường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học</a:t>
            </a:r>
            <a:r>
              <a:rPr lang="en-US" altLang="en-US" sz="2800" dirty="0">
                <a:latin typeface="Arial" pitchFamily="34" charset="0"/>
                <a:cs typeface="Arial" pitchFamily="34" charset="0"/>
              </a:rPr>
              <a:t>. </a:t>
            </a:r>
          </a:p>
          <a:p>
            <a:pPr marL="457200" indent="-457200" algn="just">
              <a:buClr>
                <a:srgbClr val="0000FF"/>
              </a:buClr>
              <a:buFont typeface="Wingdings" pitchFamily="2" charset="2"/>
              <a:buChar char="Ü"/>
            </a:pPr>
            <a:r>
              <a:rPr lang="en-US" altLang="en-US" sz="2800" dirty="0" err="1">
                <a:latin typeface="Arial" pitchFamily="34" charset="0"/>
                <a:cs typeface="Arial" pitchFamily="34" charset="0"/>
              </a:rPr>
              <a:t>Xác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định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được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trách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nhiệm</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của</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bản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thân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trong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việc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thực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hiện</a:t>
            </a:r>
            <a:r>
              <a:rPr lang="en-US" altLang="en-US" sz="2800" dirty="0">
                <a:latin typeface="Arial" pitchFamily="34" charset="0"/>
                <a:cs typeface="Arial" pitchFamily="34" charset="0"/>
              </a:rPr>
              <a:t> LGG </a:t>
            </a:r>
            <a:r>
              <a:rPr lang="en-US" altLang="en-US" sz="2800" dirty="0" err="1">
                <a:latin typeface="Arial" pitchFamily="34" charset="0"/>
                <a:cs typeface="Arial" pitchFamily="34" charset="0"/>
              </a:rPr>
              <a:t>trong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các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hoạt</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động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quản</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lý</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giáo</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dục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học</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sinh</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trong</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nhà</a:t>
            </a:r>
            <a:r>
              <a:rPr lang="en-US" altLang="en-US" sz="2800" dirty="0">
                <a:latin typeface="Arial" pitchFamily="34" charset="0"/>
                <a:cs typeface="Arial" pitchFamily="34" charset="0"/>
              </a:rPr>
              <a:t> </a:t>
            </a:r>
            <a:r>
              <a:rPr lang="en-US" altLang="en-US" sz="2800" dirty="0" err="1">
                <a:latin typeface="Arial" pitchFamily="34" charset="0"/>
                <a:cs typeface="Arial" pitchFamily="34" charset="0"/>
              </a:rPr>
              <a:t>trường</a:t>
            </a:r>
            <a:r>
              <a:rPr lang="en-US" altLang="en-US" sz="2800" dirty="0">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down)">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down)">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down)">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down)">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c 8"/>
          <p:cNvSpPr>
            <a:spLocks/>
          </p:cNvSpPr>
          <p:nvPr/>
        </p:nvSpPr>
        <p:spPr bwMode="auto">
          <a:xfrm rot="2854678">
            <a:off x="-1081882" y="1618457"/>
            <a:ext cx="3844925" cy="3925888"/>
          </a:xfrm>
          <a:custGeom>
            <a:avLst/>
            <a:gdLst>
              <a:gd name="G0" fmla="+- 4942 0 0"/>
              <a:gd name="G1" fmla="+- 21600 0 0"/>
              <a:gd name="G2" fmla="+- 21600 0 0"/>
              <a:gd name="T0" fmla="*/ 0 w 26542"/>
              <a:gd name="T1" fmla="*/ 573 h 23689"/>
              <a:gd name="T2" fmla="*/ 26441 w 26542"/>
              <a:gd name="T3" fmla="*/ 23689 h 23689"/>
              <a:gd name="T4" fmla="*/ 4942 w 26542"/>
              <a:gd name="T5" fmla="*/ 21600 h 23689"/>
            </a:gdLst>
            <a:ahLst/>
            <a:cxnLst>
              <a:cxn ang="0">
                <a:pos x="T0" y="T1"/>
              </a:cxn>
              <a:cxn ang="0">
                <a:pos x="T2" y="T3"/>
              </a:cxn>
              <a:cxn ang="0">
                <a:pos x="T4" y="T5"/>
              </a:cxn>
            </a:cxnLst>
            <a:rect l="0" t="0" r="r" b="b"/>
            <a:pathLst>
              <a:path w="26542" h="23689" fill="none" extrusionOk="0">
                <a:moveTo>
                  <a:pt x="-1" y="572"/>
                </a:moveTo>
                <a:cubicBezTo>
                  <a:pt x="1619" y="192"/>
                  <a:pt x="3278" y="-1"/>
                  <a:pt x="4942" y="0"/>
                </a:cubicBezTo>
                <a:cubicBezTo>
                  <a:pt x="16871" y="0"/>
                  <a:pt x="26542" y="9670"/>
                  <a:pt x="26542" y="21600"/>
                </a:cubicBezTo>
                <a:cubicBezTo>
                  <a:pt x="26542" y="22297"/>
                  <a:pt x="26508" y="22994"/>
                  <a:pt x="26440" y="23688"/>
                </a:cubicBezTo>
              </a:path>
              <a:path w="26542" h="23689" stroke="0" extrusionOk="0">
                <a:moveTo>
                  <a:pt x="-1" y="572"/>
                </a:moveTo>
                <a:cubicBezTo>
                  <a:pt x="1619" y="192"/>
                  <a:pt x="3278" y="-1"/>
                  <a:pt x="4942" y="0"/>
                </a:cubicBezTo>
                <a:cubicBezTo>
                  <a:pt x="16871" y="0"/>
                  <a:pt x="26542" y="9670"/>
                  <a:pt x="26542" y="21600"/>
                </a:cubicBezTo>
                <a:cubicBezTo>
                  <a:pt x="26542" y="22297"/>
                  <a:pt x="26508" y="22994"/>
                  <a:pt x="26440" y="23688"/>
                </a:cubicBezTo>
                <a:lnTo>
                  <a:pt x="4942" y="21600"/>
                </a:lnTo>
                <a:close/>
              </a:path>
            </a:pathLst>
          </a:custGeom>
          <a:noFill/>
          <a:ln w="19050">
            <a:solidFill>
              <a:schemeClr val="tx1"/>
            </a:solidFill>
            <a:round/>
            <a:headEnd/>
            <a:tailEnd/>
          </a:ln>
          <a:effectLst>
            <a:prstShdw prst="shdw18" dist="17961" dir="13500000">
              <a:schemeClr val="tx1">
                <a:gamma/>
                <a:shade val="60000"/>
                <a:invGamma/>
              </a:schemeClr>
            </a:prstShdw>
          </a:effectLst>
          <a:extLst/>
        </p:spPr>
        <p:txBody>
          <a:bodyPr wrap="none" anchor="ctr"/>
          <a:lstStyle/>
          <a:p>
            <a:pPr fontAlgn="auto">
              <a:spcBef>
                <a:spcPts val="0"/>
              </a:spcBef>
              <a:spcAft>
                <a:spcPts val="0"/>
              </a:spcAft>
              <a:defRPr/>
            </a:pPr>
            <a:endParaRPr lang="en-US" sz="2800">
              <a:latin typeface="+mn-lt"/>
              <a:ea typeface="ＭＳ Ｐゴシック" pitchFamily="34" charset="-128"/>
              <a:cs typeface="+mn-cs"/>
            </a:endParaRPr>
          </a:p>
        </p:txBody>
      </p:sp>
      <p:sp>
        <p:nvSpPr>
          <p:cNvPr id="6" name="Oval 9"/>
          <p:cNvSpPr>
            <a:spLocks noChangeArrowheads="1"/>
          </p:cNvSpPr>
          <p:nvPr/>
        </p:nvSpPr>
        <p:spPr bwMode="auto">
          <a:xfrm>
            <a:off x="1447800" y="1219200"/>
            <a:ext cx="688975" cy="788988"/>
          </a:xfrm>
          <a:prstGeom prst="ellipse">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fontAlgn="auto">
              <a:spcBef>
                <a:spcPts val="0"/>
              </a:spcBef>
              <a:spcAft>
                <a:spcPts val="0"/>
              </a:spcAft>
              <a:defRPr/>
            </a:pPr>
            <a:r>
              <a:rPr lang="en-US" sz="2800" dirty="0">
                <a:latin typeface="Arial" charset="0"/>
                <a:ea typeface="ＭＳ Ｐゴシック" pitchFamily="34" charset="-128"/>
                <a:cs typeface="+mn-cs"/>
              </a:rPr>
              <a:t>1</a:t>
            </a:r>
          </a:p>
        </p:txBody>
      </p:sp>
      <p:sp>
        <p:nvSpPr>
          <p:cNvPr id="7" name="Oval 10"/>
          <p:cNvSpPr>
            <a:spLocks noChangeArrowheads="1"/>
          </p:cNvSpPr>
          <p:nvPr/>
        </p:nvSpPr>
        <p:spPr bwMode="auto">
          <a:xfrm>
            <a:off x="1905000" y="2374900"/>
            <a:ext cx="727075" cy="825500"/>
          </a:xfrm>
          <a:prstGeom prst="ellipse">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dirty="0"/>
              <a:t>2</a:t>
            </a:r>
          </a:p>
        </p:txBody>
      </p:sp>
      <p:sp>
        <p:nvSpPr>
          <p:cNvPr id="8" name="Oval 11"/>
          <p:cNvSpPr>
            <a:spLocks noChangeArrowheads="1"/>
          </p:cNvSpPr>
          <p:nvPr/>
        </p:nvSpPr>
        <p:spPr bwMode="auto">
          <a:xfrm>
            <a:off x="1828800" y="3657600"/>
            <a:ext cx="738188" cy="809625"/>
          </a:xfrm>
          <a:prstGeom prst="ellipse">
            <a:avLst/>
          </a:prstGeom>
          <a:solidFill>
            <a:srgbClr val="FFC000"/>
          </a:solidFill>
          <a:ln>
            <a:noFill/>
          </a:ln>
          <a:effectLst>
            <a:outerShdw dist="107763" dir="18900000" algn="ctr" rotWithShape="0">
              <a:schemeClr val="bg2">
                <a:alpha val="50000"/>
              </a:schemeClr>
            </a:outerShdw>
          </a:effectLst>
          <a:extLst/>
        </p:spPr>
        <p:txBody>
          <a:bodyPr wrap="none" anchor="ctr"/>
          <a:lstStyle/>
          <a:p>
            <a:pPr algn="ctr" fontAlgn="auto">
              <a:spcBef>
                <a:spcPts val="0"/>
              </a:spcBef>
              <a:spcAft>
                <a:spcPts val="0"/>
              </a:spcAft>
              <a:defRPr/>
            </a:pPr>
            <a:r>
              <a:rPr lang="en-US" sz="2800" dirty="0">
                <a:latin typeface="Arial" charset="0"/>
                <a:ea typeface="ＭＳ Ｐゴシック" pitchFamily="34" charset="-128"/>
                <a:cs typeface="+mn-cs"/>
              </a:rPr>
              <a:t>3</a:t>
            </a:r>
          </a:p>
        </p:txBody>
      </p:sp>
      <p:sp>
        <p:nvSpPr>
          <p:cNvPr id="9" name="Oval 12"/>
          <p:cNvSpPr>
            <a:spLocks noChangeArrowheads="1"/>
          </p:cNvSpPr>
          <p:nvPr/>
        </p:nvSpPr>
        <p:spPr bwMode="auto">
          <a:xfrm>
            <a:off x="1295400" y="5014913"/>
            <a:ext cx="838200" cy="852487"/>
          </a:xfrm>
          <a:prstGeom prst="ellipse">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dirty="0"/>
              <a:t>4</a:t>
            </a:r>
          </a:p>
        </p:txBody>
      </p:sp>
      <p:sp>
        <p:nvSpPr>
          <p:cNvPr id="10" name="AutoShape 15"/>
          <p:cNvSpPr>
            <a:spLocks noChangeArrowheads="1"/>
          </p:cNvSpPr>
          <p:nvPr/>
        </p:nvSpPr>
        <p:spPr bwMode="auto">
          <a:xfrm>
            <a:off x="2130425" y="1143000"/>
            <a:ext cx="5260975" cy="909638"/>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i="1"/>
              <a:t> </a:t>
            </a:r>
            <a:r>
              <a:rPr lang="en-US" sz="3600"/>
              <a:t>Giới tính và giới</a:t>
            </a:r>
          </a:p>
        </p:txBody>
      </p:sp>
      <p:sp>
        <p:nvSpPr>
          <p:cNvPr id="11" name="AutoShape 19"/>
          <p:cNvSpPr>
            <a:spLocks noChangeArrowheads="1"/>
          </p:cNvSpPr>
          <p:nvPr/>
        </p:nvSpPr>
        <p:spPr bwMode="auto">
          <a:xfrm>
            <a:off x="2624138" y="2286000"/>
            <a:ext cx="6062662" cy="1143000"/>
          </a:xfrm>
          <a:prstGeom prst="flowChartAlternateProcess">
            <a:avLst/>
          </a:prstGeom>
          <a:gradFill rotWithShape="1">
            <a:gsLst>
              <a:gs pos="0">
                <a:srgbClr val="669900"/>
              </a:gs>
              <a:gs pos="50000">
                <a:srgbClr val="EAF1DC"/>
              </a:gs>
              <a:gs pos="100000">
                <a:srgbClr val="669900"/>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3200" dirty="0" err="1"/>
              <a:t>Vai</a:t>
            </a:r>
            <a:r>
              <a:rPr lang="en-US" altLang="en-US" sz="3200" dirty="0"/>
              <a:t> </a:t>
            </a:r>
            <a:r>
              <a:rPr lang="en-US" altLang="en-US" sz="3200" dirty="0" err="1"/>
              <a:t>trò</a:t>
            </a:r>
            <a:r>
              <a:rPr lang="en-US" altLang="en-US" sz="3200" dirty="0"/>
              <a:t> </a:t>
            </a:r>
            <a:r>
              <a:rPr lang="en-US" altLang="en-US" sz="3200" dirty="0" err="1"/>
              <a:t>giới</a:t>
            </a:r>
            <a:r>
              <a:rPr lang="en-US" altLang="en-US" sz="3200" dirty="0"/>
              <a:t>, </a:t>
            </a:r>
            <a:r>
              <a:rPr lang="en-US" altLang="en-US" sz="3200" dirty="0" err="1"/>
              <a:t>định</a:t>
            </a:r>
            <a:r>
              <a:rPr lang="en-US" altLang="en-US" sz="3200" dirty="0"/>
              <a:t> </a:t>
            </a:r>
            <a:r>
              <a:rPr lang="en-US" altLang="en-US" sz="3200" dirty="0" err="1"/>
              <a:t>kiến</a:t>
            </a:r>
            <a:r>
              <a:rPr lang="en-US" altLang="en-US" sz="3200" dirty="0"/>
              <a:t> </a:t>
            </a:r>
            <a:r>
              <a:rPr lang="en-US" altLang="en-US" sz="3200" dirty="0" err="1"/>
              <a:t>giới</a:t>
            </a:r>
            <a:r>
              <a:rPr lang="en-US" altLang="en-US" sz="3200" dirty="0"/>
              <a:t> </a:t>
            </a:r>
            <a:r>
              <a:rPr lang="en-US" altLang="en-US" sz="3200" dirty="0" err="1"/>
              <a:t>và</a:t>
            </a:r>
            <a:endParaRPr lang="en-US" altLang="en-US" sz="3200" dirty="0"/>
          </a:p>
          <a:p>
            <a:pPr algn="ctr"/>
            <a:r>
              <a:rPr lang="en-US" altLang="en-US" sz="3200" dirty="0" err="1"/>
              <a:t>phân</a:t>
            </a:r>
            <a:r>
              <a:rPr lang="en-US" altLang="en-US" sz="3200" dirty="0"/>
              <a:t> </a:t>
            </a:r>
            <a:r>
              <a:rPr lang="en-US" altLang="en-US" sz="3200" dirty="0" err="1"/>
              <a:t>biệt</a:t>
            </a:r>
            <a:r>
              <a:rPr lang="en-US" altLang="en-US" sz="3200" dirty="0"/>
              <a:t> </a:t>
            </a:r>
            <a:r>
              <a:rPr lang="en-US" altLang="en-US" sz="3200" dirty="0" err="1"/>
              <a:t>đối</a:t>
            </a:r>
            <a:r>
              <a:rPr lang="en-US" altLang="en-US" sz="3200" dirty="0"/>
              <a:t> </a:t>
            </a:r>
            <a:r>
              <a:rPr lang="en-US" altLang="en-US" sz="3200" dirty="0" err="1"/>
              <a:t>xử</a:t>
            </a:r>
            <a:r>
              <a:rPr lang="en-US" altLang="en-US" sz="3200" dirty="0"/>
              <a:t> </a:t>
            </a:r>
            <a:r>
              <a:rPr lang="en-US" altLang="en-US" sz="3200" dirty="0" err="1"/>
              <a:t>về</a:t>
            </a:r>
            <a:r>
              <a:rPr lang="en-US" altLang="en-US" sz="3200" dirty="0"/>
              <a:t> </a:t>
            </a:r>
            <a:r>
              <a:rPr lang="en-US" altLang="en-US" sz="3200" dirty="0" err="1"/>
              <a:t>giới</a:t>
            </a:r>
            <a:endParaRPr lang="en-US" altLang="en-US" sz="3200" dirty="0"/>
          </a:p>
        </p:txBody>
      </p:sp>
      <p:sp>
        <p:nvSpPr>
          <p:cNvPr id="12" name="AutoShape 20"/>
          <p:cNvSpPr>
            <a:spLocks noChangeArrowheads="1"/>
          </p:cNvSpPr>
          <p:nvPr/>
        </p:nvSpPr>
        <p:spPr bwMode="auto">
          <a:xfrm>
            <a:off x="2514600" y="3657600"/>
            <a:ext cx="5715000" cy="1066800"/>
          </a:xfrm>
          <a:prstGeom prst="flowChartAlternateProcess">
            <a:avLst/>
          </a:prstGeom>
          <a:solidFill>
            <a:srgbClr val="FFC000"/>
          </a:solidFill>
          <a:ln>
            <a:noFill/>
          </a:ln>
          <a:effectLst>
            <a:outerShdw dist="107763" dir="18900000" algn="ctr" rotWithShape="0">
              <a:schemeClr val="bg2">
                <a:alpha val="50000"/>
              </a:schemeClr>
            </a:outerShdw>
          </a:effectLst>
          <a:extLst/>
        </p:spPr>
        <p:txBody>
          <a:bodyPr wrap="none" anchor="ctr"/>
          <a:lstStyle/>
          <a:p>
            <a:pPr algn="ctr">
              <a:defRPr/>
            </a:pPr>
            <a:r>
              <a:rPr lang="en-US" sz="3200"/>
              <a:t>Cân bằng giới, công bằng giới</a:t>
            </a:r>
          </a:p>
          <a:p>
            <a:pPr algn="ctr">
              <a:defRPr/>
            </a:pPr>
            <a:r>
              <a:rPr lang="en-US" sz="3200"/>
              <a:t>và bình đẳng giới</a:t>
            </a:r>
          </a:p>
        </p:txBody>
      </p:sp>
      <p:sp>
        <p:nvSpPr>
          <p:cNvPr id="13" name="AutoShape 21"/>
          <p:cNvSpPr>
            <a:spLocks noChangeArrowheads="1"/>
          </p:cNvSpPr>
          <p:nvPr/>
        </p:nvSpPr>
        <p:spPr bwMode="auto">
          <a:xfrm>
            <a:off x="2000250" y="4953000"/>
            <a:ext cx="6457950" cy="1219200"/>
          </a:xfrm>
          <a:prstGeom prst="flowChartAlternateProcess">
            <a:avLst/>
          </a:prstGeom>
          <a:gradFill rotWithShape="1">
            <a:gsLst>
              <a:gs pos="0">
                <a:srgbClr val="9933FF"/>
              </a:gs>
              <a:gs pos="50000">
                <a:srgbClr val="FBF7FF"/>
              </a:gs>
              <a:gs pos="100000">
                <a:srgbClr val="9933FF"/>
              </a:gs>
            </a:gsLst>
            <a:lin ang="5400000" scaled="1"/>
          </a:gra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z="2800" i="1" dirty="0"/>
          </a:p>
          <a:p>
            <a:r>
              <a:rPr lang="en-US" altLang="en-US" sz="3200" dirty="0" err="1"/>
              <a:t>Nhạy</a:t>
            </a:r>
            <a:r>
              <a:rPr lang="en-US" altLang="en-US" sz="3200" dirty="0"/>
              <a:t> </a:t>
            </a:r>
            <a:r>
              <a:rPr lang="en-US" altLang="en-US" sz="3200" dirty="0" err="1"/>
              <a:t>cảm</a:t>
            </a:r>
            <a:r>
              <a:rPr lang="en-US" altLang="en-US" sz="3200" dirty="0"/>
              <a:t> </a:t>
            </a:r>
            <a:r>
              <a:rPr lang="en-US" altLang="en-US" sz="3200" dirty="0" err="1"/>
              <a:t>giới</a:t>
            </a:r>
            <a:r>
              <a:rPr lang="en-US" altLang="en-US" sz="3200" dirty="0"/>
              <a:t>, </a:t>
            </a:r>
            <a:r>
              <a:rPr lang="en-US" altLang="en-US" sz="3200" dirty="0" err="1"/>
              <a:t>trách</a:t>
            </a:r>
            <a:r>
              <a:rPr lang="en-US" altLang="en-US" sz="3200" dirty="0"/>
              <a:t> </a:t>
            </a:r>
            <a:r>
              <a:rPr lang="en-US" altLang="en-US" sz="3200" dirty="0" err="1"/>
              <a:t>nhiệm</a:t>
            </a:r>
            <a:r>
              <a:rPr lang="en-US" altLang="en-US" sz="3200" dirty="0"/>
              <a:t> </a:t>
            </a:r>
            <a:r>
              <a:rPr lang="en-US" altLang="en-US" sz="3200" dirty="0" err="1"/>
              <a:t>giới</a:t>
            </a:r>
            <a:endParaRPr lang="en-US" altLang="en-US" sz="3200" dirty="0"/>
          </a:p>
          <a:p>
            <a:r>
              <a:rPr lang="en-US" altLang="en-US" sz="3200" dirty="0"/>
              <a:t> </a:t>
            </a:r>
            <a:r>
              <a:rPr lang="en-US" altLang="en-US" sz="3200" dirty="0" err="1"/>
              <a:t>và</a:t>
            </a:r>
            <a:r>
              <a:rPr lang="en-US" altLang="en-US" sz="3200" dirty="0"/>
              <a:t> </a:t>
            </a:r>
            <a:r>
              <a:rPr lang="en-US" altLang="en-US" sz="3200" dirty="0" err="1"/>
              <a:t>lồng</a:t>
            </a:r>
            <a:r>
              <a:rPr lang="en-US" altLang="en-US" sz="3200" dirty="0"/>
              <a:t> </a:t>
            </a:r>
            <a:r>
              <a:rPr lang="en-US" altLang="en-US" sz="3200" dirty="0" err="1"/>
              <a:t>ghép</a:t>
            </a:r>
            <a:r>
              <a:rPr lang="en-US" altLang="en-US" sz="3200" dirty="0"/>
              <a:t> </a:t>
            </a:r>
            <a:r>
              <a:rPr lang="en-US" altLang="en-US" sz="3200" dirty="0" err="1"/>
              <a:t>giới</a:t>
            </a:r>
            <a:endParaRPr lang="en-US" altLang="en-US" sz="3200" dirty="0"/>
          </a:p>
          <a:p>
            <a:endParaRPr lang="en-US" altLang="en-US" sz="2800" dirty="0"/>
          </a:p>
        </p:txBody>
      </p:sp>
      <p:sp>
        <p:nvSpPr>
          <p:cNvPr id="1025" name="Rectangle 1"/>
          <p:cNvSpPr>
            <a:spLocks noChangeArrowheads="1"/>
          </p:cNvSpPr>
          <p:nvPr/>
        </p:nvSpPr>
        <p:spPr bwMode="auto">
          <a:xfrm>
            <a:off x="1219200" y="206375"/>
            <a:ext cx="731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4000" b="1">
                <a:solidFill>
                  <a:srgbClr val="0000FF"/>
                </a:solidFill>
              </a:rPr>
              <a:t>CÁC NỘI DUNG CHÍNH</a:t>
            </a:r>
          </a:p>
        </p:txBody>
      </p:sp>
      <p:sp>
        <p:nvSpPr>
          <p:cNvPr id="14" name="Oval 13"/>
          <p:cNvSpPr/>
          <p:nvPr/>
        </p:nvSpPr>
        <p:spPr>
          <a:xfrm>
            <a:off x="76200" y="1905000"/>
            <a:ext cx="1752600" cy="3200400"/>
          </a:xfrm>
          <a:prstGeom prst="ellipse">
            <a:avLst/>
          </a:prstGeom>
          <a:blipFill>
            <a:blip r:embed="rId2">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edge">
                                      <p:cBhvr>
                                        <p:cTn id="7" dur="500"/>
                                        <p:tgtEl>
                                          <p:spTgt spid="1025"/>
                                        </p:tgtEl>
                                      </p:cBhvr>
                                    </p:animEffect>
                                  </p:childTnLst>
                                </p:cTn>
                              </p:par>
                              <p:par>
                                <p:cTn id="8" presetID="2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0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0"/>
          <p:cNvSpPr>
            <a:spLocks noChangeArrowheads="1"/>
          </p:cNvSpPr>
          <p:nvPr/>
        </p:nvSpPr>
        <p:spPr bwMode="auto">
          <a:xfrm>
            <a:off x="0" y="1905000"/>
            <a:ext cx="9144000" cy="4953000"/>
          </a:xfrm>
          <a:prstGeom prst="rect">
            <a:avLst/>
          </a:prstGeom>
          <a:gradFill rotWithShape="1">
            <a:gsLst>
              <a:gs pos="0">
                <a:schemeClr val="bg1"/>
              </a:gs>
              <a:gs pos="100000">
                <a:srgbClr val="33CC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Calibri" pitchFamily="34" charset="0"/>
            </a:endParaRPr>
          </a:p>
        </p:txBody>
      </p:sp>
      <p:sp>
        <p:nvSpPr>
          <p:cNvPr id="2111" name="Oval 63"/>
          <p:cNvSpPr>
            <a:spLocks noChangeArrowheads="1"/>
          </p:cNvSpPr>
          <p:nvPr/>
        </p:nvSpPr>
        <p:spPr bwMode="auto">
          <a:xfrm>
            <a:off x="7086600" y="2286000"/>
            <a:ext cx="396875" cy="207963"/>
          </a:xfrm>
          <a:prstGeom prst="ellipse">
            <a:avLst/>
          </a:prstGeom>
          <a:gradFill rotWithShape="1">
            <a:gsLst>
              <a:gs pos="0">
                <a:srgbClr val="F8F8F8"/>
              </a:gs>
              <a:gs pos="100000">
                <a:schemeClr val="accent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latin typeface="Calibri" pitchFamily="34" charset="0"/>
            </a:endParaRPr>
          </a:p>
        </p:txBody>
      </p:sp>
      <p:pic>
        <p:nvPicPr>
          <p:cNvPr id="8196" name="Picture 68" descr="family_picnic_table_g_a_h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862263"/>
            <a:ext cx="3124200"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6"/>
          <p:cNvSpPr>
            <a:spLocks noChangeArrowheads="1" noChangeShapeType="1" noTextEdit="1"/>
          </p:cNvSpPr>
          <p:nvPr/>
        </p:nvSpPr>
        <p:spPr bwMode="auto">
          <a:xfrm>
            <a:off x="6705600" y="2166938"/>
            <a:ext cx="1533525" cy="1566862"/>
          </a:xfrm>
          <a:prstGeom prst="rect">
            <a:avLst/>
          </a:prstGeom>
        </p:spPr>
        <p:txBody>
          <a:bodyPr wrap="none" fromWordArt="1">
            <a:prstTxWarp prst="textPlain">
              <a:avLst>
                <a:gd name="adj" fmla="val 50852"/>
              </a:avLst>
            </a:prstTxWarp>
          </a:bodyPr>
          <a:lstStyle/>
          <a:p>
            <a:pPr algn="ctr"/>
            <a:r>
              <a:rPr lang="en-US" sz="3600" kern="10" spc="720">
                <a:ln w="9525">
                  <a:solidFill>
                    <a:schemeClr val="bg1"/>
                  </a:solidFill>
                  <a:round/>
                  <a:headEnd/>
                  <a:tailEnd/>
                </a:ln>
                <a:gradFill rotWithShape="1">
                  <a:gsLst>
                    <a:gs pos="0">
                      <a:srgbClr val="666699"/>
                    </a:gs>
                    <a:gs pos="100000">
                      <a:srgbClr val="2F2F47"/>
                    </a:gs>
                  </a:gsLst>
                  <a:lin ang="5400000" scaled="1"/>
                </a:gradFill>
                <a:effectLst>
                  <a:outerShdw dist="45791" dir="3378596" algn="ctr" rotWithShape="0">
                    <a:srgbClr val="33CCCC">
                      <a:alpha val="79999"/>
                    </a:srgbClr>
                  </a:outerShdw>
                </a:effectLst>
                <a:latin typeface="Arial Black"/>
              </a:rPr>
              <a:t>?</a:t>
            </a:r>
          </a:p>
        </p:txBody>
      </p:sp>
      <p:pic>
        <p:nvPicPr>
          <p:cNvPr id="8198" name="Picture 4" descr="0001.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26000"/>
            <a:ext cx="1524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Content Placeholder 2"/>
          <p:cNvSpPr txBox="1">
            <a:spLocks/>
          </p:cNvSpPr>
          <p:nvPr/>
        </p:nvSpPr>
        <p:spPr bwMode="auto">
          <a:xfrm>
            <a:off x="381000" y="1828800"/>
            <a:ext cx="6172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20000"/>
              </a:spcBef>
              <a:buFont typeface="Arial" pitchFamily="34" charset="0"/>
              <a:buNone/>
            </a:pPr>
            <a:r>
              <a:rPr lang="en-US" sz="3200" b="1" dirty="0"/>
              <a:t>CÁC ĐIỂM CHÍNH</a:t>
            </a:r>
          </a:p>
          <a:p>
            <a:pPr marL="514350" indent="-514350">
              <a:spcBef>
                <a:spcPct val="20000"/>
              </a:spcBef>
              <a:buFont typeface="+mj-lt"/>
              <a:buAutoNum type="arabicPeriod"/>
            </a:pPr>
            <a:r>
              <a:rPr lang="en-US" sz="3200" b="1" dirty="0" err="1"/>
              <a:t>Phân</a:t>
            </a:r>
            <a:r>
              <a:rPr lang="en-US" sz="3200" b="1" dirty="0"/>
              <a:t> </a:t>
            </a:r>
            <a:r>
              <a:rPr lang="en-US" sz="3200" b="1" dirty="0" err="1"/>
              <a:t>biệt</a:t>
            </a:r>
            <a:r>
              <a:rPr lang="en-US" sz="3200" b="1" dirty="0"/>
              <a:t> </a:t>
            </a:r>
            <a:r>
              <a:rPr lang="en-US" sz="3200" b="1" dirty="0" err="1"/>
              <a:t>giới</a:t>
            </a:r>
            <a:r>
              <a:rPr lang="en-US" sz="3200" b="1" dirty="0"/>
              <a:t> </a:t>
            </a:r>
            <a:r>
              <a:rPr lang="en-US" sz="3200" b="1" dirty="0" err="1"/>
              <a:t>tính</a:t>
            </a:r>
            <a:r>
              <a:rPr lang="en-US" sz="3200" b="1" dirty="0"/>
              <a:t> </a:t>
            </a:r>
            <a:r>
              <a:rPr lang="en-US" sz="3200" b="1" dirty="0" err="1"/>
              <a:t>và</a:t>
            </a:r>
            <a:r>
              <a:rPr lang="en-US" sz="3200" b="1" dirty="0"/>
              <a:t> </a:t>
            </a:r>
            <a:r>
              <a:rPr lang="en-US" sz="3200" b="1" dirty="0" err="1"/>
              <a:t>giới</a:t>
            </a:r>
            <a:endParaRPr lang="en-US" sz="3200" b="1" dirty="0"/>
          </a:p>
          <a:p>
            <a:pPr marL="514350" indent="-514350">
              <a:spcBef>
                <a:spcPct val="20000"/>
              </a:spcBef>
              <a:buFont typeface="+mj-lt"/>
              <a:buAutoNum type="arabicPeriod"/>
            </a:pPr>
            <a:r>
              <a:rPr lang="en-US" sz="3200" b="1" dirty="0" err="1"/>
              <a:t>Quá</a:t>
            </a:r>
            <a:r>
              <a:rPr lang="en-US" sz="3200" b="1" dirty="0"/>
              <a:t> </a:t>
            </a:r>
            <a:r>
              <a:rPr lang="en-US" sz="3200" b="1" dirty="0" err="1"/>
              <a:t>trình</a:t>
            </a:r>
            <a:r>
              <a:rPr lang="en-US" sz="3200" b="1" dirty="0"/>
              <a:t> </a:t>
            </a:r>
            <a:r>
              <a:rPr lang="en-US" sz="3200" b="1" dirty="0" err="1"/>
              <a:t>xã</a:t>
            </a:r>
            <a:r>
              <a:rPr lang="en-US" sz="3200" b="1" dirty="0"/>
              <a:t> </a:t>
            </a:r>
            <a:r>
              <a:rPr lang="en-US" sz="3200" b="1" dirty="0" err="1"/>
              <a:t>hội</a:t>
            </a:r>
            <a:r>
              <a:rPr lang="en-US" sz="3200" b="1" dirty="0"/>
              <a:t> </a:t>
            </a:r>
            <a:r>
              <a:rPr lang="en-US" sz="3200" b="1" dirty="0" err="1"/>
              <a:t>hóa</a:t>
            </a:r>
            <a:r>
              <a:rPr lang="en-US" sz="3200" b="1" dirty="0"/>
              <a:t> </a:t>
            </a:r>
            <a:r>
              <a:rPr lang="en-US" sz="3200" b="1" dirty="0" err="1"/>
              <a:t>giới</a:t>
            </a:r>
            <a:endParaRPr lang="en-US" sz="3200" dirty="0"/>
          </a:p>
          <a:p>
            <a:pPr marL="514350" indent="-514350">
              <a:spcBef>
                <a:spcPct val="20000"/>
              </a:spcBef>
              <a:buFont typeface="+mj-lt"/>
              <a:buAutoNum type="arabicPeriod"/>
            </a:pPr>
            <a:r>
              <a:rPr lang="en-US" sz="3200" b="1" dirty="0" err="1"/>
              <a:t>Đồng</a:t>
            </a:r>
            <a:r>
              <a:rPr lang="en-US" sz="3200" b="1" dirty="0"/>
              <a:t> </a:t>
            </a:r>
            <a:r>
              <a:rPr lang="en-US" sz="3200" b="1" dirty="0" err="1"/>
              <a:t>tính</a:t>
            </a:r>
            <a:r>
              <a:rPr lang="en-US" sz="3200" b="1" dirty="0"/>
              <a:t>, song </a:t>
            </a:r>
            <a:r>
              <a:rPr lang="en-US" sz="3200" b="1" dirty="0" err="1"/>
              <a:t>tính</a:t>
            </a:r>
            <a:r>
              <a:rPr lang="en-US" sz="3200" b="1" dirty="0"/>
              <a:t> </a:t>
            </a:r>
            <a:r>
              <a:rPr lang="en-US" sz="3200" b="1" dirty="0" err="1"/>
              <a:t>và</a:t>
            </a:r>
            <a:r>
              <a:rPr lang="en-US" sz="3200" b="1" dirty="0"/>
              <a:t> </a:t>
            </a:r>
            <a:r>
              <a:rPr lang="en-US" sz="3200" b="1" dirty="0" err="1"/>
              <a:t>chuyển</a:t>
            </a:r>
            <a:r>
              <a:rPr lang="en-US" sz="3200" b="1" dirty="0"/>
              <a:t> </a:t>
            </a:r>
            <a:r>
              <a:rPr lang="en-US" sz="3200" b="1" dirty="0" err="1"/>
              <a:t>giới</a:t>
            </a:r>
            <a:r>
              <a:rPr lang="en-US" sz="3200" b="1" dirty="0"/>
              <a:t> (LGBT)</a:t>
            </a:r>
          </a:p>
          <a:p>
            <a:pPr>
              <a:spcBef>
                <a:spcPct val="20000"/>
              </a:spcBef>
              <a:buFont typeface="Arial" pitchFamily="34" charset="0"/>
              <a:buNone/>
            </a:pPr>
            <a:endParaRPr lang="en-US" sz="3200" dirty="0">
              <a:latin typeface="Calibri" pitchFamily="34" charset="0"/>
            </a:endParaRPr>
          </a:p>
        </p:txBody>
      </p:sp>
      <p:sp>
        <p:nvSpPr>
          <p:cNvPr id="10" name="Oval 9"/>
          <p:cNvSpPr>
            <a:spLocks noChangeArrowheads="1"/>
          </p:cNvSpPr>
          <p:nvPr/>
        </p:nvSpPr>
        <p:spPr bwMode="auto">
          <a:xfrm>
            <a:off x="762000" y="690563"/>
            <a:ext cx="798513" cy="788987"/>
          </a:xfrm>
          <a:prstGeom prst="ellipse">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fontAlgn="auto">
              <a:spcBef>
                <a:spcPts val="0"/>
              </a:spcBef>
              <a:spcAft>
                <a:spcPts val="0"/>
              </a:spcAft>
              <a:defRPr/>
            </a:pPr>
            <a:r>
              <a:rPr lang="en-US" sz="3600" b="1" dirty="0">
                <a:solidFill>
                  <a:srgbClr val="FF0000"/>
                </a:solidFill>
                <a:latin typeface="Arial" charset="0"/>
                <a:ea typeface="ＭＳ Ｐゴシック" pitchFamily="34" charset="-128"/>
                <a:cs typeface="+mn-cs"/>
              </a:rPr>
              <a:t>1</a:t>
            </a:r>
          </a:p>
        </p:txBody>
      </p:sp>
      <p:sp>
        <p:nvSpPr>
          <p:cNvPr id="11" name="AutoShape 15"/>
          <p:cNvSpPr>
            <a:spLocks noChangeArrowheads="1"/>
          </p:cNvSpPr>
          <p:nvPr/>
        </p:nvSpPr>
        <p:spPr bwMode="auto">
          <a:xfrm>
            <a:off x="1520825" y="614363"/>
            <a:ext cx="6099175" cy="909637"/>
          </a:xfrm>
          <a:prstGeom prst="flowChartAlternateProcess">
            <a:avLst/>
          </a:prstGeom>
          <a:gradFill rotWithShape="1">
            <a:gsLst>
              <a:gs pos="0">
                <a:schemeClr val="hlink"/>
              </a:gs>
              <a:gs pos="50000">
                <a:schemeClr val="hlink">
                  <a:gamma/>
                  <a:tint val="0"/>
                  <a:invGamma/>
                </a:schemeClr>
              </a:gs>
              <a:gs pos="100000">
                <a:schemeClr val="hlink"/>
              </a:gs>
            </a:gsLst>
            <a:lin ang="5400000" scaled="1"/>
          </a:gradFill>
          <a:ln>
            <a:noFill/>
          </a:ln>
          <a:effectLst>
            <a:outerShdw dist="107763" dir="18900000" algn="ctr" rotWithShape="0">
              <a:schemeClr val="bg2">
                <a:alpha val="50000"/>
              </a:schemeClr>
            </a:outerShdw>
          </a:effectLst>
          <a:extLst/>
        </p:spPr>
        <p:txBody>
          <a:bodyPr wrap="none" anchor="ctr"/>
          <a:lstStyle/>
          <a:p>
            <a:pPr algn="ctr">
              <a:defRPr/>
            </a:pPr>
            <a:r>
              <a:rPr lang="en-US" sz="3600" i="1"/>
              <a:t> </a:t>
            </a:r>
            <a:r>
              <a:rPr lang="en-US" sz="3600" b="1">
                <a:solidFill>
                  <a:srgbClr val="FF0000"/>
                </a:solidFill>
              </a:rPr>
              <a:t>GIỚI TÍNH VÀ GIỚI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grpId="0" nodeType="withEffect">
                                  <p:stCondLst>
                                    <p:cond delay="0"/>
                                  </p:stCondLst>
                                  <p:childTnLst>
                                    <p:animMotion origin="layout" path="M 3.33333E-6 3.84189E-6 L 0.69583 3.84189E-6 " pathEditMode="relative" rAng="0" ptsTypes="AA">
                                      <p:cBhvr>
                                        <p:cTn id="6" dur="2000" fill="hold"/>
                                        <p:tgtEl>
                                          <p:spTgt spid="2111"/>
                                        </p:tgtEl>
                                        <p:attrNameLst>
                                          <p:attrName>ppt_x</p:attrName>
                                          <p:attrName>ppt_y</p:attrName>
                                        </p:attrNameLst>
                                      </p:cBhvr>
                                      <p:rCtr x="34800" y="0"/>
                                    </p:animMotion>
                                  </p:childTnLst>
                                  <p:subTnLst>
                                    <p:set>
                                      <p:cBhvr override="childStyle">
                                        <p:cTn dur="1" fill="hold" display="0" masterRel="sameClick" afterEffect="1">
                                          <p:stCondLst>
                                            <p:cond evt="end" delay="0">
                                              <p:tn val="5"/>
                                            </p:cond>
                                          </p:stCondLst>
                                        </p:cTn>
                                        <p:tgtEl>
                                          <p:spTgt spid="2111"/>
                                        </p:tgtEl>
                                        <p:attrNameLst>
                                          <p:attrName>style.visibility</p:attrName>
                                        </p:attrNameLst>
                                      </p:cBhvr>
                                      <p:to>
                                        <p:strVal val="hidden"/>
                                      </p:to>
                                    </p:set>
                                  </p:subTnLst>
                                </p:cTn>
                              </p:par>
                            </p:childTnLst>
                          </p:cTn>
                        </p:par>
                        <p:par>
                          <p:cTn id="7" fill="hold" nodeType="afterGroup">
                            <p:stCondLst>
                              <p:cond delay="2000"/>
                            </p:stCondLst>
                            <p:childTnLst>
                              <p:par>
                                <p:cTn id="8" presetID="17" presetClass="entr" presetSubtype="10" repeatCount="indefinite"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199"/>
                                        </p:tgtEl>
                                        <p:attrNameLst>
                                          <p:attrName>style.visibility</p:attrName>
                                        </p:attrNameLst>
                                      </p:cBhvr>
                                      <p:to>
                                        <p:strVal val="visible"/>
                                      </p:to>
                                    </p:set>
                                    <p:animEffect transition="in" filter="wipe(down)">
                                      <p:cBhvr>
                                        <p:cTn id="26"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1" grpId="0" animBg="1"/>
      <p:bldP spid="7" grpId="0" animBg="1"/>
      <p:bldP spid="8199" grpId="0"/>
      <p:bldP spid="10" grpId="0" animBg="1"/>
      <p:bldP spid="11" grpId="0"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19675</TotalTime>
  <Words>5809</Words>
  <Application>Microsoft Office PowerPoint</Application>
  <PresentationFormat>On-screen Show (4:3)</PresentationFormat>
  <Paragraphs>472</Paragraphs>
  <Slides>67</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Office Theme</vt:lpstr>
      <vt:lpstr>Microsoft Excel 97-2003 Worksheet</vt:lpstr>
      <vt:lpstr>PowerPoint Presentation</vt:lpstr>
      <vt:lpstr>PowerPoint Presentation</vt:lpstr>
      <vt:lpstr>MỤC TIÊU KHÓA TẬP HUẤN</vt:lpstr>
      <vt:lpstr>NỘI DUNG TẬP HUẤN</vt:lpstr>
      <vt:lpstr>PowerPoint Presentation</vt:lpstr>
      <vt:lpstr>              </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VỀ KHUÔN MẪU GIỚI </vt:lpstr>
      <vt:lpstr>PowerPoint Presentation</vt:lpstr>
      <vt:lpstr>Khuôn mẫu giới và ảnh hưởng của các khuôn mẫu giới tới sự phát triển của cá nhân và XH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Hoạt động 4:  Tìm hiểu “Phân công lao động của một gia đình trong 24h với câu chuyện “giấc mơ không tưởng”  (XEM CLIP “IMPOSSIBLE DREAM)</vt:lpstr>
      <vt:lpstr>PowerPoint Presentation</vt:lpstr>
      <vt:lpstr>PowerPoint Presentation</vt:lpstr>
      <vt:lpstr>PN và NG thực hiện ba vai trò này có như nhau không?</vt:lpstr>
      <vt:lpstr>Phân tích phân công vai trò giới thực tế cho thấy?</vt:lpstr>
      <vt:lpstr>PowerPoint Presentation</vt:lpstr>
      <vt:lpstr>Thay đổi vai trò giới</vt:lpstr>
      <vt:lpstr>PowerPoint Presentation</vt:lpstr>
      <vt:lpstr>PowerPoint Presentation</vt:lpstr>
      <vt:lpstr>PowerPoint Presentation</vt:lpstr>
      <vt:lpstr>Ví dụ: Phân biệt đối xử về giới trong nhà trường phổ thông</vt:lpstr>
      <vt:lpstr>PowerPoint Presentation</vt:lpstr>
      <vt:lpstr>PowerPoint Presentation</vt:lpstr>
      <vt:lpstr>PowerPoint Presentation</vt:lpstr>
      <vt:lpstr>PowerPoint Presentation</vt:lpstr>
      <vt:lpstr>VD: Bất bình đẳng giới trong hôn nhân và gia đình</vt:lpstr>
      <vt:lpstr>PowerPoint Presentation</vt:lpstr>
      <vt:lpstr>Nguyên nhân của bất bình đẳng giới và BLG</vt:lpstr>
      <vt:lpstr>HẬU QUẢ</vt:lpstr>
      <vt:lpstr>PowerPoint Presentation</vt:lpstr>
      <vt:lpstr>NHẬN THỨC và HÀNH ĐỘNG ĐÚNG  VỀ BÌNH ĐẲNG GIÓI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BĐG thực chất trong giáo dục nghĩa là: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TÓM TẮT BÀI HỌC</vt:lpstr>
      <vt:lpstr>TÓM TẮT BÀI HỌC</vt:lpstr>
      <vt:lpstr>PowerPoint Presentation</vt:lpstr>
    </vt:vector>
  </TitlesOfParts>
  <Company>HVTTN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AutoBVT</cp:lastModifiedBy>
  <cp:revision>1327</cp:revision>
  <cp:lastPrinted>2019-11-11T03:03:20Z</cp:lastPrinted>
  <dcterms:created xsi:type="dcterms:W3CDTF">2013-08-25T06:40:43Z</dcterms:created>
  <dcterms:modified xsi:type="dcterms:W3CDTF">2019-11-11T03:09:13Z</dcterms:modified>
</cp:coreProperties>
</file>